
<file path=[Content_Types].xml><?xml version="1.0" encoding="utf-8"?>
<Types xmlns="http://schemas.openxmlformats.org/package/2006/content-types">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900" r:id="rId1"/>
  </p:sldMasterIdLst>
  <p:notesMasterIdLst>
    <p:notesMasterId r:id="rId128"/>
  </p:notesMasterIdLst>
  <p:sldIdLst>
    <p:sldId id="256" r:id="rId2"/>
    <p:sldId id="325" r:id="rId3"/>
    <p:sldId id="428" r:id="rId4"/>
    <p:sldId id="429" r:id="rId5"/>
    <p:sldId id="326" r:id="rId6"/>
    <p:sldId id="431" r:id="rId7"/>
    <p:sldId id="432" r:id="rId8"/>
    <p:sldId id="430" r:id="rId9"/>
    <p:sldId id="433" r:id="rId10"/>
    <p:sldId id="434" r:id="rId11"/>
    <p:sldId id="435" r:id="rId12"/>
    <p:sldId id="436" r:id="rId13"/>
    <p:sldId id="437" r:id="rId14"/>
    <p:sldId id="439" r:id="rId15"/>
    <p:sldId id="438" r:id="rId16"/>
    <p:sldId id="440" r:id="rId17"/>
    <p:sldId id="512" r:id="rId18"/>
    <p:sldId id="441" r:id="rId19"/>
    <p:sldId id="443" r:id="rId20"/>
    <p:sldId id="444" r:id="rId21"/>
    <p:sldId id="328" r:id="rId22"/>
    <p:sldId id="329" r:id="rId23"/>
    <p:sldId id="445" r:id="rId24"/>
    <p:sldId id="330" r:id="rId25"/>
    <p:sldId id="331" r:id="rId26"/>
    <p:sldId id="332" r:id="rId27"/>
    <p:sldId id="333" r:id="rId28"/>
    <p:sldId id="446" r:id="rId29"/>
    <p:sldId id="447" r:id="rId30"/>
    <p:sldId id="334" r:id="rId31"/>
    <p:sldId id="448" r:id="rId32"/>
    <p:sldId id="335" r:id="rId33"/>
    <p:sldId id="449" r:id="rId34"/>
    <p:sldId id="336" r:id="rId35"/>
    <p:sldId id="450" r:id="rId36"/>
    <p:sldId id="451" r:id="rId37"/>
    <p:sldId id="452" r:id="rId38"/>
    <p:sldId id="337" r:id="rId39"/>
    <p:sldId id="453" r:id="rId40"/>
    <p:sldId id="338" r:id="rId41"/>
    <p:sldId id="339" r:id="rId42"/>
    <p:sldId id="340" r:id="rId43"/>
    <p:sldId id="454" r:id="rId44"/>
    <p:sldId id="455" r:id="rId45"/>
    <p:sldId id="341" r:id="rId46"/>
    <p:sldId id="457" r:id="rId47"/>
    <p:sldId id="458" r:id="rId48"/>
    <p:sldId id="456" r:id="rId49"/>
    <p:sldId id="459" r:id="rId50"/>
    <p:sldId id="460" r:id="rId51"/>
    <p:sldId id="342" r:id="rId52"/>
    <p:sldId id="343" r:id="rId53"/>
    <p:sldId id="461" r:id="rId54"/>
    <p:sldId id="346" r:id="rId55"/>
    <p:sldId id="463" r:id="rId56"/>
    <p:sldId id="462" r:id="rId57"/>
    <p:sldId id="464" r:id="rId58"/>
    <p:sldId id="465" r:id="rId59"/>
    <p:sldId id="466" r:id="rId60"/>
    <p:sldId id="467" r:id="rId61"/>
    <p:sldId id="347" r:id="rId62"/>
    <p:sldId id="468" r:id="rId63"/>
    <p:sldId id="469" r:id="rId64"/>
    <p:sldId id="348" r:id="rId65"/>
    <p:sldId id="472" r:id="rId66"/>
    <p:sldId id="471" r:id="rId67"/>
    <p:sldId id="470" r:id="rId68"/>
    <p:sldId id="349" r:id="rId69"/>
    <p:sldId id="350" r:id="rId70"/>
    <p:sldId id="473" r:id="rId71"/>
    <p:sldId id="351" r:id="rId72"/>
    <p:sldId id="352" r:id="rId73"/>
    <p:sldId id="474" r:id="rId74"/>
    <p:sldId id="353" r:id="rId75"/>
    <p:sldId id="475" r:id="rId76"/>
    <p:sldId id="476" r:id="rId77"/>
    <p:sldId id="354" r:id="rId78"/>
    <p:sldId id="477" r:id="rId79"/>
    <p:sldId id="478" r:id="rId80"/>
    <p:sldId id="481" r:id="rId81"/>
    <p:sldId id="355" r:id="rId82"/>
    <p:sldId id="480" r:id="rId83"/>
    <p:sldId id="482" r:id="rId84"/>
    <p:sldId id="356" r:id="rId85"/>
    <p:sldId id="483" r:id="rId86"/>
    <p:sldId id="484" r:id="rId87"/>
    <p:sldId id="485" r:id="rId88"/>
    <p:sldId id="486" r:id="rId89"/>
    <p:sldId id="487" r:id="rId90"/>
    <p:sldId id="488" r:id="rId91"/>
    <p:sldId id="489" r:id="rId92"/>
    <p:sldId id="490" r:id="rId93"/>
    <p:sldId id="357" r:id="rId94"/>
    <p:sldId id="491" r:id="rId95"/>
    <p:sldId id="492" r:id="rId96"/>
    <p:sldId id="493" r:id="rId97"/>
    <p:sldId id="358" r:id="rId98"/>
    <p:sldId id="495" r:id="rId99"/>
    <p:sldId id="494" r:id="rId100"/>
    <p:sldId id="496" r:id="rId101"/>
    <p:sldId id="497" r:id="rId102"/>
    <p:sldId id="359" r:id="rId103"/>
    <p:sldId id="360" r:id="rId104"/>
    <p:sldId id="498" r:id="rId105"/>
    <p:sldId id="499" r:id="rId106"/>
    <p:sldId id="500" r:id="rId107"/>
    <p:sldId id="362" r:id="rId108"/>
    <p:sldId id="363" r:id="rId109"/>
    <p:sldId id="501" r:id="rId110"/>
    <p:sldId id="365" r:id="rId111"/>
    <p:sldId id="366" r:id="rId112"/>
    <p:sldId id="367" r:id="rId113"/>
    <p:sldId id="503" r:id="rId114"/>
    <p:sldId id="502" r:id="rId115"/>
    <p:sldId id="504" r:id="rId116"/>
    <p:sldId id="505" r:id="rId117"/>
    <p:sldId id="506" r:id="rId118"/>
    <p:sldId id="368" r:id="rId119"/>
    <p:sldId id="369" r:id="rId120"/>
    <p:sldId id="370" r:id="rId121"/>
    <p:sldId id="507" r:id="rId122"/>
    <p:sldId id="508" r:id="rId123"/>
    <p:sldId id="509" r:id="rId124"/>
    <p:sldId id="510" r:id="rId125"/>
    <p:sldId id="371" r:id="rId126"/>
    <p:sldId id="511" r:id="rId1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52" autoAdjust="0"/>
    <p:restoredTop sz="94631" autoAdjust="0"/>
  </p:normalViewPr>
  <p:slideViewPr>
    <p:cSldViewPr>
      <p:cViewPr>
        <p:scale>
          <a:sx n="91" d="100"/>
          <a:sy n="91" d="100"/>
        </p:scale>
        <p:origin x="-2112" y="-77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notesMaster" Target="notesMasters/notesMaster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1223679-DFB7-4D8F-BA50-B15A1F8DC5F8}" type="datetimeFigureOut">
              <a:rPr lang="en-US" smtClean="0"/>
              <a:pPr/>
              <a:t>1/24/2013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1733C37-3E41-4DC6-95FB-86C7950C483C}" type="slidenum">
              <a:rPr lang="en-US" smtClean="0"/>
              <a:pPr/>
              <a:t>‹#›</a:t>
            </a:fld>
            <a:endParaRPr lang="en-US"/>
          </a:p>
        </p:txBody>
      </p:sp>
    </p:spTree>
    <p:extLst>
      <p:ext uri="{BB962C8B-B14F-4D97-AF65-F5344CB8AC3E}">
        <p14:creationId xmlns:p14="http://schemas.microsoft.com/office/powerpoint/2010/main" val="30608463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71049232-C5CE-4D61-9E40-6F55310592BA}" type="datetime1">
              <a:rPr lang="en-US" smtClean="0"/>
              <a:pPr/>
              <a:t>1/24/2013</a:t>
            </a:fld>
            <a:endParaRPr lang="en-US"/>
          </a:p>
        </p:txBody>
      </p:sp>
      <p:sp>
        <p:nvSpPr>
          <p:cNvPr id="17" name="Footer Placeholder 16"/>
          <p:cNvSpPr>
            <a:spLocks noGrp="1"/>
          </p:cNvSpPr>
          <p:nvPr>
            <p:ph type="ftr" sz="quarter" idx="11"/>
          </p:nvPr>
        </p:nvSpPr>
        <p:spPr bwMode="auto">
          <a:xfrm>
            <a:off x="1752600" y="6473952"/>
            <a:ext cx="4953000" cy="384048"/>
          </a:xfrm>
        </p:spPr>
        <p:txBody>
          <a:bodyPr/>
          <a:lstStyle/>
          <a:p>
            <a:r>
              <a:rPr lang="en-US" smtClean="0"/>
              <a:t>© 2014 Cengage Learning Engineering. All Rights Reserved. </a:t>
            </a:r>
            <a:endParaRPr lang="en-US" dirty="0"/>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03BC3BBC-D9F7-4F61-AC3E-87B7C7E0C76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D4914E8-4B78-446E-A702-D8B3F502168C}" type="datetime1">
              <a:rPr lang="en-US" smtClean="0"/>
              <a:pPr/>
              <a:t>1/24/2013</a:t>
            </a:fld>
            <a:endParaRPr lang="en-US"/>
          </a:p>
        </p:txBody>
      </p:sp>
      <p:sp>
        <p:nvSpPr>
          <p:cNvPr id="5" name="Footer Placeholder 4"/>
          <p:cNvSpPr>
            <a:spLocks noGrp="1"/>
          </p:cNvSpPr>
          <p:nvPr>
            <p:ph type="ftr" sz="quarter" idx="11"/>
          </p:nvPr>
        </p:nvSpPr>
        <p:spPr/>
        <p:txBody>
          <a:bodyPr/>
          <a:lstStyle/>
          <a:p>
            <a:r>
              <a:rPr lang="en-US" smtClean="0"/>
              <a:t>© 2014 Cengage Learning Engineering. All Rights Reserved. </a:t>
            </a:r>
            <a:endParaRPr lang="en-US"/>
          </a:p>
        </p:txBody>
      </p:sp>
      <p:sp>
        <p:nvSpPr>
          <p:cNvPr id="6" name="Slide Number Placeholder 5"/>
          <p:cNvSpPr>
            <a:spLocks noGrp="1"/>
          </p:cNvSpPr>
          <p:nvPr>
            <p:ph type="sldNum" sz="quarter" idx="12"/>
          </p:nvPr>
        </p:nvSpPr>
        <p:spPr/>
        <p:txBody>
          <a:bodyPr/>
          <a:lstStyle/>
          <a:p>
            <a:fld id="{03BC3BBC-D9F7-4F61-AC3E-87B7C7E0C76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157229A-D041-4908-A197-8FB972E7E8E7}" type="datetime1">
              <a:rPr lang="en-US" smtClean="0"/>
              <a:pPr/>
              <a:t>1/24/2013</a:t>
            </a:fld>
            <a:endParaRPr lang="en-US"/>
          </a:p>
        </p:txBody>
      </p:sp>
      <p:sp>
        <p:nvSpPr>
          <p:cNvPr id="5" name="Footer Placeholder 4"/>
          <p:cNvSpPr>
            <a:spLocks noGrp="1"/>
          </p:cNvSpPr>
          <p:nvPr>
            <p:ph type="ftr" sz="quarter" idx="11"/>
          </p:nvPr>
        </p:nvSpPr>
        <p:spPr/>
        <p:txBody>
          <a:bodyPr/>
          <a:lstStyle/>
          <a:p>
            <a:r>
              <a:rPr lang="en-US" smtClean="0"/>
              <a:t>© 2014 Cengage Learning Engineering. All Rights Reserved. </a:t>
            </a:r>
            <a:endParaRPr lang="en-US"/>
          </a:p>
        </p:txBody>
      </p:sp>
      <p:sp>
        <p:nvSpPr>
          <p:cNvPr id="6" name="Slide Number Placeholder 5"/>
          <p:cNvSpPr>
            <a:spLocks noGrp="1"/>
          </p:cNvSpPr>
          <p:nvPr>
            <p:ph type="sldNum" sz="quarter" idx="12"/>
          </p:nvPr>
        </p:nvSpPr>
        <p:spPr/>
        <p:txBody>
          <a:bodyPr/>
          <a:lstStyle/>
          <a:p>
            <a:fld id="{03BC3BBC-D9F7-4F61-AC3E-87B7C7E0C76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CB9223C6-AB96-4FD3-AFB4-010E051E0CD6}" type="datetime1">
              <a:rPr lang="en-US" smtClean="0"/>
              <a:pPr/>
              <a:t>1/24/2013</a:t>
            </a:fld>
            <a:endParaRPr lang="en-US"/>
          </a:p>
        </p:txBody>
      </p:sp>
      <p:sp>
        <p:nvSpPr>
          <p:cNvPr id="9" name="Slide Number Placeholder 8"/>
          <p:cNvSpPr>
            <a:spLocks noGrp="1"/>
          </p:cNvSpPr>
          <p:nvPr>
            <p:ph type="sldNum" sz="quarter" idx="15"/>
          </p:nvPr>
        </p:nvSpPr>
        <p:spPr/>
        <p:txBody>
          <a:bodyPr rtlCol="0"/>
          <a:lstStyle/>
          <a:p>
            <a:fld id="{03BC3BBC-D9F7-4F61-AC3E-87B7C7E0C76B}" type="slidenum">
              <a:rPr lang="en-US" smtClean="0"/>
              <a:pPr/>
              <a:t>‹#›</a:t>
            </a:fld>
            <a:endParaRPr lang="en-US"/>
          </a:p>
        </p:txBody>
      </p:sp>
      <p:sp>
        <p:nvSpPr>
          <p:cNvPr id="10" name="Footer Placeholder 9"/>
          <p:cNvSpPr>
            <a:spLocks noGrp="1"/>
          </p:cNvSpPr>
          <p:nvPr>
            <p:ph type="ftr" sz="quarter" idx="16"/>
          </p:nvPr>
        </p:nvSpPr>
        <p:spPr/>
        <p:txBody>
          <a:bodyPr rtlCol="0"/>
          <a:lstStyle/>
          <a:p>
            <a:r>
              <a:rPr lang="en-US" smtClean="0"/>
              <a:t>© 2014 Cengage Learning Engineering. All Rights Reserved. </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C8F27418-D607-41EA-BEC4-49B6E8175403}" type="datetime1">
              <a:rPr lang="en-US" smtClean="0"/>
              <a:pPr/>
              <a:t>1/24/2013</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r>
              <a:rPr lang="en-US" smtClean="0"/>
              <a:t>© 2014 Cengage Learning Engineering. All Rights Reserved. </a:t>
            </a:r>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03BC3BBC-D9F7-4F61-AC3E-87B7C7E0C76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A8F522C1-DA6D-4F82-97EC-FA36CAB15835}" type="datetime1">
              <a:rPr lang="en-US" smtClean="0"/>
              <a:pPr/>
              <a:t>1/24/2013</a:t>
            </a:fld>
            <a:endParaRPr lang="en-US"/>
          </a:p>
        </p:txBody>
      </p:sp>
      <p:sp>
        <p:nvSpPr>
          <p:cNvPr id="6" name="Footer Placeholder 5"/>
          <p:cNvSpPr>
            <a:spLocks noGrp="1"/>
          </p:cNvSpPr>
          <p:nvPr>
            <p:ph type="ftr" sz="quarter" idx="11"/>
          </p:nvPr>
        </p:nvSpPr>
        <p:spPr/>
        <p:txBody>
          <a:bodyPr/>
          <a:lstStyle/>
          <a:p>
            <a:r>
              <a:rPr lang="en-US" smtClean="0"/>
              <a:t>© 2014 Cengage Learning Engineering. All Rights Reserved. </a:t>
            </a:r>
            <a:endParaRPr lang="en-US"/>
          </a:p>
        </p:txBody>
      </p:sp>
      <p:sp>
        <p:nvSpPr>
          <p:cNvPr id="7" name="Slide Number Placeholder 6"/>
          <p:cNvSpPr>
            <a:spLocks noGrp="1"/>
          </p:cNvSpPr>
          <p:nvPr>
            <p:ph type="sldNum" sz="quarter" idx="12"/>
          </p:nvPr>
        </p:nvSpPr>
        <p:spPr/>
        <p:txBody>
          <a:bodyPr/>
          <a:lstStyle/>
          <a:p>
            <a:fld id="{03BC3BBC-D9F7-4F61-AC3E-87B7C7E0C76B}" type="slidenum">
              <a:rPr lang="en-US" smtClean="0"/>
              <a:pPr/>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711F984D-8D97-4529-81F1-FD232706E811}" type="datetime1">
              <a:rPr lang="en-US" smtClean="0"/>
              <a:pPr/>
              <a:t>1/24/2013</a:t>
            </a:fld>
            <a:endParaRPr lang="en-US"/>
          </a:p>
        </p:txBody>
      </p:sp>
      <p:sp>
        <p:nvSpPr>
          <p:cNvPr id="8" name="Footer Placeholder 7"/>
          <p:cNvSpPr>
            <a:spLocks noGrp="1"/>
          </p:cNvSpPr>
          <p:nvPr>
            <p:ph type="ftr" sz="quarter" idx="11"/>
          </p:nvPr>
        </p:nvSpPr>
        <p:spPr/>
        <p:txBody>
          <a:bodyPr/>
          <a:lstStyle/>
          <a:p>
            <a:r>
              <a:rPr lang="en-US" smtClean="0"/>
              <a:t>© 2014 Cengage Learning Engineering. All Rights Reserved. </a:t>
            </a:r>
            <a:endParaRPr lang="en-US"/>
          </a:p>
        </p:txBody>
      </p:sp>
      <p:sp>
        <p:nvSpPr>
          <p:cNvPr id="9" name="Slide Number Placeholder 8"/>
          <p:cNvSpPr>
            <a:spLocks noGrp="1"/>
          </p:cNvSpPr>
          <p:nvPr>
            <p:ph type="sldNum" sz="quarter" idx="12"/>
          </p:nvPr>
        </p:nvSpPr>
        <p:spPr/>
        <p:txBody>
          <a:bodyPr/>
          <a:lstStyle/>
          <a:p>
            <a:fld id="{03BC3BBC-D9F7-4F61-AC3E-87B7C7E0C76B}" type="slidenum">
              <a:rPr lang="en-US" smtClean="0"/>
              <a:pPr/>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F86EB689-4A1A-49C8-B209-F41BFEADA1DB}" type="datetime1">
              <a:rPr lang="en-US" smtClean="0"/>
              <a:pPr/>
              <a:t>1/24/2013</a:t>
            </a:fld>
            <a:endParaRPr lang="en-US"/>
          </a:p>
        </p:txBody>
      </p:sp>
      <p:sp>
        <p:nvSpPr>
          <p:cNvPr id="7" name="Slide Number Placeholder 6"/>
          <p:cNvSpPr>
            <a:spLocks noGrp="1"/>
          </p:cNvSpPr>
          <p:nvPr>
            <p:ph type="sldNum" sz="quarter" idx="11"/>
          </p:nvPr>
        </p:nvSpPr>
        <p:spPr/>
        <p:txBody>
          <a:bodyPr rtlCol="0"/>
          <a:lstStyle/>
          <a:p>
            <a:fld id="{03BC3BBC-D9F7-4F61-AC3E-87B7C7E0C76B}" type="slidenum">
              <a:rPr lang="en-US" smtClean="0"/>
              <a:pPr/>
              <a:t>‹#›</a:t>
            </a:fld>
            <a:endParaRPr lang="en-US"/>
          </a:p>
        </p:txBody>
      </p:sp>
      <p:sp>
        <p:nvSpPr>
          <p:cNvPr id="8" name="Footer Placeholder 7"/>
          <p:cNvSpPr>
            <a:spLocks noGrp="1"/>
          </p:cNvSpPr>
          <p:nvPr>
            <p:ph type="ftr" sz="quarter" idx="12"/>
          </p:nvPr>
        </p:nvSpPr>
        <p:spPr/>
        <p:txBody>
          <a:bodyPr rtlCol="0"/>
          <a:lstStyle/>
          <a:p>
            <a:r>
              <a:rPr lang="en-US" smtClean="0"/>
              <a:t>© 2014 Cengage Learning Engineering. All Rights Reserved. </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2C5771-09C5-404A-9B3B-053DA8F17A74}" type="datetime1">
              <a:rPr lang="en-US" smtClean="0"/>
              <a:pPr/>
              <a:t>1/24/2013</a:t>
            </a:fld>
            <a:endParaRPr lang="en-US"/>
          </a:p>
        </p:txBody>
      </p:sp>
      <p:sp>
        <p:nvSpPr>
          <p:cNvPr id="3" name="Footer Placeholder 2"/>
          <p:cNvSpPr>
            <a:spLocks noGrp="1"/>
          </p:cNvSpPr>
          <p:nvPr>
            <p:ph type="ftr" sz="quarter" idx="11"/>
          </p:nvPr>
        </p:nvSpPr>
        <p:spPr>
          <a:xfrm>
            <a:off x="1752600" y="6492240"/>
            <a:ext cx="5181600" cy="365760"/>
          </a:xfrm>
        </p:spPr>
        <p:txBody>
          <a:bodyPr/>
          <a:lstStyle/>
          <a:p>
            <a:r>
              <a:rPr lang="en-US" dirty="0" smtClean="0"/>
              <a:t>© 2014 </a:t>
            </a:r>
            <a:r>
              <a:rPr lang="en-US" dirty="0" err="1" smtClean="0"/>
              <a:t>Cengage</a:t>
            </a:r>
            <a:r>
              <a:rPr lang="en-US" dirty="0" smtClean="0"/>
              <a:t> Learning Engineering. All Rights Reserved. </a:t>
            </a:r>
            <a:endParaRPr lang="en-US" dirty="0"/>
          </a:p>
        </p:txBody>
      </p:sp>
      <p:sp>
        <p:nvSpPr>
          <p:cNvPr id="4" name="Slide Number Placeholder 3"/>
          <p:cNvSpPr>
            <a:spLocks noGrp="1"/>
          </p:cNvSpPr>
          <p:nvPr>
            <p:ph type="sldNum" sz="quarter" idx="12"/>
          </p:nvPr>
        </p:nvSpPr>
        <p:spPr/>
        <p:txBody>
          <a:bodyPr/>
          <a:lstStyle/>
          <a:p>
            <a:fld id="{03BC3BBC-D9F7-4F61-AC3E-87B7C7E0C76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D8DD06F3-8BDE-496E-8354-F7BFA3FE6C56}" type="datetime1">
              <a:rPr lang="en-US" smtClean="0"/>
              <a:pPr/>
              <a:t>1/24/2013</a:t>
            </a:fld>
            <a:endParaRPr lang="en-US"/>
          </a:p>
        </p:txBody>
      </p:sp>
      <p:sp>
        <p:nvSpPr>
          <p:cNvPr id="22" name="Slide Number Placeholder 21"/>
          <p:cNvSpPr>
            <a:spLocks noGrp="1"/>
          </p:cNvSpPr>
          <p:nvPr>
            <p:ph type="sldNum" sz="quarter" idx="15"/>
          </p:nvPr>
        </p:nvSpPr>
        <p:spPr/>
        <p:txBody>
          <a:bodyPr rtlCol="0"/>
          <a:lstStyle/>
          <a:p>
            <a:fld id="{03BC3BBC-D9F7-4F61-AC3E-87B7C7E0C76B}" type="slidenum">
              <a:rPr lang="en-US" smtClean="0"/>
              <a:pPr/>
              <a:t>‹#›</a:t>
            </a:fld>
            <a:endParaRPr lang="en-US"/>
          </a:p>
        </p:txBody>
      </p:sp>
      <p:sp>
        <p:nvSpPr>
          <p:cNvPr id="23" name="Footer Placeholder 22"/>
          <p:cNvSpPr>
            <a:spLocks noGrp="1"/>
          </p:cNvSpPr>
          <p:nvPr>
            <p:ph type="ftr" sz="quarter" idx="16"/>
          </p:nvPr>
        </p:nvSpPr>
        <p:spPr/>
        <p:txBody>
          <a:bodyPr rtlCol="0"/>
          <a:lstStyle/>
          <a:p>
            <a:r>
              <a:rPr lang="en-US" smtClean="0"/>
              <a:t>© 2014 Cengage Learning Engineering. All Rights Reserved. </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292CE6DF-57B5-47D0-8709-906C799842E3}" type="datetime1">
              <a:rPr lang="en-US" smtClean="0"/>
              <a:pPr/>
              <a:t>1/24/2013</a:t>
            </a:fld>
            <a:endParaRPr lang="en-US"/>
          </a:p>
        </p:txBody>
      </p:sp>
      <p:sp>
        <p:nvSpPr>
          <p:cNvPr id="18" name="Slide Number Placeholder 17"/>
          <p:cNvSpPr>
            <a:spLocks noGrp="1"/>
          </p:cNvSpPr>
          <p:nvPr>
            <p:ph type="sldNum" sz="quarter" idx="11"/>
          </p:nvPr>
        </p:nvSpPr>
        <p:spPr/>
        <p:txBody>
          <a:bodyPr rtlCol="0"/>
          <a:lstStyle/>
          <a:p>
            <a:fld id="{03BC3BBC-D9F7-4F61-AC3E-87B7C7E0C76B}" type="slidenum">
              <a:rPr lang="en-US" smtClean="0"/>
              <a:pPr/>
              <a:t>‹#›</a:t>
            </a:fld>
            <a:endParaRPr lang="en-US"/>
          </a:p>
        </p:txBody>
      </p:sp>
      <p:sp>
        <p:nvSpPr>
          <p:cNvPr id="21" name="Footer Placeholder 20"/>
          <p:cNvSpPr>
            <a:spLocks noGrp="1"/>
          </p:cNvSpPr>
          <p:nvPr>
            <p:ph type="ftr" sz="quarter" idx="12"/>
          </p:nvPr>
        </p:nvSpPr>
        <p:spPr/>
        <p:txBody>
          <a:bodyPr rtlCol="0"/>
          <a:lstStyle/>
          <a:p>
            <a:r>
              <a:rPr lang="en-US" smtClean="0"/>
              <a:t>© 2014 Cengage Learning Engineering. All Rights Reserved. </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110FA962-0B25-471A-8504-16F8826E83EF}" type="datetime1">
              <a:rPr lang="en-US" smtClean="0"/>
              <a:pPr/>
              <a:t>1/24/2013</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r>
              <a:rPr lang="en-US" smtClean="0"/>
              <a:t>© 2014 Cengage Learning Engineering. All Rights Reserved. </a:t>
            </a:r>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03BC3BBC-D9F7-4F61-AC3E-87B7C7E0C76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hf hdr="0" dt="0"/>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52600" y="990600"/>
            <a:ext cx="3581400" cy="838200"/>
          </a:xfrm>
        </p:spPr>
        <p:txBody>
          <a:bodyPr>
            <a:normAutofit/>
          </a:bodyPr>
          <a:lstStyle/>
          <a:p>
            <a:pPr algn="ctr"/>
            <a:r>
              <a:rPr lang="en-US" sz="4400" dirty="0" smtClean="0">
                <a:solidFill>
                  <a:schemeClr val="accent1"/>
                </a:solidFill>
              </a:rPr>
              <a:t>Chapter 10</a:t>
            </a:r>
            <a:endParaRPr lang="en-US" sz="4400" dirty="0">
              <a:solidFill>
                <a:schemeClr val="accent1"/>
              </a:solidFill>
            </a:endParaRPr>
          </a:p>
        </p:txBody>
      </p:sp>
      <p:sp>
        <p:nvSpPr>
          <p:cNvPr id="3" name="Subtitle 2"/>
          <p:cNvSpPr>
            <a:spLocks noGrp="1"/>
          </p:cNvSpPr>
          <p:nvPr>
            <p:ph type="subTitle" idx="1"/>
          </p:nvPr>
        </p:nvSpPr>
        <p:spPr>
          <a:xfrm>
            <a:off x="1752600" y="1981200"/>
            <a:ext cx="3581400" cy="2286000"/>
          </a:xfrm>
        </p:spPr>
        <p:txBody>
          <a:bodyPr>
            <a:normAutofit/>
          </a:bodyPr>
          <a:lstStyle/>
          <a:p>
            <a:pPr algn="ctr"/>
            <a:r>
              <a:rPr lang="en-US" sz="3200" dirty="0" smtClean="0"/>
              <a:t>Computer Organization and Architecture</a:t>
            </a:r>
            <a:endParaRPr lang="en-US" sz="3200" dirty="0"/>
          </a:p>
        </p:txBody>
      </p:sp>
      <p:sp>
        <p:nvSpPr>
          <p:cNvPr id="8" name="Footer Placeholder 2"/>
          <p:cNvSpPr>
            <a:spLocks noGrp="1"/>
          </p:cNvSpPr>
          <p:nvPr>
            <p:ph type="ftr" sz="quarter" idx="11"/>
          </p:nvPr>
        </p:nvSpPr>
        <p:spPr/>
        <p:txBody>
          <a:bodyPr/>
          <a:lstStyle/>
          <a:p>
            <a:r>
              <a:rPr lang="en-US" dirty="0" smtClean="0"/>
              <a:t>© 2014 </a:t>
            </a:r>
            <a:r>
              <a:rPr lang="en-US" dirty="0" err="1" smtClean="0"/>
              <a:t>Cengage</a:t>
            </a:r>
            <a:r>
              <a:rPr lang="en-US" dirty="0" smtClean="0"/>
              <a:t> Learning Engineering. All Rights Reserved. </a:t>
            </a:r>
            <a:endParaRPr lang="en-US" dirty="0"/>
          </a:p>
        </p:txBody>
      </p:sp>
      <p:sp>
        <p:nvSpPr>
          <p:cNvPr id="6" name="Slide Number Placeholder 5"/>
          <p:cNvSpPr>
            <a:spLocks noGrp="1"/>
          </p:cNvSpPr>
          <p:nvPr>
            <p:ph type="sldNum" sz="quarter" idx="12"/>
          </p:nvPr>
        </p:nvSpPr>
        <p:spPr/>
        <p:txBody>
          <a:bodyPr/>
          <a:lstStyle/>
          <a:p>
            <a:fld id="{03BC3BBC-D9F7-4F61-AC3E-87B7C7E0C76B}" type="slidenum">
              <a:rPr lang="en-US" smtClean="0"/>
              <a:pPr/>
              <a:t>1</a:t>
            </a:fld>
            <a:endParaRPr lang="en-US"/>
          </a:p>
        </p:txBody>
      </p:sp>
      <p:pic>
        <p:nvPicPr>
          <p:cNvPr id="9" name="Picture 10" descr="CL_Logo_RGB_JPG.jpg"/>
          <p:cNvPicPr>
            <a:picLocks noChangeAspect="1"/>
          </p:cNvPicPr>
          <p:nvPr/>
        </p:nvPicPr>
        <p:blipFill>
          <a:blip r:embed="rId2" cstate="print"/>
          <a:srcRect/>
          <a:stretch>
            <a:fillRect/>
          </a:stretch>
        </p:blipFill>
        <p:spPr bwMode="auto">
          <a:xfrm>
            <a:off x="7772399" y="6257925"/>
            <a:ext cx="1371601" cy="600075"/>
          </a:xfrm>
          <a:prstGeom prst="rect">
            <a:avLst/>
          </a:prstGeom>
          <a:noFill/>
          <a:ln w="9525">
            <a:noFill/>
            <a:miter lim="800000"/>
            <a:headEnd/>
            <a:tailEnd/>
          </a:ln>
        </p:spPr>
      </p:pic>
      <p:sp>
        <p:nvSpPr>
          <p:cNvPr id="11" name="TextBox 10"/>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pic>
        <p:nvPicPr>
          <p:cNvPr id="4" name="Picture 2" descr="H:\T DOCS\PPT JPEGS\Clements9781111987046.jpg"/>
          <p:cNvPicPr>
            <a:picLocks noChangeAspect="1" noChangeArrowheads="1"/>
          </p:cNvPicPr>
          <p:nvPr/>
        </p:nvPicPr>
        <p:blipFill>
          <a:blip r:embed="rId3" cstate="print"/>
          <a:srcRect/>
          <a:stretch>
            <a:fillRect/>
          </a:stretch>
        </p:blipFill>
        <p:spPr bwMode="auto">
          <a:xfrm>
            <a:off x="5334000" y="1066800"/>
            <a:ext cx="3535680" cy="441960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10</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sp>
        <p:nvSpPr>
          <p:cNvPr id="4" name="Rectangle 3"/>
          <p:cNvSpPr/>
          <p:nvPr/>
        </p:nvSpPr>
        <p:spPr>
          <a:xfrm>
            <a:off x="236483" y="609600"/>
            <a:ext cx="8305800" cy="5078313"/>
          </a:xfrm>
          <a:prstGeom prst="rect">
            <a:avLst/>
          </a:prstGeom>
        </p:spPr>
        <p:txBody>
          <a:bodyPr wrap="square">
            <a:spAutoFit/>
          </a:bodyPr>
          <a:lstStyle/>
          <a:p>
            <a:r>
              <a:rPr lang="en-US" dirty="0" smtClean="0"/>
              <a:t>Sequential </a:t>
            </a:r>
            <a:r>
              <a:rPr lang="en-US" dirty="0"/>
              <a:t>access memory requires you to access each memory element in turn until you locate the element you are seeking. </a:t>
            </a:r>
            <a:endParaRPr lang="en-US" dirty="0" smtClean="0"/>
          </a:p>
          <a:p>
            <a:endParaRPr lang="en-US" dirty="0"/>
          </a:p>
          <a:p>
            <a:r>
              <a:rPr lang="en-US" dirty="0" smtClean="0"/>
              <a:t>An </a:t>
            </a:r>
            <a:r>
              <a:rPr lang="en-US" dirty="0"/>
              <a:t>example of a sequential access memory is the magnetic tape store; you have to read the tape until you find the item you want. </a:t>
            </a:r>
            <a:endParaRPr lang="en-US" dirty="0" smtClean="0"/>
          </a:p>
          <a:p>
            <a:endParaRPr lang="en-US" dirty="0" smtClean="0"/>
          </a:p>
          <a:p>
            <a:r>
              <a:rPr lang="en-US" dirty="0" smtClean="0"/>
              <a:t>The </a:t>
            </a:r>
            <a:r>
              <a:rPr lang="en-US" dirty="0"/>
              <a:t>acoustic mercury delay line memory that we mentioned earlier is also a sequential access memory. </a:t>
            </a:r>
            <a:endParaRPr lang="en-US" dirty="0" smtClean="0"/>
          </a:p>
          <a:p>
            <a:endParaRPr lang="en-US" dirty="0"/>
          </a:p>
          <a:p>
            <a:r>
              <a:rPr lang="en-US" dirty="0" smtClean="0"/>
              <a:t>Random </a:t>
            </a:r>
            <a:r>
              <a:rPr lang="en-US" dirty="0"/>
              <a:t>access memories are invariably faster than sequential access memories, but they are also much more expensive. </a:t>
            </a:r>
            <a:endParaRPr lang="en-US" dirty="0" smtClean="0"/>
          </a:p>
          <a:p>
            <a:endParaRPr lang="en-US" dirty="0"/>
          </a:p>
          <a:p>
            <a:r>
              <a:rPr lang="en-US" dirty="0" smtClean="0"/>
              <a:t>Most </a:t>
            </a:r>
            <a:r>
              <a:rPr lang="en-US" dirty="0"/>
              <a:t>semiconductor memory such as DRAM or flash memory is random access. The shift register is, or course, a serial access memory</a:t>
            </a:r>
            <a:r>
              <a:rPr lang="en-US" dirty="0" smtClean="0"/>
              <a:t>.</a:t>
            </a:r>
          </a:p>
          <a:p>
            <a:endParaRPr lang="en-US" dirty="0"/>
          </a:p>
          <a:p>
            <a:r>
              <a:rPr lang="en-US" dirty="0"/>
              <a:t>We often speak of the </a:t>
            </a:r>
            <a:r>
              <a:rPr lang="en-US" i="1" dirty="0"/>
              <a:t>speed</a:t>
            </a:r>
            <a:r>
              <a:rPr lang="en-US" dirty="0"/>
              <a:t> of memory or say how </a:t>
            </a:r>
            <a:r>
              <a:rPr lang="en-US" i="1" dirty="0"/>
              <a:t>fast</a:t>
            </a:r>
            <a:r>
              <a:rPr lang="en-US" dirty="0"/>
              <a:t> or </a:t>
            </a:r>
            <a:r>
              <a:rPr lang="en-US" i="1" dirty="0"/>
              <a:t>slow</a:t>
            </a:r>
            <a:r>
              <a:rPr lang="en-US" dirty="0"/>
              <a:t> it is. These terms refer to how long it takes to access data. The key parameter of memory is </a:t>
            </a:r>
            <a:r>
              <a:rPr lang="en-US" dirty="0" err="1"/>
              <a:t>t</a:t>
            </a:r>
            <a:r>
              <a:rPr lang="en-US" baseline="-25000" dirty="0" err="1"/>
              <a:t>acc</a:t>
            </a:r>
            <a:r>
              <a:rPr lang="en-US" dirty="0"/>
              <a:t>, its access time.</a:t>
            </a:r>
          </a:p>
        </p:txBody>
      </p:sp>
    </p:spTree>
    <p:extLst>
      <p:ext uri="{BB962C8B-B14F-4D97-AF65-F5344CB8AC3E}">
        <p14:creationId xmlns:p14="http://schemas.microsoft.com/office/powerpoint/2010/main" val="179948613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100</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pic>
        <p:nvPicPr>
          <p:cNvPr id="81922" name="Picture 2" descr="E:\CengageBook\CengageLectureNotesWebsite\Clements 1e JPG_files\ch10\87046-10-03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537" y="2971800"/>
            <a:ext cx="4360863" cy="352587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304800" y="533400"/>
            <a:ext cx="7924800" cy="2308324"/>
          </a:xfrm>
          <a:prstGeom prst="rect">
            <a:avLst/>
          </a:prstGeom>
        </p:spPr>
        <p:txBody>
          <a:bodyPr wrap="square">
            <a:spAutoFit/>
          </a:bodyPr>
          <a:lstStyle/>
          <a:p>
            <a:r>
              <a:rPr lang="en-US" dirty="0"/>
              <a:t>NAND flash can provide higher cell densities but requires a more complicated system </a:t>
            </a:r>
            <a:r>
              <a:rPr lang="en-US" dirty="0" smtClean="0"/>
              <a:t>interface. </a:t>
            </a:r>
            <a:r>
              <a:rPr lang="en-US" dirty="0"/>
              <a:t>NOR flash has erase blocks of up to 128 KB that take as long as 5s to erase, whereas NAND erase blocks might be 32 KB and take only 4 </a:t>
            </a:r>
            <a:r>
              <a:rPr lang="en-US" dirty="0" err="1"/>
              <a:t>ms</a:t>
            </a:r>
            <a:r>
              <a:rPr lang="en-US" dirty="0"/>
              <a:t> to erase. </a:t>
            </a:r>
            <a:endParaRPr lang="en-US" dirty="0" smtClean="0"/>
          </a:p>
          <a:p>
            <a:endParaRPr lang="en-US" dirty="0"/>
          </a:p>
          <a:p>
            <a:r>
              <a:rPr lang="en-US" dirty="0" smtClean="0"/>
              <a:t>The </a:t>
            </a:r>
            <a:r>
              <a:rPr lang="en-US" dirty="0"/>
              <a:t>system interface of a NOR flash is </a:t>
            </a:r>
            <a:r>
              <a:rPr lang="en-US" dirty="0" smtClean="0"/>
              <a:t>similar </a:t>
            </a:r>
            <a:r>
              <a:rPr lang="en-US" dirty="0"/>
              <a:t>to that of a static RAM, whereas NAND flash has a serial bit-by-bit interface; and not all vendors implement the same serial data transfer protocol).</a:t>
            </a:r>
          </a:p>
        </p:txBody>
      </p:sp>
    </p:spTree>
    <p:extLst>
      <p:ext uri="{BB962C8B-B14F-4D97-AF65-F5344CB8AC3E}">
        <p14:creationId xmlns:p14="http://schemas.microsoft.com/office/powerpoint/2010/main" val="256130243"/>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101</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pic>
        <p:nvPicPr>
          <p:cNvPr id="81922" name="Picture 2" descr="E:\CengageBook\CengageLectureNotesWebsite\Clements 1e JPG_files\ch10\87046-10-03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514599"/>
            <a:ext cx="4953000" cy="400463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52400" y="533400"/>
            <a:ext cx="8382000" cy="1754326"/>
          </a:xfrm>
          <a:prstGeom prst="rect">
            <a:avLst/>
          </a:prstGeom>
        </p:spPr>
        <p:txBody>
          <a:bodyPr wrap="square">
            <a:spAutoFit/>
          </a:bodyPr>
          <a:lstStyle/>
          <a:p>
            <a:r>
              <a:rPr lang="en-US" dirty="0"/>
              <a:t>Another advantage of NAND flash is its ability to withstand a far higher number of re-writes; typically 1M cycles in contrast with the 100K cycles of a NOR flash. </a:t>
            </a:r>
            <a:endParaRPr lang="en-US" dirty="0" smtClean="0"/>
          </a:p>
          <a:p>
            <a:endParaRPr lang="en-US" dirty="0"/>
          </a:p>
          <a:p>
            <a:r>
              <a:rPr lang="en-US" dirty="0" smtClean="0"/>
              <a:t>In </a:t>
            </a:r>
            <a:r>
              <a:rPr lang="en-US" dirty="0"/>
              <a:t>spite of its ability to support more erase cycles, NAND flash is less reliable than NOR flash and </a:t>
            </a:r>
            <a:r>
              <a:rPr lang="en-US" dirty="0" smtClean="0"/>
              <a:t>uses </a:t>
            </a:r>
            <a:r>
              <a:rPr lang="en-US" dirty="0"/>
              <a:t>an error-correcting code to deal with </a:t>
            </a:r>
            <a:r>
              <a:rPr lang="en-US" dirty="0" smtClean="0"/>
              <a:t>bit errors.</a:t>
            </a:r>
            <a:endParaRPr lang="en-US" i="1" dirty="0"/>
          </a:p>
        </p:txBody>
      </p:sp>
    </p:spTree>
    <p:extLst>
      <p:ext uri="{BB962C8B-B14F-4D97-AF65-F5344CB8AC3E}">
        <p14:creationId xmlns:p14="http://schemas.microsoft.com/office/powerpoint/2010/main" val="1551140620"/>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102</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pic>
        <p:nvPicPr>
          <p:cNvPr id="82946" name="Picture 2" descr="E:\CengageBook\CengageLectureNotesWebsite\Clements 1e JPG_files\ch10\87046-10-03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268" y="2590799"/>
            <a:ext cx="5365531" cy="379125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52400" y="457200"/>
            <a:ext cx="8382000" cy="2031325"/>
          </a:xfrm>
          <a:prstGeom prst="rect">
            <a:avLst/>
          </a:prstGeom>
        </p:spPr>
        <p:txBody>
          <a:bodyPr wrap="square">
            <a:spAutoFit/>
          </a:bodyPr>
          <a:lstStyle/>
          <a:p>
            <a:r>
              <a:rPr lang="en-US" dirty="0"/>
              <a:t>NAND flash memories contain more data blocks than </a:t>
            </a:r>
            <a:r>
              <a:rPr lang="en-US" dirty="0" smtClean="0"/>
              <a:t>necessary. </a:t>
            </a:r>
            <a:r>
              <a:rPr lang="en-US" dirty="0"/>
              <a:t>This redundancy is necessary because some of these blocks may be </a:t>
            </a:r>
            <a:r>
              <a:rPr lang="en-US" i="1" dirty="0"/>
              <a:t>bad block</a:t>
            </a:r>
            <a:r>
              <a:rPr lang="en-US" dirty="0"/>
              <a:t>s. The system software </a:t>
            </a:r>
            <a:r>
              <a:rPr lang="en-US" dirty="0" smtClean="0"/>
              <a:t>monitors </a:t>
            </a:r>
            <a:r>
              <a:rPr lang="en-US" dirty="0"/>
              <a:t>the operation of the memory and swaps out bad blocks as they are </a:t>
            </a:r>
            <a:r>
              <a:rPr lang="en-US" dirty="0" smtClean="0"/>
              <a:t>encountered. </a:t>
            </a:r>
          </a:p>
          <a:p>
            <a:endParaRPr lang="en-US" dirty="0"/>
          </a:p>
          <a:p>
            <a:r>
              <a:rPr lang="en-US" dirty="0" smtClean="0"/>
              <a:t>Figure </a:t>
            </a:r>
            <a:r>
              <a:rPr lang="en-US" dirty="0"/>
              <a:t>10.34 </a:t>
            </a:r>
            <a:r>
              <a:rPr lang="en-US" dirty="0" smtClean="0"/>
              <a:t> provides </a:t>
            </a:r>
            <a:r>
              <a:rPr lang="en-US" dirty="0"/>
              <a:t>an illustration of the relative differences of NAND and NOR technologies.  </a:t>
            </a:r>
          </a:p>
        </p:txBody>
      </p:sp>
    </p:spTree>
    <p:extLst>
      <p:ext uri="{BB962C8B-B14F-4D97-AF65-F5344CB8AC3E}">
        <p14:creationId xmlns:p14="http://schemas.microsoft.com/office/powerpoint/2010/main" val="3175384132"/>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103</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sp>
        <p:nvSpPr>
          <p:cNvPr id="4" name="Rectangle 3"/>
          <p:cNvSpPr/>
          <p:nvPr/>
        </p:nvSpPr>
        <p:spPr>
          <a:xfrm>
            <a:off x="152400" y="457200"/>
            <a:ext cx="8174421" cy="5909310"/>
          </a:xfrm>
          <a:prstGeom prst="rect">
            <a:avLst/>
          </a:prstGeom>
        </p:spPr>
        <p:txBody>
          <a:bodyPr wrap="square">
            <a:spAutoFit/>
          </a:bodyPr>
          <a:lstStyle/>
          <a:p>
            <a:r>
              <a:rPr lang="en-US" b="1" dirty="0"/>
              <a:t>Wear Leveling in Flash Memories</a:t>
            </a:r>
            <a:endParaRPr lang="en-US" dirty="0"/>
          </a:p>
          <a:p>
            <a:r>
              <a:rPr lang="en-US" dirty="0"/>
              <a:t> </a:t>
            </a:r>
          </a:p>
          <a:p>
            <a:r>
              <a:rPr lang="en-US" dirty="0"/>
              <a:t>Flash memory cells have a finite life because of the wear and tear on the insulating layer that takes place when electrons are injected into it or removed from it. If all cells in a flash memory array were accessed and erased equally, all parts of the array would </a:t>
            </a:r>
            <a:r>
              <a:rPr lang="en-US" i="1" dirty="0"/>
              <a:t>age</a:t>
            </a:r>
            <a:r>
              <a:rPr lang="en-US" dirty="0"/>
              <a:t> at the same rate. </a:t>
            </a:r>
            <a:endParaRPr lang="en-US" dirty="0" smtClean="0"/>
          </a:p>
          <a:p>
            <a:endParaRPr lang="en-US" dirty="0"/>
          </a:p>
          <a:p>
            <a:r>
              <a:rPr lang="en-US" dirty="0" smtClean="0"/>
              <a:t>By </a:t>
            </a:r>
            <a:r>
              <a:rPr lang="en-US" dirty="0"/>
              <a:t>its very nature memory is not accessed uniformly; for example, in an MP3 player some music may remain unheard and other tracks frequently played. Consequently, some cells in an array may wear out prematurely while other cells are still capable of many more erase cycles.</a:t>
            </a:r>
          </a:p>
          <a:p>
            <a:r>
              <a:rPr lang="en-US" dirty="0"/>
              <a:t>	</a:t>
            </a:r>
            <a:endParaRPr lang="en-US" dirty="0" smtClean="0"/>
          </a:p>
          <a:p>
            <a:r>
              <a:rPr lang="en-US" i="1" dirty="0" smtClean="0"/>
              <a:t>Flash </a:t>
            </a:r>
            <a:r>
              <a:rPr lang="en-US" i="1" dirty="0"/>
              <a:t>wear leveling</a:t>
            </a:r>
            <a:r>
              <a:rPr lang="en-US" dirty="0"/>
              <a:t> </a:t>
            </a:r>
            <a:r>
              <a:rPr lang="en-US" dirty="0" smtClean="0"/>
              <a:t>mitigates </a:t>
            </a:r>
            <a:r>
              <a:rPr lang="en-US" dirty="0"/>
              <a:t>against the uneven distribution of erase cycles. Static wear leveling moves fixed data to higher-use regions of the flash memory and allocates the less frequently used areas to frequently-changing data; that is, an attempt is made to balance the number of accesses to the array. </a:t>
            </a:r>
            <a:endParaRPr lang="en-US" dirty="0" smtClean="0"/>
          </a:p>
          <a:p>
            <a:endParaRPr lang="en-US" dirty="0"/>
          </a:p>
          <a:p>
            <a:r>
              <a:rPr lang="en-US" dirty="0" smtClean="0"/>
              <a:t>More </a:t>
            </a:r>
            <a:r>
              <a:rPr lang="en-US" dirty="0"/>
              <a:t>sophisticated dynamic leveling algorithms exist to monitor the use of the flash array and then to swap out high-use blocks of data with low-use blocks of data when the need arises.</a:t>
            </a:r>
          </a:p>
        </p:txBody>
      </p:sp>
    </p:spTree>
    <p:extLst>
      <p:ext uri="{BB962C8B-B14F-4D97-AF65-F5344CB8AC3E}">
        <p14:creationId xmlns:p14="http://schemas.microsoft.com/office/powerpoint/2010/main" val="2266186091"/>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104</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sp>
        <p:nvSpPr>
          <p:cNvPr id="4" name="Rectangle 3"/>
          <p:cNvSpPr/>
          <p:nvPr/>
        </p:nvSpPr>
        <p:spPr>
          <a:xfrm>
            <a:off x="152400" y="533400"/>
            <a:ext cx="8250621" cy="3970318"/>
          </a:xfrm>
          <a:prstGeom prst="rect">
            <a:avLst/>
          </a:prstGeom>
        </p:spPr>
        <p:txBody>
          <a:bodyPr wrap="square">
            <a:spAutoFit/>
          </a:bodyPr>
          <a:lstStyle/>
          <a:p>
            <a:r>
              <a:rPr lang="en-US" b="1" dirty="0"/>
              <a:t>New and Emerging Non-volatile Technologies</a:t>
            </a:r>
            <a:endParaRPr lang="en-US" dirty="0"/>
          </a:p>
          <a:p>
            <a:endParaRPr lang="en-US" dirty="0" smtClean="0"/>
          </a:p>
          <a:p>
            <a:r>
              <a:rPr lang="en-US" dirty="0" smtClean="0"/>
              <a:t>We </a:t>
            </a:r>
            <a:r>
              <a:rPr lang="en-US" dirty="0"/>
              <a:t>first look at two </a:t>
            </a:r>
            <a:r>
              <a:rPr lang="en-US" i="1" dirty="0"/>
              <a:t>mature</a:t>
            </a:r>
            <a:r>
              <a:rPr lang="en-US" dirty="0"/>
              <a:t> emerging technologies ferroelectric RAM and Ovonic memory. </a:t>
            </a:r>
            <a:endParaRPr lang="en-US" dirty="0" smtClean="0"/>
          </a:p>
          <a:p>
            <a:endParaRPr lang="en-US" dirty="0"/>
          </a:p>
          <a:p>
            <a:r>
              <a:rPr lang="en-US" dirty="0"/>
              <a:t>FRAM or ferroelectric RAM, a form of semiconductor random access nonvolatile memory, began to emerge during the late 1990s. </a:t>
            </a:r>
            <a:endParaRPr lang="en-US" dirty="0" smtClean="0"/>
          </a:p>
          <a:p>
            <a:endParaRPr lang="en-US" dirty="0"/>
          </a:p>
          <a:p>
            <a:r>
              <a:rPr lang="en-US" dirty="0" smtClean="0"/>
              <a:t>DRAM </a:t>
            </a:r>
            <a:r>
              <a:rPr lang="en-US" dirty="0"/>
              <a:t>stores an electric charge by displacing the electrons in a material. Disk and tape systems store a magnetic field by aligning the </a:t>
            </a:r>
            <a:r>
              <a:rPr lang="en-US" i="1" dirty="0"/>
              <a:t>spin</a:t>
            </a:r>
            <a:r>
              <a:rPr lang="en-US" dirty="0"/>
              <a:t> of adjacent electrons in the recording medium. </a:t>
            </a:r>
            <a:endParaRPr lang="en-US" dirty="0" smtClean="0"/>
          </a:p>
          <a:p>
            <a:endParaRPr lang="en-US" dirty="0"/>
          </a:p>
          <a:p>
            <a:r>
              <a:rPr lang="en-US" dirty="0" smtClean="0"/>
              <a:t>FRAM </a:t>
            </a:r>
            <a:r>
              <a:rPr lang="en-US" dirty="0"/>
              <a:t>stores data by changing the </a:t>
            </a:r>
            <a:r>
              <a:rPr lang="en-US" i="1" dirty="0"/>
              <a:t>polarization</a:t>
            </a:r>
            <a:r>
              <a:rPr lang="en-US" dirty="0"/>
              <a:t> in a material by moving individual atoms within a crystal lattice.</a:t>
            </a:r>
          </a:p>
        </p:txBody>
      </p:sp>
    </p:spTree>
    <p:extLst>
      <p:ext uri="{BB962C8B-B14F-4D97-AF65-F5344CB8AC3E}">
        <p14:creationId xmlns:p14="http://schemas.microsoft.com/office/powerpoint/2010/main" val="1350402073"/>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105</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sp>
        <p:nvSpPr>
          <p:cNvPr id="4" name="Rectangle 3"/>
          <p:cNvSpPr/>
          <p:nvPr/>
        </p:nvSpPr>
        <p:spPr>
          <a:xfrm>
            <a:off x="304800" y="685800"/>
            <a:ext cx="8150772" cy="5078313"/>
          </a:xfrm>
          <a:prstGeom prst="rect">
            <a:avLst/>
          </a:prstGeom>
        </p:spPr>
        <p:txBody>
          <a:bodyPr wrap="square">
            <a:spAutoFit/>
          </a:bodyPr>
          <a:lstStyle/>
          <a:p>
            <a:r>
              <a:rPr lang="en-US" dirty="0"/>
              <a:t>The </a:t>
            </a:r>
            <a:r>
              <a:rPr lang="en-US" dirty="0" smtClean="0"/>
              <a:t>ferroelectric </a:t>
            </a:r>
            <a:r>
              <a:rPr lang="en-US" dirty="0"/>
              <a:t>effect describes the ability of a material to store an electric </a:t>
            </a:r>
            <a:r>
              <a:rPr lang="en-US" i="1" dirty="0"/>
              <a:t>polarization</a:t>
            </a:r>
            <a:r>
              <a:rPr lang="en-US" dirty="0"/>
              <a:t> in the absence of an applied magnetic field. </a:t>
            </a:r>
            <a:endParaRPr lang="en-US" dirty="0" smtClean="0"/>
          </a:p>
          <a:p>
            <a:endParaRPr lang="en-US" dirty="0"/>
          </a:p>
          <a:p>
            <a:r>
              <a:rPr lang="en-US" dirty="0" smtClean="0"/>
              <a:t>Materials </a:t>
            </a:r>
            <a:r>
              <a:rPr lang="en-US" dirty="0"/>
              <a:t>can be divided into two classes; conductors and insulators. The difference between these is that electrons are free to move through a conductor, but are not free to move in an insulator. </a:t>
            </a:r>
            <a:endParaRPr lang="en-US" dirty="0" smtClean="0"/>
          </a:p>
          <a:p>
            <a:endParaRPr lang="en-US" dirty="0"/>
          </a:p>
          <a:p>
            <a:r>
              <a:rPr lang="en-US" dirty="0" smtClean="0"/>
              <a:t>If </a:t>
            </a:r>
            <a:r>
              <a:rPr lang="en-US" dirty="0"/>
              <a:t>you apply an electric field to a conductor such as copper, the electrons in the conductor move under the influence of the field. If an insulator is placed in an electric field, the electrons are not free to move through the insulator. </a:t>
            </a:r>
            <a:endParaRPr lang="en-US" dirty="0" smtClean="0"/>
          </a:p>
          <a:p>
            <a:endParaRPr lang="en-US" dirty="0"/>
          </a:p>
          <a:p>
            <a:r>
              <a:rPr lang="en-US" dirty="0" smtClean="0"/>
              <a:t>However</a:t>
            </a:r>
            <a:r>
              <a:rPr lang="en-US" dirty="0"/>
              <a:t>, the electric field does have an effect on the molecules that make up the insulator; it disturbs the symmetrical distribution of positive and negative charges in the molecular structure of the insulator. </a:t>
            </a:r>
            <a:endParaRPr lang="en-US" dirty="0" smtClean="0"/>
          </a:p>
          <a:p>
            <a:endParaRPr lang="en-US" dirty="0"/>
          </a:p>
          <a:p>
            <a:r>
              <a:rPr lang="en-US" dirty="0" smtClean="0"/>
              <a:t>This </a:t>
            </a:r>
            <a:r>
              <a:rPr lang="en-US" dirty="0"/>
              <a:t>change in the position of electrons and nuclei under the influence of an electric field is called </a:t>
            </a:r>
            <a:r>
              <a:rPr lang="en-US" i="1" dirty="0"/>
              <a:t>polarization</a:t>
            </a:r>
            <a:r>
              <a:rPr lang="en-US" dirty="0"/>
              <a:t>.</a:t>
            </a:r>
          </a:p>
        </p:txBody>
      </p:sp>
    </p:spTree>
    <p:extLst>
      <p:ext uri="{BB962C8B-B14F-4D97-AF65-F5344CB8AC3E}">
        <p14:creationId xmlns:p14="http://schemas.microsoft.com/office/powerpoint/2010/main" val="103772233"/>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106</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pic>
        <p:nvPicPr>
          <p:cNvPr id="83970" name="Picture 2" descr="E:\CengageBook\CengageLectureNotesWebsite\Clements 1e JPG_files\ch10\87046-10-03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876275"/>
            <a:ext cx="3754437" cy="155416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33400" y="533400"/>
            <a:ext cx="7772400" cy="3139321"/>
          </a:xfrm>
          <a:prstGeom prst="rect">
            <a:avLst/>
          </a:prstGeom>
        </p:spPr>
        <p:txBody>
          <a:bodyPr wrap="square">
            <a:spAutoFit/>
          </a:bodyPr>
          <a:lstStyle/>
          <a:p>
            <a:r>
              <a:rPr lang="en-US" dirty="0"/>
              <a:t>Figures 10.35 and 10.36 demonstrate the effect of an electric field on a single atom. </a:t>
            </a:r>
            <a:endParaRPr lang="en-US" dirty="0" smtClean="0"/>
          </a:p>
          <a:p>
            <a:endParaRPr lang="en-US" dirty="0"/>
          </a:p>
          <a:p>
            <a:r>
              <a:rPr lang="en-US" dirty="0" smtClean="0"/>
              <a:t>In </a:t>
            </a:r>
            <a:r>
              <a:rPr lang="en-US" dirty="0"/>
              <a:t>Figure 10.35 the negative electrons orbit the positively charged nucleus and the average distribution of the atom’s charge is zero because the positive and negative charges cancel. </a:t>
            </a:r>
            <a:endParaRPr lang="en-US" dirty="0" smtClean="0"/>
          </a:p>
          <a:p>
            <a:endParaRPr lang="en-US" dirty="0"/>
          </a:p>
          <a:p>
            <a:r>
              <a:rPr lang="en-US" dirty="0" smtClean="0"/>
              <a:t>In </a:t>
            </a:r>
            <a:r>
              <a:rPr lang="en-US" dirty="0"/>
              <a:t>Figure 10.36 an electric charge is applied and the symmetry is disturbed. The average position of the </a:t>
            </a:r>
            <a:r>
              <a:rPr lang="en-US" i="1" dirty="0"/>
              <a:t>electron cloud</a:t>
            </a:r>
            <a:r>
              <a:rPr lang="en-US" dirty="0"/>
              <a:t> orbiting the nucleus is disturbed by an amount that depends on the strength of the field and the atom gains a net electric charge. </a:t>
            </a:r>
          </a:p>
        </p:txBody>
      </p:sp>
      <p:pic>
        <p:nvPicPr>
          <p:cNvPr id="7" name="Picture 2" descr="E:\CengageBook\CengageLectureNotesWebsite\Clements 1e JPG_files\ch10\87046-10-03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6971" y="3644501"/>
            <a:ext cx="4181475" cy="20177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8944060"/>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107</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pic>
        <p:nvPicPr>
          <p:cNvPr id="86018" name="Picture 2" descr="E:\CengageBook\CengageLectureNotesWebsite\Clements 1e JPG_files\ch10\87046-10-03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599" y="2667000"/>
            <a:ext cx="7833147" cy="21336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57200" y="685800"/>
            <a:ext cx="7924800" cy="1477328"/>
          </a:xfrm>
          <a:prstGeom prst="rect">
            <a:avLst/>
          </a:prstGeom>
        </p:spPr>
        <p:txBody>
          <a:bodyPr wrap="square">
            <a:spAutoFit/>
          </a:bodyPr>
          <a:lstStyle/>
          <a:p>
            <a:endParaRPr lang="en-US" dirty="0" smtClean="0"/>
          </a:p>
          <a:p>
            <a:r>
              <a:rPr lang="en-US" dirty="0" smtClean="0"/>
              <a:t>Figure </a:t>
            </a:r>
            <a:r>
              <a:rPr lang="en-US" dirty="0"/>
              <a:t>10.37 shows how the atom can be modeled by a </a:t>
            </a:r>
            <a:r>
              <a:rPr lang="en-US" i="1" dirty="0"/>
              <a:t>dipole</a:t>
            </a:r>
            <a:r>
              <a:rPr lang="en-US" dirty="0"/>
              <a:t>, two point charges (this is where the term polarization originates). </a:t>
            </a:r>
            <a:endParaRPr lang="en-US" dirty="0" smtClean="0"/>
          </a:p>
          <a:p>
            <a:endParaRPr lang="en-US" dirty="0"/>
          </a:p>
          <a:p>
            <a:r>
              <a:rPr lang="en-US" dirty="0" smtClean="0"/>
              <a:t>The </a:t>
            </a:r>
            <a:r>
              <a:rPr lang="en-US" dirty="0"/>
              <a:t>dipole is the electric equivalent of the magnet.</a:t>
            </a:r>
          </a:p>
        </p:txBody>
      </p:sp>
    </p:spTree>
    <p:extLst>
      <p:ext uri="{BB962C8B-B14F-4D97-AF65-F5344CB8AC3E}">
        <p14:creationId xmlns:p14="http://schemas.microsoft.com/office/powerpoint/2010/main" val="1132829639"/>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108</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pic>
        <p:nvPicPr>
          <p:cNvPr id="87042" name="Picture 2" descr="E:\CengageBook\CengageLectureNotesWebsite\Clements 1e JPG_files\ch10\87046-10-03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1076" y="4800600"/>
            <a:ext cx="4973638" cy="73818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57200" y="889844"/>
            <a:ext cx="8077200" cy="3416320"/>
          </a:xfrm>
          <a:prstGeom prst="rect">
            <a:avLst/>
          </a:prstGeom>
        </p:spPr>
        <p:txBody>
          <a:bodyPr wrap="square">
            <a:spAutoFit/>
          </a:bodyPr>
          <a:lstStyle/>
          <a:p>
            <a:r>
              <a:rPr lang="en-US" dirty="0"/>
              <a:t>Just as magnets align themselves north-to-south, dipoles align themselves negative-to-positive as Figure </a:t>
            </a:r>
            <a:r>
              <a:rPr lang="en-US" dirty="0" smtClean="0"/>
              <a:t>10.38 </a:t>
            </a:r>
            <a:r>
              <a:rPr lang="en-US" dirty="0"/>
              <a:t>demonstrates. </a:t>
            </a:r>
            <a:endParaRPr lang="en-US" dirty="0" smtClean="0"/>
          </a:p>
          <a:p>
            <a:endParaRPr lang="en-US" dirty="0"/>
          </a:p>
          <a:p>
            <a:r>
              <a:rPr lang="en-US" dirty="0" smtClean="0"/>
              <a:t>A </a:t>
            </a:r>
            <a:r>
              <a:rPr lang="en-US" dirty="0"/>
              <a:t>string of dipoles can be modeled as a single, more powerful, dipole as Figure </a:t>
            </a:r>
            <a:r>
              <a:rPr lang="en-US" dirty="0" smtClean="0"/>
              <a:t>10.39 demonstrates.</a:t>
            </a:r>
          </a:p>
          <a:p>
            <a:endParaRPr lang="en-US" dirty="0"/>
          </a:p>
          <a:p>
            <a:r>
              <a:rPr lang="en-US" dirty="0" smtClean="0"/>
              <a:t>An </a:t>
            </a:r>
            <a:r>
              <a:rPr lang="en-US" dirty="0"/>
              <a:t>insulator in which dipoles form under the influence of an electric field is called a dielectric. The strength of an insulator’s polarization is indicated by its </a:t>
            </a:r>
            <a:r>
              <a:rPr lang="en-US" i="1" dirty="0"/>
              <a:t>dielectric constant</a:t>
            </a:r>
            <a:r>
              <a:rPr lang="en-US" dirty="0"/>
              <a:t> which is expressed relative to the dielectric constant for a vacuum. </a:t>
            </a:r>
            <a:endParaRPr lang="en-US" dirty="0" smtClean="0"/>
          </a:p>
          <a:p>
            <a:endParaRPr lang="en-US" dirty="0"/>
          </a:p>
          <a:p>
            <a:r>
              <a:rPr lang="en-US" dirty="0" smtClean="0"/>
              <a:t>The </a:t>
            </a:r>
            <a:r>
              <a:rPr lang="en-US" dirty="0"/>
              <a:t>most important effect of a polarized </a:t>
            </a:r>
            <a:r>
              <a:rPr lang="en-US" dirty="0" smtClean="0"/>
              <a:t>material </a:t>
            </a:r>
            <a:r>
              <a:rPr lang="en-US" dirty="0"/>
              <a:t>is that it can store data</a:t>
            </a:r>
            <a:r>
              <a:rPr lang="en-US" dirty="0" smtClean="0"/>
              <a:t>.</a:t>
            </a:r>
            <a:endParaRPr lang="en-US" dirty="0"/>
          </a:p>
        </p:txBody>
      </p:sp>
      <p:pic>
        <p:nvPicPr>
          <p:cNvPr id="7" name="Picture 2" descr="E:\CengageBook\CengageLectureNotesWebsite\Clements 1e JPG_files\ch10\87046-10-03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8448" y="5791200"/>
            <a:ext cx="4973638" cy="7381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6312894"/>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109</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sp>
        <p:nvSpPr>
          <p:cNvPr id="4" name="Rectangle 3"/>
          <p:cNvSpPr/>
          <p:nvPr/>
        </p:nvSpPr>
        <p:spPr>
          <a:xfrm>
            <a:off x="228600" y="889844"/>
            <a:ext cx="8382000" cy="4247317"/>
          </a:xfrm>
          <a:prstGeom prst="rect">
            <a:avLst/>
          </a:prstGeom>
        </p:spPr>
        <p:txBody>
          <a:bodyPr wrap="square">
            <a:spAutoFit/>
          </a:bodyPr>
          <a:lstStyle/>
          <a:p>
            <a:r>
              <a:rPr lang="en-US" dirty="0"/>
              <a:t>FRAM is a practical application of the ferroelectric effect. A thin ferroelectric film is used as the dielectric in a tiny capacitor to store data. </a:t>
            </a:r>
            <a:endParaRPr lang="en-US" dirty="0" smtClean="0"/>
          </a:p>
          <a:p>
            <a:endParaRPr lang="en-US" dirty="0"/>
          </a:p>
          <a:p>
            <a:r>
              <a:rPr lang="en-US" dirty="0" smtClean="0"/>
              <a:t>Ferroelectric </a:t>
            </a:r>
            <a:r>
              <a:rPr lang="en-US" dirty="0"/>
              <a:t>films electrically polarize in one of two directions, depending on the direction in which the electric field is applied</a:t>
            </a:r>
            <a:r>
              <a:rPr lang="en-US" dirty="0" smtClean="0"/>
              <a:t>.</a:t>
            </a:r>
          </a:p>
          <a:p>
            <a:endParaRPr lang="en-US" dirty="0"/>
          </a:p>
          <a:p>
            <a:r>
              <a:rPr lang="en-US" dirty="0"/>
              <a:t>The use of ferroelectric technology was investigated at Stanford University in the early 1960s and S.Y. Wu et al investigated the use of ferroelectric materials in conjunction with semiconductor technology in 1974. </a:t>
            </a:r>
            <a:endParaRPr lang="en-US" dirty="0" smtClean="0"/>
          </a:p>
          <a:p>
            <a:endParaRPr lang="en-US" dirty="0"/>
          </a:p>
          <a:p>
            <a:r>
              <a:rPr lang="en-US" dirty="0" smtClean="0"/>
              <a:t>In </a:t>
            </a:r>
            <a:r>
              <a:rPr lang="en-US" dirty="0"/>
              <a:t>1988, </a:t>
            </a:r>
            <a:r>
              <a:rPr lang="en-US" dirty="0" err="1"/>
              <a:t>Ramtron</a:t>
            </a:r>
            <a:r>
              <a:rPr lang="en-US" dirty="0"/>
              <a:t> International Corporation announced the first commercial Ferroelectric Random Access Memory (FRAM</a:t>
            </a:r>
            <a:r>
              <a:rPr lang="en-US" dirty="0" smtClean="0"/>
              <a:t>).</a:t>
            </a:r>
          </a:p>
          <a:p>
            <a:endParaRPr lang="en-US" dirty="0"/>
          </a:p>
          <a:p>
            <a:r>
              <a:rPr lang="en-US" dirty="0"/>
              <a:t>The ferroelectric materials used in FRAM memories belong to the class of crystals called </a:t>
            </a:r>
            <a:r>
              <a:rPr lang="en-US" dirty="0" err="1"/>
              <a:t>perovskite</a:t>
            </a:r>
            <a:r>
              <a:rPr lang="en-US" dirty="0"/>
              <a:t>. </a:t>
            </a:r>
          </a:p>
        </p:txBody>
      </p:sp>
    </p:spTree>
    <p:extLst>
      <p:ext uri="{BB962C8B-B14F-4D97-AF65-F5344CB8AC3E}">
        <p14:creationId xmlns:p14="http://schemas.microsoft.com/office/powerpoint/2010/main" val="26210294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11</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sp>
        <p:nvSpPr>
          <p:cNvPr id="6" name="Text Box 2"/>
          <p:cNvSpPr txBox="1">
            <a:spLocks noChangeArrowheads="1"/>
          </p:cNvSpPr>
          <p:nvPr/>
        </p:nvSpPr>
        <p:spPr bwMode="auto">
          <a:xfrm>
            <a:off x="533400" y="838200"/>
            <a:ext cx="7543800" cy="5029200"/>
          </a:xfrm>
          <a:prstGeom prst="rect">
            <a:avLst/>
          </a:prstGeom>
          <a:solidFill>
            <a:schemeClr val="accent1">
              <a:lumMod val="20000"/>
              <a:lumOff val="80000"/>
            </a:schemeClr>
          </a:solidFill>
          <a:ln w="9525">
            <a:solidFill>
              <a:srgbClr val="000000"/>
            </a:solidFill>
            <a:miter lim="800000"/>
            <a:headEnd/>
            <a:tailEnd/>
          </a:ln>
        </p:spPr>
        <p:txBody>
          <a:bodyPr rot="0" vert="horz" wrap="square" lIns="91440" tIns="45720" rIns="91440" bIns="45720" anchor="t" anchorCtr="0">
            <a:noAutofit/>
          </a:bodyPr>
          <a:lstStyle/>
          <a:p>
            <a:pPr marL="0" marR="0" algn="ctr">
              <a:spcBef>
                <a:spcPts val="0"/>
              </a:spcBef>
              <a:spcAft>
                <a:spcPts val="0"/>
              </a:spcAft>
            </a:pPr>
            <a:r>
              <a:rPr lang="en-US" sz="2400" b="1" i="0" dirty="0">
                <a:solidFill>
                  <a:schemeClr val="bg1"/>
                </a:solidFill>
                <a:effectLst/>
                <a:latin typeface="Arial"/>
                <a:ea typeface="Times New Roman"/>
                <a:cs typeface="Times New Roman"/>
              </a:rPr>
              <a:t>Random and Serial Access</a:t>
            </a:r>
            <a:endParaRPr lang="en-US" sz="2000" i="1" dirty="0">
              <a:solidFill>
                <a:schemeClr val="bg1"/>
              </a:solidFill>
              <a:effectLst/>
              <a:latin typeface="Arial"/>
              <a:ea typeface="Times New Roman"/>
              <a:cs typeface="Times New Roman"/>
            </a:endParaRPr>
          </a:p>
          <a:p>
            <a:pPr marL="0" marR="0">
              <a:spcBef>
                <a:spcPts val="0"/>
              </a:spcBef>
              <a:spcAft>
                <a:spcPts val="0"/>
              </a:spcAft>
            </a:pPr>
            <a:r>
              <a:rPr lang="en-US" sz="2000" i="0" dirty="0">
                <a:solidFill>
                  <a:schemeClr val="bg1"/>
                </a:solidFill>
                <a:effectLst/>
                <a:latin typeface="Arial"/>
                <a:ea typeface="Times New Roman"/>
                <a:cs typeface="Times New Roman"/>
              </a:rPr>
              <a:t> </a:t>
            </a:r>
            <a:endParaRPr lang="en-US" sz="2000" i="1" dirty="0">
              <a:solidFill>
                <a:schemeClr val="bg1"/>
              </a:solidFill>
              <a:effectLst/>
              <a:latin typeface="Arial"/>
              <a:ea typeface="Times New Roman"/>
              <a:cs typeface="Times New Roman"/>
            </a:endParaRPr>
          </a:p>
          <a:p>
            <a:pPr marL="0" marR="0">
              <a:spcBef>
                <a:spcPts val="0"/>
              </a:spcBef>
              <a:spcAft>
                <a:spcPts val="0"/>
              </a:spcAft>
            </a:pPr>
            <a:r>
              <a:rPr lang="en-US" sz="2000" i="0" dirty="0">
                <a:solidFill>
                  <a:schemeClr val="bg1"/>
                </a:solidFill>
                <a:effectLst/>
                <a:latin typeface="Arial"/>
                <a:ea typeface="Times New Roman"/>
                <a:cs typeface="Times New Roman"/>
              </a:rPr>
              <a:t>You should be aware that serial access is sometimes used differently by hardware and software people. </a:t>
            </a:r>
            <a:endParaRPr lang="en-US" sz="2000" i="0" dirty="0" smtClean="0">
              <a:solidFill>
                <a:schemeClr val="bg1"/>
              </a:solidFill>
              <a:effectLst/>
              <a:latin typeface="Arial"/>
              <a:ea typeface="Times New Roman"/>
              <a:cs typeface="Times New Roman"/>
            </a:endParaRPr>
          </a:p>
          <a:p>
            <a:pPr marL="0" marR="0">
              <a:spcBef>
                <a:spcPts val="0"/>
              </a:spcBef>
              <a:spcAft>
                <a:spcPts val="0"/>
              </a:spcAft>
            </a:pPr>
            <a:endParaRPr lang="en-US" sz="2000" dirty="0">
              <a:solidFill>
                <a:schemeClr val="bg1"/>
              </a:solidFill>
              <a:latin typeface="Arial"/>
              <a:ea typeface="Times New Roman"/>
              <a:cs typeface="Times New Roman"/>
            </a:endParaRPr>
          </a:p>
          <a:p>
            <a:pPr marL="0" marR="0">
              <a:spcBef>
                <a:spcPts val="0"/>
              </a:spcBef>
              <a:spcAft>
                <a:spcPts val="0"/>
              </a:spcAft>
            </a:pPr>
            <a:r>
              <a:rPr lang="en-US" sz="2000" i="0" dirty="0" smtClean="0">
                <a:solidFill>
                  <a:schemeClr val="bg1"/>
                </a:solidFill>
                <a:effectLst/>
                <a:latin typeface="Arial"/>
                <a:ea typeface="Times New Roman"/>
                <a:cs typeface="Times New Roman"/>
              </a:rPr>
              <a:t>A </a:t>
            </a:r>
            <a:r>
              <a:rPr lang="en-US" sz="2000" i="0" dirty="0">
                <a:solidFill>
                  <a:schemeClr val="bg1"/>
                </a:solidFill>
                <a:effectLst/>
                <a:latin typeface="Arial"/>
                <a:ea typeface="Times New Roman"/>
                <a:cs typeface="Times New Roman"/>
              </a:rPr>
              <a:t>memory is serial access if the device reading it has to step through several elements to find the desired data. </a:t>
            </a:r>
            <a:endParaRPr lang="en-US" sz="2000" i="0" dirty="0" smtClean="0">
              <a:solidFill>
                <a:schemeClr val="bg1"/>
              </a:solidFill>
              <a:effectLst/>
              <a:latin typeface="Arial"/>
              <a:ea typeface="Times New Roman"/>
              <a:cs typeface="Times New Roman"/>
            </a:endParaRPr>
          </a:p>
          <a:p>
            <a:pPr marL="0" marR="0">
              <a:spcBef>
                <a:spcPts val="0"/>
              </a:spcBef>
              <a:spcAft>
                <a:spcPts val="0"/>
              </a:spcAft>
            </a:pPr>
            <a:endParaRPr lang="en-US" sz="2000" dirty="0">
              <a:solidFill>
                <a:schemeClr val="bg1"/>
              </a:solidFill>
              <a:latin typeface="Arial"/>
              <a:ea typeface="Times New Roman"/>
              <a:cs typeface="Times New Roman"/>
            </a:endParaRPr>
          </a:p>
          <a:p>
            <a:pPr marL="0" marR="0">
              <a:spcBef>
                <a:spcPts val="0"/>
              </a:spcBef>
              <a:spcAft>
                <a:spcPts val="0"/>
              </a:spcAft>
            </a:pPr>
            <a:r>
              <a:rPr lang="en-US" sz="2000" i="0" dirty="0" smtClean="0">
                <a:solidFill>
                  <a:schemeClr val="bg1"/>
                </a:solidFill>
                <a:effectLst/>
                <a:latin typeface="Arial"/>
                <a:ea typeface="Times New Roman"/>
                <a:cs typeface="Times New Roman"/>
              </a:rPr>
              <a:t>In </a:t>
            </a:r>
            <a:r>
              <a:rPr lang="en-US" sz="2000" i="0" dirty="0">
                <a:solidFill>
                  <a:schemeClr val="bg1"/>
                </a:solidFill>
                <a:effectLst/>
                <a:latin typeface="Arial"/>
                <a:ea typeface="Times New Roman"/>
                <a:cs typeface="Times New Roman"/>
              </a:rPr>
              <a:t>the software world, a file on a disk is considered random access if you can access an element without reading other elements in a data structure. </a:t>
            </a:r>
            <a:endParaRPr lang="en-US" sz="2000" i="0" dirty="0" smtClean="0">
              <a:solidFill>
                <a:schemeClr val="bg1"/>
              </a:solidFill>
              <a:effectLst/>
              <a:latin typeface="Arial"/>
              <a:ea typeface="Times New Roman"/>
              <a:cs typeface="Times New Roman"/>
            </a:endParaRPr>
          </a:p>
          <a:p>
            <a:pPr marL="0" marR="0">
              <a:spcBef>
                <a:spcPts val="0"/>
              </a:spcBef>
              <a:spcAft>
                <a:spcPts val="0"/>
              </a:spcAft>
            </a:pPr>
            <a:endParaRPr lang="en-US" sz="2000" dirty="0">
              <a:solidFill>
                <a:schemeClr val="bg1"/>
              </a:solidFill>
              <a:latin typeface="Arial"/>
              <a:ea typeface="Times New Roman"/>
              <a:cs typeface="Times New Roman"/>
            </a:endParaRPr>
          </a:p>
          <a:p>
            <a:pPr marL="0" marR="0">
              <a:spcBef>
                <a:spcPts val="0"/>
              </a:spcBef>
              <a:spcAft>
                <a:spcPts val="0"/>
              </a:spcAft>
            </a:pPr>
            <a:r>
              <a:rPr lang="en-US" sz="2000" i="0" dirty="0" smtClean="0">
                <a:solidFill>
                  <a:schemeClr val="bg1"/>
                </a:solidFill>
                <a:effectLst/>
                <a:latin typeface="Arial"/>
                <a:ea typeface="Times New Roman"/>
                <a:cs typeface="Times New Roman"/>
              </a:rPr>
              <a:t>However</a:t>
            </a:r>
            <a:r>
              <a:rPr lang="en-US" sz="2000" i="0" dirty="0">
                <a:solidFill>
                  <a:schemeClr val="bg1"/>
                </a:solidFill>
                <a:effectLst/>
                <a:latin typeface="Arial"/>
                <a:ea typeface="Times New Roman"/>
                <a:cs typeface="Times New Roman"/>
              </a:rPr>
              <a:t>, the underlying storage device, the disk, is serial access because it is rotating and you have to wait for the required data to pass under the read head.</a:t>
            </a:r>
            <a:endParaRPr lang="en-US" sz="2000" i="1" dirty="0">
              <a:solidFill>
                <a:schemeClr val="bg1"/>
              </a:solidFill>
              <a:effectLst/>
              <a:latin typeface="Arial"/>
              <a:ea typeface="Times New Roman"/>
              <a:cs typeface="Times New Roman"/>
            </a:endParaRPr>
          </a:p>
          <a:p>
            <a:pPr marL="0" marR="0">
              <a:spcBef>
                <a:spcPts val="0"/>
              </a:spcBef>
              <a:spcAft>
                <a:spcPts val="0"/>
              </a:spcAft>
            </a:pPr>
            <a:r>
              <a:rPr lang="en-US" sz="2400" dirty="0">
                <a:effectLst/>
                <a:latin typeface="Times New Roman"/>
                <a:ea typeface="Times New Roman"/>
              </a:rPr>
              <a:t> </a:t>
            </a:r>
          </a:p>
        </p:txBody>
      </p:sp>
    </p:spTree>
    <p:extLst>
      <p:ext uri="{BB962C8B-B14F-4D97-AF65-F5344CB8AC3E}">
        <p14:creationId xmlns:p14="http://schemas.microsoft.com/office/powerpoint/2010/main" val="1611872105"/>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110</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pic>
        <p:nvPicPr>
          <p:cNvPr id="89090" name="Picture 2" descr="E:\CengageBook\CengageLectureNotesWebsite\Clements 1e JPG_files\ch10\87046-10-04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2487" y="2743199"/>
            <a:ext cx="6996113" cy="365945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52400" y="914400"/>
            <a:ext cx="8534400" cy="1477328"/>
          </a:xfrm>
          <a:prstGeom prst="rect">
            <a:avLst/>
          </a:prstGeom>
        </p:spPr>
        <p:txBody>
          <a:bodyPr wrap="square">
            <a:spAutoFit/>
          </a:bodyPr>
          <a:lstStyle/>
          <a:p>
            <a:r>
              <a:rPr lang="en-US" dirty="0" smtClean="0"/>
              <a:t>Figure 10.40 </a:t>
            </a:r>
            <a:r>
              <a:rPr lang="en-US" dirty="0"/>
              <a:t>illustrates the structure of a </a:t>
            </a:r>
            <a:r>
              <a:rPr lang="en-US" dirty="0" err="1"/>
              <a:t>perovskite</a:t>
            </a:r>
            <a:r>
              <a:rPr lang="en-US" dirty="0"/>
              <a:t> crystal that is expressed chemically as ABO</a:t>
            </a:r>
            <a:r>
              <a:rPr lang="en-US" baseline="-25000" dirty="0"/>
              <a:t>3</a:t>
            </a:r>
            <a:r>
              <a:rPr lang="en-US" dirty="0"/>
              <a:t>, where O represents an oxygen atom and atoms A and B determine the specific </a:t>
            </a:r>
            <a:r>
              <a:rPr lang="en-US" dirty="0" err="1"/>
              <a:t>perovskite</a:t>
            </a:r>
            <a:r>
              <a:rPr lang="en-US" dirty="0"/>
              <a:t>; for example, one commonly used ferroelectric material is PZT (lead </a:t>
            </a:r>
            <a:r>
              <a:rPr lang="en-US" dirty="0" err="1"/>
              <a:t>zirconate</a:t>
            </a:r>
            <a:r>
              <a:rPr lang="en-US" dirty="0"/>
              <a:t> </a:t>
            </a:r>
            <a:r>
              <a:rPr lang="en-US" dirty="0" err="1"/>
              <a:t>titinate</a:t>
            </a:r>
            <a:r>
              <a:rPr lang="en-US" dirty="0"/>
              <a:t>) which is a mixture of PbZrO</a:t>
            </a:r>
            <a:r>
              <a:rPr lang="en-US" baseline="-25000" dirty="0"/>
              <a:t>3</a:t>
            </a:r>
            <a:r>
              <a:rPr lang="en-US" dirty="0"/>
              <a:t> and PbTiO</a:t>
            </a:r>
            <a:r>
              <a:rPr lang="en-US" baseline="-25000" dirty="0"/>
              <a:t>3</a:t>
            </a:r>
            <a:r>
              <a:rPr lang="en-US" dirty="0"/>
              <a:t>.</a:t>
            </a:r>
          </a:p>
        </p:txBody>
      </p:sp>
    </p:spTree>
    <p:extLst>
      <p:ext uri="{BB962C8B-B14F-4D97-AF65-F5344CB8AC3E}">
        <p14:creationId xmlns:p14="http://schemas.microsoft.com/office/powerpoint/2010/main" val="923770629"/>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111</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pic>
        <p:nvPicPr>
          <p:cNvPr id="90114" name="Picture 2" descr="E:\CengageBook\CengageLectureNotesWebsite\Clements 1e JPG_files\ch10\87046-10-04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3124200"/>
            <a:ext cx="7299702" cy="33528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28600" y="685800"/>
            <a:ext cx="8534400" cy="1754326"/>
          </a:xfrm>
          <a:prstGeom prst="rect">
            <a:avLst/>
          </a:prstGeom>
        </p:spPr>
        <p:txBody>
          <a:bodyPr wrap="square">
            <a:spAutoFit/>
          </a:bodyPr>
          <a:lstStyle/>
          <a:p>
            <a:r>
              <a:rPr lang="en-US" dirty="0"/>
              <a:t>Figure 10.38 demonstrates the effect of an electric field on a </a:t>
            </a:r>
            <a:r>
              <a:rPr lang="en-US" dirty="0" err="1"/>
              <a:t>perovskite</a:t>
            </a:r>
            <a:r>
              <a:rPr lang="en-US" dirty="0"/>
              <a:t> crystal. </a:t>
            </a:r>
            <a:endParaRPr lang="en-US" dirty="0" smtClean="0"/>
          </a:p>
          <a:p>
            <a:endParaRPr lang="en-US" dirty="0"/>
          </a:p>
          <a:p>
            <a:r>
              <a:rPr lang="en-US" dirty="0" smtClean="0"/>
              <a:t>When </a:t>
            </a:r>
            <a:r>
              <a:rPr lang="en-US" dirty="0"/>
              <a:t>the field is applied, the atom in the center of the crystal (in this case a zirconium or titanium atom) is moved into one of two stable positions. </a:t>
            </a:r>
            <a:endParaRPr lang="en-US" dirty="0" smtClean="0"/>
          </a:p>
          <a:p>
            <a:endParaRPr lang="en-US" dirty="0"/>
          </a:p>
          <a:p>
            <a:r>
              <a:rPr lang="en-US" dirty="0" smtClean="0"/>
              <a:t>This </a:t>
            </a:r>
            <a:r>
              <a:rPr lang="en-US" dirty="0"/>
              <a:t>is the mechanism by which the ferroelectric </a:t>
            </a:r>
            <a:r>
              <a:rPr lang="en-US" dirty="0" err="1"/>
              <a:t>perovskite</a:t>
            </a:r>
            <a:r>
              <a:rPr lang="en-US" dirty="0"/>
              <a:t> stores data.</a:t>
            </a:r>
          </a:p>
        </p:txBody>
      </p:sp>
    </p:spTree>
    <p:extLst>
      <p:ext uri="{BB962C8B-B14F-4D97-AF65-F5344CB8AC3E}">
        <p14:creationId xmlns:p14="http://schemas.microsoft.com/office/powerpoint/2010/main" val="1991564002"/>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112</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pic>
        <p:nvPicPr>
          <p:cNvPr id="91138" name="Picture 2" descr="E:\CengageBook\CengageLectureNotesWebsite\Clements 1e JPG_files\ch10\87046-10-04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5030" y="2807903"/>
            <a:ext cx="5731970" cy="372994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52400" y="310342"/>
            <a:ext cx="8534400" cy="2585323"/>
          </a:xfrm>
          <a:prstGeom prst="rect">
            <a:avLst/>
          </a:prstGeom>
        </p:spPr>
        <p:txBody>
          <a:bodyPr wrap="square">
            <a:spAutoFit/>
          </a:bodyPr>
          <a:lstStyle/>
          <a:p>
            <a:r>
              <a:rPr lang="en-US" b="1" dirty="0"/>
              <a:t>Ferroelectric Hysteresis</a:t>
            </a:r>
            <a:endParaRPr lang="en-US" dirty="0"/>
          </a:p>
          <a:p>
            <a:r>
              <a:rPr lang="en-US" sz="900" dirty="0"/>
              <a:t> </a:t>
            </a:r>
          </a:p>
          <a:p>
            <a:r>
              <a:rPr lang="en-US" dirty="0"/>
              <a:t>Consider a </a:t>
            </a:r>
            <a:r>
              <a:rPr lang="en-US" dirty="0" smtClean="0"/>
              <a:t>slice </a:t>
            </a:r>
            <a:r>
              <a:rPr lang="en-US" dirty="0"/>
              <a:t>of ferroelectric material sandwiched between two metal plates, Figure 10.41(a). Suppose we apply a voltage across the dielectric and it becomes polarized </a:t>
            </a:r>
            <a:r>
              <a:rPr lang="en-US" dirty="0" smtClean="0"/>
              <a:t>,Figure 10.41(b).</a:t>
            </a:r>
          </a:p>
          <a:p>
            <a:endParaRPr lang="en-US" sz="900" dirty="0" smtClean="0"/>
          </a:p>
          <a:p>
            <a:r>
              <a:rPr lang="en-US" dirty="0" smtClean="0"/>
              <a:t>Removing </a:t>
            </a:r>
            <a:r>
              <a:rPr lang="en-US" dirty="0"/>
              <a:t>the voltage, Figure 10.41(b), has no effect on the dielectric’s polarization. Similarly, applying a small voltage across the metal plates in either direction has no overall effect.</a:t>
            </a:r>
          </a:p>
          <a:p>
            <a:endParaRPr lang="en-US" dirty="0"/>
          </a:p>
        </p:txBody>
      </p:sp>
    </p:spTree>
    <p:extLst>
      <p:ext uri="{BB962C8B-B14F-4D97-AF65-F5344CB8AC3E}">
        <p14:creationId xmlns:p14="http://schemas.microsoft.com/office/powerpoint/2010/main" val="1622468855"/>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113</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pic>
        <p:nvPicPr>
          <p:cNvPr id="91138" name="Picture 2" descr="E:\CengageBook\CengageLectureNotesWebsite\Clements 1e JPG_files\ch10\87046-10-04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2772103"/>
            <a:ext cx="5731970" cy="372994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52400" y="310342"/>
            <a:ext cx="8458200" cy="2723823"/>
          </a:xfrm>
          <a:prstGeom prst="rect">
            <a:avLst/>
          </a:prstGeom>
        </p:spPr>
        <p:txBody>
          <a:bodyPr wrap="square">
            <a:spAutoFit/>
          </a:bodyPr>
          <a:lstStyle/>
          <a:p>
            <a:r>
              <a:rPr lang="en-US" b="1" dirty="0"/>
              <a:t>Ferroelectric Hysteresis</a:t>
            </a:r>
            <a:endParaRPr lang="en-US" dirty="0"/>
          </a:p>
          <a:p>
            <a:r>
              <a:rPr lang="en-US" sz="900" dirty="0"/>
              <a:t> </a:t>
            </a:r>
          </a:p>
          <a:p>
            <a:r>
              <a:rPr lang="en-US" dirty="0"/>
              <a:t>If the voltage across the plates is reversed and its magnitude increased, Figure 10.41(c), the polarization of the dielectric switches over and the material changes state. The </a:t>
            </a:r>
            <a:r>
              <a:rPr lang="en-US" i="1" dirty="0"/>
              <a:t>pulse of current</a:t>
            </a:r>
            <a:r>
              <a:rPr lang="en-US" dirty="0"/>
              <a:t> that flows when the atoms in the ferroelectric material move from one end of the crystal to the other can be detected. We can’t detect the state or polarization of one of these devices, but we can detect whether it </a:t>
            </a:r>
            <a:r>
              <a:rPr lang="en-US" i="1" dirty="0"/>
              <a:t>changes</a:t>
            </a:r>
            <a:r>
              <a:rPr lang="en-US" dirty="0"/>
              <a:t> state; that is, FRAM memory has a destructive readout.</a:t>
            </a:r>
          </a:p>
          <a:p>
            <a:endParaRPr lang="en-US" dirty="0"/>
          </a:p>
        </p:txBody>
      </p:sp>
    </p:spTree>
    <p:extLst>
      <p:ext uri="{BB962C8B-B14F-4D97-AF65-F5344CB8AC3E}">
        <p14:creationId xmlns:p14="http://schemas.microsoft.com/office/powerpoint/2010/main" val="2239431153"/>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114</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pic>
        <p:nvPicPr>
          <p:cNvPr id="91138" name="Picture 2" descr="E:\CengageBook\CengageLectureNotesWebsite\Clements 1e JPG_files\ch10\87046-10-04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480167"/>
            <a:ext cx="5731970" cy="372994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52400" y="310342"/>
            <a:ext cx="8458200" cy="1892826"/>
          </a:xfrm>
          <a:prstGeom prst="rect">
            <a:avLst/>
          </a:prstGeom>
        </p:spPr>
        <p:txBody>
          <a:bodyPr wrap="square">
            <a:spAutoFit/>
          </a:bodyPr>
          <a:lstStyle/>
          <a:p>
            <a:r>
              <a:rPr lang="en-US" b="1" dirty="0"/>
              <a:t>Ferroelectric Hysteresis</a:t>
            </a:r>
            <a:endParaRPr lang="en-US" dirty="0"/>
          </a:p>
          <a:p>
            <a:r>
              <a:rPr lang="en-US" sz="900" dirty="0"/>
              <a:t> </a:t>
            </a:r>
          </a:p>
          <a:p>
            <a:r>
              <a:rPr lang="en-US" dirty="0" smtClean="0"/>
              <a:t>In </a:t>
            </a:r>
            <a:r>
              <a:rPr lang="en-US" dirty="0"/>
              <a:t>Figure 10.41(d) the power is once again removed and the ferroelectric material retains its new charge. We have everything we need for a memory device: a means of forcing it into one of two states and a means of detecting which state it </a:t>
            </a:r>
            <a:r>
              <a:rPr lang="en-US" i="1" dirty="0"/>
              <a:t>was</a:t>
            </a:r>
            <a:r>
              <a:rPr lang="en-US" dirty="0"/>
              <a:t> in by applying a voltage across its terminals.</a:t>
            </a:r>
          </a:p>
          <a:p>
            <a:endParaRPr lang="en-US" dirty="0"/>
          </a:p>
        </p:txBody>
      </p:sp>
    </p:spTree>
    <p:extLst>
      <p:ext uri="{BB962C8B-B14F-4D97-AF65-F5344CB8AC3E}">
        <p14:creationId xmlns:p14="http://schemas.microsoft.com/office/powerpoint/2010/main" val="4099481970"/>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115</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sp>
        <p:nvSpPr>
          <p:cNvPr id="6" name="Rectangle 5"/>
          <p:cNvSpPr/>
          <p:nvPr/>
        </p:nvSpPr>
        <p:spPr>
          <a:xfrm>
            <a:off x="152400" y="838200"/>
            <a:ext cx="8458200" cy="3970318"/>
          </a:xfrm>
          <a:prstGeom prst="rect">
            <a:avLst/>
          </a:prstGeom>
        </p:spPr>
        <p:txBody>
          <a:bodyPr wrap="square">
            <a:spAutoFit/>
          </a:bodyPr>
          <a:lstStyle/>
          <a:p>
            <a:r>
              <a:rPr lang="en-US" dirty="0"/>
              <a:t>A practical FRAM memory cell is constructed using slightly modified DRAM technology. </a:t>
            </a:r>
            <a:endParaRPr lang="en-US" dirty="0" smtClean="0"/>
          </a:p>
          <a:p>
            <a:endParaRPr lang="en-US" dirty="0"/>
          </a:p>
          <a:p>
            <a:r>
              <a:rPr lang="en-US" dirty="0" smtClean="0"/>
              <a:t>We </a:t>
            </a:r>
            <a:r>
              <a:rPr lang="en-US" dirty="0"/>
              <a:t>have just seen that writing data into an FRAM cell is achieved by applying a charge across the ferroelectric material. </a:t>
            </a:r>
            <a:endParaRPr lang="en-US" dirty="0" smtClean="0"/>
          </a:p>
          <a:p>
            <a:endParaRPr lang="en-US" dirty="0"/>
          </a:p>
          <a:p>
            <a:r>
              <a:rPr lang="en-US" dirty="0" smtClean="0"/>
              <a:t>In </a:t>
            </a:r>
            <a:r>
              <a:rPr lang="en-US" dirty="0"/>
              <a:t>order to read the data stored in the cell, the transistor is turned on and an electric field applied across the capacitor. </a:t>
            </a:r>
            <a:endParaRPr lang="en-US" dirty="0" smtClean="0"/>
          </a:p>
          <a:p>
            <a:endParaRPr lang="en-US" dirty="0"/>
          </a:p>
          <a:p>
            <a:r>
              <a:rPr lang="en-US" dirty="0" smtClean="0"/>
              <a:t>If </a:t>
            </a:r>
            <a:r>
              <a:rPr lang="en-US" dirty="0"/>
              <a:t>the cell is already polarized in the same direction as the applied field, nothing will happen. </a:t>
            </a:r>
            <a:endParaRPr lang="en-US" dirty="0" smtClean="0"/>
          </a:p>
          <a:p>
            <a:endParaRPr lang="en-US" dirty="0"/>
          </a:p>
          <a:p>
            <a:r>
              <a:rPr lang="en-US" dirty="0" smtClean="0"/>
              <a:t>If</a:t>
            </a:r>
            <a:r>
              <a:rPr lang="en-US" dirty="0"/>
              <a:t>, however, the cell is charged in the reverse direction, a current flows through the switching transistor.</a:t>
            </a:r>
          </a:p>
        </p:txBody>
      </p:sp>
    </p:spTree>
    <p:extLst>
      <p:ext uri="{BB962C8B-B14F-4D97-AF65-F5344CB8AC3E}">
        <p14:creationId xmlns:p14="http://schemas.microsoft.com/office/powerpoint/2010/main" val="3936084045"/>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116</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sp>
        <p:nvSpPr>
          <p:cNvPr id="4" name="Rectangle 3"/>
          <p:cNvSpPr/>
          <p:nvPr/>
        </p:nvSpPr>
        <p:spPr>
          <a:xfrm>
            <a:off x="152400" y="1720840"/>
            <a:ext cx="8458200" cy="2585323"/>
          </a:xfrm>
          <a:prstGeom prst="rect">
            <a:avLst/>
          </a:prstGeom>
        </p:spPr>
        <p:txBody>
          <a:bodyPr wrap="square">
            <a:spAutoFit/>
          </a:bodyPr>
          <a:lstStyle/>
          <a:p>
            <a:r>
              <a:rPr lang="en-US" dirty="0"/>
              <a:t>The FRAM cell changes state in about 100 ns, which is faster than some conventional semiconductor nonvolatile memories such as EPROM, but slower than either static RAM or DRAM. </a:t>
            </a:r>
            <a:endParaRPr lang="en-US" dirty="0" smtClean="0"/>
          </a:p>
          <a:p>
            <a:endParaRPr lang="en-US" dirty="0"/>
          </a:p>
          <a:p>
            <a:r>
              <a:rPr lang="en-US" dirty="0" smtClean="0"/>
              <a:t>The </a:t>
            </a:r>
            <a:r>
              <a:rPr lang="en-US" dirty="0"/>
              <a:t>act of reading a FRAM cell is, of course, destructive, because data is sensed by the cell changing state or not changing state. </a:t>
            </a:r>
            <a:endParaRPr lang="en-US" dirty="0" smtClean="0"/>
          </a:p>
          <a:p>
            <a:endParaRPr lang="en-US" dirty="0"/>
          </a:p>
          <a:p>
            <a:r>
              <a:rPr lang="en-US" dirty="0" smtClean="0"/>
              <a:t>Consequently</a:t>
            </a:r>
            <a:r>
              <a:rPr lang="en-US" dirty="0"/>
              <a:t>, a FRAM read cycle must always be followed by a write cycle to write back the data that may or may not have changed.</a:t>
            </a:r>
          </a:p>
        </p:txBody>
      </p:sp>
    </p:spTree>
    <p:extLst>
      <p:ext uri="{BB962C8B-B14F-4D97-AF65-F5344CB8AC3E}">
        <p14:creationId xmlns:p14="http://schemas.microsoft.com/office/powerpoint/2010/main" val="817442843"/>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117</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graphicFrame>
        <p:nvGraphicFramePr>
          <p:cNvPr id="6" name="Table 5"/>
          <p:cNvGraphicFramePr>
            <a:graphicFrameLocks noGrp="1"/>
          </p:cNvGraphicFramePr>
          <p:nvPr>
            <p:extLst>
              <p:ext uri="{D42A27DB-BD31-4B8C-83A1-F6EECF244321}">
                <p14:modId xmlns:p14="http://schemas.microsoft.com/office/powerpoint/2010/main" val="4287957054"/>
              </p:ext>
            </p:extLst>
          </p:nvPr>
        </p:nvGraphicFramePr>
        <p:xfrm>
          <a:off x="152400" y="533400"/>
          <a:ext cx="8382001" cy="5033228"/>
        </p:xfrm>
        <a:graphic>
          <a:graphicData uri="http://schemas.openxmlformats.org/drawingml/2006/table">
            <a:tbl>
              <a:tblPr firstRow="1" firstCol="1" bandRow="1" bandCol="1">
                <a:tableStyleId>{5C22544A-7EE6-4342-B048-85BDC9FD1C3A}</a:tableStyleId>
              </a:tblPr>
              <a:tblGrid>
                <a:gridCol w="1106884"/>
                <a:gridCol w="992061"/>
                <a:gridCol w="1157405"/>
                <a:gridCol w="1157405"/>
                <a:gridCol w="1074733"/>
                <a:gridCol w="992061"/>
                <a:gridCol w="992061"/>
                <a:gridCol w="909391"/>
              </a:tblGrid>
              <a:tr h="617556">
                <a:tc>
                  <a:txBody>
                    <a:bodyPr/>
                    <a:lstStyle/>
                    <a:p>
                      <a:pPr marL="0" marR="0" algn="just">
                        <a:spcBef>
                          <a:spcPts val="0"/>
                        </a:spcBef>
                        <a:spcAft>
                          <a:spcPts val="0"/>
                        </a:spcAft>
                      </a:pPr>
                      <a:r>
                        <a:rPr lang="en-US" sz="1600" dirty="0">
                          <a:effectLst/>
                          <a:latin typeface="Arial Narrow" pitchFamily="34" charset="0"/>
                        </a:rPr>
                        <a:t> </a:t>
                      </a:r>
                      <a:endParaRPr lang="en-US" sz="1600" dirty="0">
                        <a:effectLst/>
                        <a:latin typeface="Arial Narrow" pitchFamily="34" charset="0"/>
                        <a:ea typeface="Times New Roman"/>
                      </a:endParaRPr>
                    </a:p>
                  </a:txBody>
                  <a:tcPr marL="19050" marR="19050" marT="0" marB="0" anchor="ctr"/>
                </a:tc>
                <a:tc>
                  <a:txBody>
                    <a:bodyPr/>
                    <a:lstStyle/>
                    <a:p>
                      <a:pPr marL="0" marR="0" algn="just">
                        <a:spcBef>
                          <a:spcPts val="0"/>
                        </a:spcBef>
                        <a:spcAft>
                          <a:spcPts val="0"/>
                        </a:spcAft>
                      </a:pPr>
                      <a:r>
                        <a:rPr lang="en-US" sz="1600" dirty="0">
                          <a:effectLst/>
                          <a:latin typeface="Arial Narrow" pitchFamily="34" charset="0"/>
                        </a:rPr>
                        <a:t>FRAM</a:t>
                      </a:r>
                      <a:endParaRPr lang="en-US" sz="1600" dirty="0">
                        <a:effectLst/>
                        <a:latin typeface="Arial Narrow" pitchFamily="34" charset="0"/>
                        <a:ea typeface="Times New Roman"/>
                      </a:endParaRPr>
                    </a:p>
                  </a:txBody>
                  <a:tcPr marL="19050" marR="19050" marT="0" marB="0" anchor="ctr"/>
                </a:tc>
                <a:tc>
                  <a:txBody>
                    <a:bodyPr/>
                    <a:lstStyle/>
                    <a:p>
                      <a:pPr marL="0" marR="0" algn="just">
                        <a:spcBef>
                          <a:spcPts val="0"/>
                        </a:spcBef>
                        <a:spcAft>
                          <a:spcPts val="0"/>
                        </a:spcAft>
                      </a:pPr>
                      <a:r>
                        <a:rPr lang="en-US" sz="1600">
                          <a:effectLst/>
                          <a:latin typeface="Arial Narrow" pitchFamily="34" charset="0"/>
                        </a:rPr>
                        <a:t>EEPROM</a:t>
                      </a:r>
                      <a:endParaRPr lang="en-US" sz="1600">
                        <a:effectLst/>
                        <a:latin typeface="Arial Narrow" pitchFamily="34" charset="0"/>
                        <a:ea typeface="Times New Roman"/>
                      </a:endParaRPr>
                    </a:p>
                  </a:txBody>
                  <a:tcPr marL="19050" marR="19050" marT="0" marB="0" anchor="ctr"/>
                </a:tc>
                <a:tc>
                  <a:txBody>
                    <a:bodyPr/>
                    <a:lstStyle/>
                    <a:p>
                      <a:pPr marL="0" marR="0" algn="just">
                        <a:spcBef>
                          <a:spcPts val="0"/>
                        </a:spcBef>
                        <a:spcAft>
                          <a:spcPts val="0"/>
                        </a:spcAft>
                      </a:pPr>
                      <a:r>
                        <a:rPr lang="en-US" sz="1600">
                          <a:effectLst/>
                          <a:latin typeface="Arial Narrow" pitchFamily="34" charset="0"/>
                        </a:rPr>
                        <a:t>Flash Memory</a:t>
                      </a:r>
                      <a:endParaRPr lang="en-US" sz="1600">
                        <a:effectLst/>
                        <a:latin typeface="Arial Narrow" pitchFamily="34" charset="0"/>
                        <a:ea typeface="Times New Roman"/>
                      </a:endParaRPr>
                    </a:p>
                  </a:txBody>
                  <a:tcPr marL="19050" marR="19050" marT="0" marB="0" anchor="ctr"/>
                </a:tc>
                <a:tc>
                  <a:txBody>
                    <a:bodyPr/>
                    <a:lstStyle/>
                    <a:p>
                      <a:pPr marL="0" marR="0" algn="just">
                        <a:spcBef>
                          <a:spcPts val="0"/>
                        </a:spcBef>
                        <a:spcAft>
                          <a:spcPts val="0"/>
                        </a:spcAft>
                      </a:pPr>
                      <a:r>
                        <a:rPr lang="en-US" sz="1600">
                          <a:effectLst/>
                          <a:latin typeface="Arial Narrow" pitchFamily="34" charset="0"/>
                        </a:rPr>
                        <a:t>EPROM</a:t>
                      </a:r>
                      <a:endParaRPr lang="en-US" sz="1600">
                        <a:effectLst/>
                        <a:latin typeface="Arial Narrow" pitchFamily="34" charset="0"/>
                        <a:ea typeface="Times New Roman"/>
                      </a:endParaRPr>
                    </a:p>
                  </a:txBody>
                  <a:tcPr marL="19050" marR="19050" marT="0" marB="0" anchor="ctr"/>
                </a:tc>
                <a:tc>
                  <a:txBody>
                    <a:bodyPr/>
                    <a:lstStyle/>
                    <a:p>
                      <a:pPr marL="0" marR="0" algn="just">
                        <a:spcBef>
                          <a:spcPts val="0"/>
                        </a:spcBef>
                        <a:spcAft>
                          <a:spcPts val="0"/>
                        </a:spcAft>
                      </a:pPr>
                      <a:r>
                        <a:rPr lang="en-US" sz="1600">
                          <a:effectLst/>
                          <a:latin typeface="Arial Narrow" pitchFamily="34" charset="0"/>
                        </a:rPr>
                        <a:t>Mask ROM</a:t>
                      </a:r>
                      <a:endParaRPr lang="en-US" sz="1600">
                        <a:effectLst/>
                        <a:latin typeface="Arial Narrow" pitchFamily="34" charset="0"/>
                        <a:ea typeface="Times New Roman"/>
                      </a:endParaRPr>
                    </a:p>
                  </a:txBody>
                  <a:tcPr marL="19050" marR="19050" marT="0" marB="0" anchor="ctr"/>
                </a:tc>
                <a:tc>
                  <a:txBody>
                    <a:bodyPr/>
                    <a:lstStyle/>
                    <a:p>
                      <a:pPr marL="0" marR="0" algn="just">
                        <a:spcBef>
                          <a:spcPts val="0"/>
                        </a:spcBef>
                        <a:spcAft>
                          <a:spcPts val="0"/>
                        </a:spcAft>
                      </a:pPr>
                      <a:r>
                        <a:rPr lang="en-US" sz="1600">
                          <a:effectLst/>
                          <a:latin typeface="Arial Narrow" pitchFamily="34" charset="0"/>
                        </a:rPr>
                        <a:t>DRAM</a:t>
                      </a:r>
                      <a:endParaRPr lang="en-US" sz="1600">
                        <a:effectLst/>
                        <a:latin typeface="Arial Narrow" pitchFamily="34" charset="0"/>
                        <a:ea typeface="Times New Roman"/>
                      </a:endParaRPr>
                    </a:p>
                  </a:txBody>
                  <a:tcPr marL="19050" marR="19050" marT="0" marB="0" anchor="ctr"/>
                </a:tc>
                <a:tc>
                  <a:txBody>
                    <a:bodyPr/>
                    <a:lstStyle/>
                    <a:p>
                      <a:pPr marL="0" marR="0" algn="just">
                        <a:spcBef>
                          <a:spcPts val="0"/>
                        </a:spcBef>
                        <a:spcAft>
                          <a:spcPts val="0"/>
                        </a:spcAft>
                      </a:pPr>
                      <a:r>
                        <a:rPr lang="en-US" sz="1600">
                          <a:effectLst/>
                          <a:latin typeface="Arial Narrow" pitchFamily="34" charset="0"/>
                        </a:rPr>
                        <a:t>SRAM</a:t>
                      </a:r>
                      <a:endParaRPr lang="en-US" sz="1600">
                        <a:effectLst/>
                        <a:latin typeface="Arial Narrow" pitchFamily="34" charset="0"/>
                        <a:ea typeface="Times New Roman"/>
                      </a:endParaRPr>
                    </a:p>
                  </a:txBody>
                  <a:tcPr marL="19050" marR="19050" marT="0" marB="0" anchor="ctr"/>
                </a:tc>
              </a:tr>
              <a:tr h="307012">
                <a:tc>
                  <a:txBody>
                    <a:bodyPr/>
                    <a:lstStyle/>
                    <a:p>
                      <a:pPr marL="0" marR="0" algn="just">
                        <a:spcBef>
                          <a:spcPts val="0"/>
                        </a:spcBef>
                        <a:spcAft>
                          <a:spcPts val="0"/>
                        </a:spcAft>
                      </a:pPr>
                      <a:r>
                        <a:rPr lang="en-US" sz="1600" dirty="0">
                          <a:effectLst/>
                          <a:latin typeface="Arial Narrow" pitchFamily="34" charset="0"/>
                        </a:rPr>
                        <a:t>Retention</a:t>
                      </a:r>
                      <a:endParaRPr lang="en-US" sz="1600" dirty="0">
                        <a:effectLst/>
                        <a:latin typeface="Arial Narrow" pitchFamily="34" charset="0"/>
                        <a:ea typeface="Times New Roman"/>
                      </a:endParaRPr>
                    </a:p>
                  </a:txBody>
                  <a:tcPr marL="19050" marR="19050" marT="0" marB="0"/>
                </a:tc>
                <a:tc>
                  <a:txBody>
                    <a:bodyPr/>
                    <a:lstStyle/>
                    <a:p>
                      <a:pPr marL="0" marR="0">
                        <a:spcBef>
                          <a:spcPts val="0"/>
                        </a:spcBef>
                        <a:spcAft>
                          <a:spcPts val="0"/>
                        </a:spcAft>
                      </a:pPr>
                      <a:r>
                        <a:rPr lang="en-US" sz="1600" dirty="0">
                          <a:effectLst/>
                          <a:latin typeface="Arial Narrow" pitchFamily="34" charset="0"/>
                        </a:rPr>
                        <a:t>10 years</a:t>
                      </a:r>
                      <a:endParaRPr lang="en-US" sz="1600" dirty="0">
                        <a:effectLst/>
                        <a:latin typeface="Arial Narrow" pitchFamily="34" charset="0"/>
                        <a:ea typeface="Times New Roman"/>
                      </a:endParaRPr>
                    </a:p>
                  </a:txBody>
                  <a:tcPr marL="19050" marR="19050" marT="0" marB="0"/>
                </a:tc>
                <a:tc>
                  <a:txBody>
                    <a:bodyPr/>
                    <a:lstStyle/>
                    <a:p>
                      <a:pPr marL="0" marR="0">
                        <a:spcBef>
                          <a:spcPts val="0"/>
                        </a:spcBef>
                        <a:spcAft>
                          <a:spcPts val="0"/>
                        </a:spcAft>
                      </a:pPr>
                      <a:r>
                        <a:rPr lang="en-US" sz="1600">
                          <a:effectLst/>
                          <a:latin typeface="Arial Narrow" pitchFamily="34" charset="0"/>
                        </a:rPr>
                        <a:t>10 years</a:t>
                      </a:r>
                      <a:endParaRPr lang="en-US" sz="1600">
                        <a:effectLst/>
                        <a:latin typeface="Arial Narrow" pitchFamily="34" charset="0"/>
                        <a:ea typeface="Times New Roman"/>
                      </a:endParaRPr>
                    </a:p>
                  </a:txBody>
                  <a:tcPr marL="19050" marR="19050" marT="0" marB="0"/>
                </a:tc>
                <a:tc>
                  <a:txBody>
                    <a:bodyPr/>
                    <a:lstStyle/>
                    <a:p>
                      <a:pPr marL="0" marR="0">
                        <a:spcBef>
                          <a:spcPts val="0"/>
                        </a:spcBef>
                        <a:spcAft>
                          <a:spcPts val="0"/>
                        </a:spcAft>
                      </a:pPr>
                      <a:r>
                        <a:rPr lang="en-US" sz="1600">
                          <a:effectLst/>
                          <a:latin typeface="Arial Narrow" pitchFamily="34" charset="0"/>
                        </a:rPr>
                        <a:t>10 years</a:t>
                      </a:r>
                      <a:endParaRPr lang="en-US" sz="1600">
                        <a:effectLst/>
                        <a:latin typeface="Arial Narrow" pitchFamily="34" charset="0"/>
                        <a:ea typeface="Times New Roman"/>
                      </a:endParaRPr>
                    </a:p>
                  </a:txBody>
                  <a:tcPr marL="19050" marR="19050" marT="0" marB="0"/>
                </a:tc>
                <a:tc>
                  <a:txBody>
                    <a:bodyPr/>
                    <a:lstStyle/>
                    <a:p>
                      <a:pPr marL="0" marR="0">
                        <a:spcBef>
                          <a:spcPts val="0"/>
                        </a:spcBef>
                        <a:spcAft>
                          <a:spcPts val="0"/>
                        </a:spcAft>
                      </a:pPr>
                      <a:r>
                        <a:rPr lang="en-US" sz="1600">
                          <a:effectLst/>
                          <a:latin typeface="Arial Narrow" pitchFamily="34" charset="0"/>
                        </a:rPr>
                        <a:t>10 years</a:t>
                      </a:r>
                      <a:endParaRPr lang="en-US" sz="1600">
                        <a:effectLst/>
                        <a:latin typeface="Arial Narrow" pitchFamily="34" charset="0"/>
                        <a:ea typeface="Times New Roman"/>
                      </a:endParaRPr>
                    </a:p>
                  </a:txBody>
                  <a:tcPr marL="19050" marR="19050" marT="0" marB="0"/>
                </a:tc>
                <a:tc>
                  <a:txBody>
                    <a:bodyPr/>
                    <a:lstStyle/>
                    <a:p>
                      <a:pPr marL="0" marR="0">
                        <a:spcBef>
                          <a:spcPts val="0"/>
                        </a:spcBef>
                        <a:spcAft>
                          <a:spcPts val="0"/>
                        </a:spcAft>
                      </a:pPr>
                      <a:r>
                        <a:rPr lang="en-US" sz="1600">
                          <a:effectLst/>
                          <a:latin typeface="Arial Narrow" pitchFamily="34" charset="0"/>
                        </a:rPr>
                        <a:t>Unlimited</a:t>
                      </a:r>
                      <a:endParaRPr lang="en-US" sz="1600">
                        <a:effectLst/>
                        <a:latin typeface="Arial Narrow" pitchFamily="34" charset="0"/>
                        <a:ea typeface="Times New Roman"/>
                      </a:endParaRPr>
                    </a:p>
                  </a:txBody>
                  <a:tcPr marL="19050" marR="19050" marT="0" marB="0"/>
                </a:tc>
                <a:tc>
                  <a:txBody>
                    <a:bodyPr/>
                    <a:lstStyle/>
                    <a:p>
                      <a:pPr marL="0" marR="0">
                        <a:spcBef>
                          <a:spcPts val="0"/>
                        </a:spcBef>
                        <a:spcAft>
                          <a:spcPts val="0"/>
                        </a:spcAft>
                      </a:pPr>
                      <a:r>
                        <a:rPr lang="en-US" sz="1600">
                          <a:effectLst/>
                          <a:latin typeface="Arial Narrow" pitchFamily="34" charset="0"/>
                        </a:rPr>
                        <a:t>Volatile</a:t>
                      </a:r>
                      <a:endParaRPr lang="en-US" sz="1600">
                        <a:effectLst/>
                        <a:latin typeface="Arial Narrow" pitchFamily="34" charset="0"/>
                        <a:ea typeface="Times New Roman"/>
                      </a:endParaRPr>
                    </a:p>
                  </a:txBody>
                  <a:tcPr marL="19050" marR="19050" marT="0" marB="0"/>
                </a:tc>
                <a:tc>
                  <a:txBody>
                    <a:bodyPr/>
                    <a:lstStyle/>
                    <a:p>
                      <a:pPr marL="0" marR="0">
                        <a:spcBef>
                          <a:spcPts val="0"/>
                        </a:spcBef>
                        <a:spcAft>
                          <a:spcPts val="0"/>
                        </a:spcAft>
                      </a:pPr>
                      <a:r>
                        <a:rPr lang="en-US" sz="1600">
                          <a:effectLst/>
                          <a:latin typeface="Arial Narrow" pitchFamily="34" charset="0"/>
                        </a:rPr>
                        <a:t>Volatile</a:t>
                      </a:r>
                      <a:endParaRPr lang="en-US" sz="1600">
                        <a:effectLst/>
                        <a:latin typeface="Arial Narrow" pitchFamily="34" charset="0"/>
                        <a:ea typeface="Times New Roman"/>
                      </a:endParaRPr>
                    </a:p>
                  </a:txBody>
                  <a:tcPr marL="19050" marR="19050" marT="0" marB="0"/>
                </a:tc>
              </a:tr>
              <a:tr h="614026">
                <a:tc>
                  <a:txBody>
                    <a:bodyPr/>
                    <a:lstStyle/>
                    <a:p>
                      <a:pPr marL="0" marR="0" algn="just">
                        <a:spcBef>
                          <a:spcPts val="0"/>
                        </a:spcBef>
                        <a:spcAft>
                          <a:spcPts val="0"/>
                        </a:spcAft>
                      </a:pPr>
                      <a:r>
                        <a:rPr lang="en-US" sz="1600">
                          <a:effectLst/>
                          <a:latin typeface="Arial Narrow" pitchFamily="34" charset="0"/>
                        </a:rPr>
                        <a:t>Cell structure</a:t>
                      </a:r>
                      <a:endParaRPr lang="en-US" sz="1600">
                        <a:effectLst/>
                        <a:latin typeface="Arial Narrow" pitchFamily="34" charset="0"/>
                        <a:ea typeface="Times New Roman"/>
                      </a:endParaRPr>
                    </a:p>
                  </a:txBody>
                  <a:tcPr marL="19050" marR="19050" marT="0" marB="0"/>
                </a:tc>
                <a:tc>
                  <a:txBody>
                    <a:bodyPr/>
                    <a:lstStyle/>
                    <a:p>
                      <a:pPr marL="0" marR="0">
                        <a:spcBef>
                          <a:spcPts val="0"/>
                        </a:spcBef>
                        <a:spcAft>
                          <a:spcPts val="0"/>
                        </a:spcAft>
                      </a:pPr>
                      <a:r>
                        <a:rPr lang="en-US" sz="1600">
                          <a:effectLst/>
                          <a:latin typeface="Arial Narrow" pitchFamily="34" charset="0"/>
                        </a:rPr>
                        <a:t>1T + 1C</a:t>
                      </a:r>
                      <a:endParaRPr lang="en-US" sz="1600">
                        <a:effectLst/>
                        <a:latin typeface="Arial Narrow" pitchFamily="34" charset="0"/>
                        <a:ea typeface="Times New Roman"/>
                      </a:endParaRPr>
                    </a:p>
                  </a:txBody>
                  <a:tcPr marL="19050" marR="19050" marT="0" marB="0"/>
                </a:tc>
                <a:tc>
                  <a:txBody>
                    <a:bodyPr/>
                    <a:lstStyle/>
                    <a:p>
                      <a:pPr marL="0" marR="0">
                        <a:spcBef>
                          <a:spcPts val="0"/>
                        </a:spcBef>
                        <a:spcAft>
                          <a:spcPts val="0"/>
                        </a:spcAft>
                      </a:pPr>
                      <a:r>
                        <a:rPr lang="en-US" sz="1600" dirty="0">
                          <a:effectLst/>
                          <a:latin typeface="Arial Narrow" pitchFamily="34" charset="0"/>
                        </a:rPr>
                        <a:t>2T</a:t>
                      </a:r>
                      <a:endParaRPr lang="en-US" sz="1600" dirty="0">
                        <a:effectLst/>
                        <a:latin typeface="Arial Narrow" pitchFamily="34" charset="0"/>
                        <a:ea typeface="Times New Roman"/>
                      </a:endParaRPr>
                    </a:p>
                  </a:txBody>
                  <a:tcPr marL="19050" marR="19050" marT="0" marB="0"/>
                </a:tc>
                <a:tc>
                  <a:txBody>
                    <a:bodyPr/>
                    <a:lstStyle/>
                    <a:p>
                      <a:pPr marL="0" marR="0">
                        <a:spcBef>
                          <a:spcPts val="0"/>
                        </a:spcBef>
                        <a:spcAft>
                          <a:spcPts val="0"/>
                        </a:spcAft>
                      </a:pPr>
                      <a:r>
                        <a:rPr lang="en-US" sz="1600">
                          <a:effectLst/>
                          <a:latin typeface="Arial Narrow" pitchFamily="34" charset="0"/>
                        </a:rPr>
                        <a:t>1T</a:t>
                      </a:r>
                      <a:endParaRPr lang="en-US" sz="1600">
                        <a:effectLst/>
                        <a:latin typeface="Arial Narrow" pitchFamily="34" charset="0"/>
                        <a:ea typeface="Times New Roman"/>
                      </a:endParaRPr>
                    </a:p>
                  </a:txBody>
                  <a:tcPr marL="19050" marR="19050" marT="0" marB="0"/>
                </a:tc>
                <a:tc>
                  <a:txBody>
                    <a:bodyPr/>
                    <a:lstStyle/>
                    <a:p>
                      <a:pPr marL="0" marR="0">
                        <a:spcBef>
                          <a:spcPts val="0"/>
                        </a:spcBef>
                        <a:spcAft>
                          <a:spcPts val="0"/>
                        </a:spcAft>
                      </a:pPr>
                      <a:r>
                        <a:rPr lang="en-US" sz="1600">
                          <a:effectLst/>
                          <a:latin typeface="Arial Narrow" pitchFamily="34" charset="0"/>
                        </a:rPr>
                        <a:t>1T</a:t>
                      </a:r>
                      <a:endParaRPr lang="en-US" sz="1600">
                        <a:effectLst/>
                        <a:latin typeface="Arial Narrow" pitchFamily="34" charset="0"/>
                        <a:ea typeface="Times New Roman"/>
                      </a:endParaRPr>
                    </a:p>
                  </a:txBody>
                  <a:tcPr marL="19050" marR="19050" marT="0" marB="0"/>
                </a:tc>
                <a:tc>
                  <a:txBody>
                    <a:bodyPr/>
                    <a:lstStyle/>
                    <a:p>
                      <a:pPr marL="0" marR="0">
                        <a:spcBef>
                          <a:spcPts val="0"/>
                        </a:spcBef>
                        <a:spcAft>
                          <a:spcPts val="0"/>
                        </a:spcAft>
                      </a:pPr>
                      <a:r>
                        <a:rPr lang="en-US" sz="1600">
                          <a:effectLst/>
                          <a:latin typeface="Arial Narrow" pitchFamily="34" charset="0"/>
                        </a:rPr>
                        <a:t>1T</a:t>
                      </a:r>
                      <a:endParaRPr lang="en-US" sz="1600">
                        <a:effectLst/>
                        <a:latin typeface="Arial Narrow" pitchFamily="34" charset="0"/>
                        <a:ea typeface="Times New Roman"/>
                      </a:endParaRPr>
                    </a:p>
                  </a:txBody>
                  <a:tcPr marL="19050" marR="19050" marT="0" marB="0"/>
                </a:tc>
                <a:tc>
                  <a:txBody>
                    <a:bodyPr/>
                    <a:lstStyle/>
                    <a:p>
                      <a:pPr marL="0" marR="0">
                        <a:spcBef>
                          <a:spcPts val="0"/>
                        </a:spcBef>
                        <a:spcAft>
                          <a:spcPts val="0"/>
                        </a:spcAft>
                      </a:pPr>
                      <a:r>
                        <a:rPr lang="en-US" sz="1600">
                          <a:effectLst/>
                          <a:latin typeface="Arial Narrow" pitchFamily="34" charset="0"/>
                        </a:rPr>
                        <a:t>1T + 1C</a:t>
                      </a:r>
                      <a:endParaRPr lang="en-US" sz="1600">
                        <a:effectLst/>
                        <a:latin typeface="Arial Narrow" pitchFamily="34" charset="0"/>
                        <a:ea typeface="Times New Roman"/>
                      </a:endParaRPr>
                    </a:p>
                  </a:txBody>
                  <a:tcPr marL="19050" marR="19050" marT="0" marB="0"/>
                </a:tc>
                <a:tc>
                  <a:txBody>
                    <a:bodyPr/>
                    <a:lstStyle/>
                    <a:p>
                      <a:pPr marL="0" marR="0">
                        <a:spcBef>
                          <a:spcPts val="0"/>
                        </a:spcBef>
                        <a:spcAft>
                          <a:spcPts val="0"/>
                        </a:spcAft>
                      </a:pPr>
                      <a:r>
                        <a:rPr lang="en-US" sz="1600">
                          <a:effectLst/>
                          <a:latin typeface="Arial Narrow" pitchFamily="34" charset="0"/>
                        </a:rPr>
                        <a:t>6T </a:t>
                      </a:r>
                      <a:endParaRPr lang="en-US" sz="1600">
                        <a:effectLst/>
                        <a:latin typeface="Arial Narrow" pitchFamily="34" charset="0"/>
                        <a:ea typeface="Times New Roman"/>
                      </a:endParaRPr>
                    </a:p>
                  </a:txBody>
                  <a:tcPr marL="19050" marR="19050" marT="0" marB="0"/>
                </a:tc>
              </a:tr>
              <a:tr h="307012">
                <a:tc>
                  <a:txBody>
                    <a:bodyPr/>
                    <a:lstStyle/>
                    <a:p>
                      <a:pPr marL="0" marR="0" algn="just">
                        <a:spcBef>
                          <a:spcPts val="0"/>
                        </a:spcBef>
                        <a:spcAft>
                          <a:spcPts val="0"/>
                        </a:spcAft>
                      </a:pPr>
                      <a:r>
                        <a:rPr lang="en-US" sz="1600">
                          <a:effectLst/>
                          <a:latin typeface="Arial Narrow" pitchFamily="34" charset="0"/>
                        </a:rPr>
                        <a:t>Read time</a:t>
                      </a:r>
                      <a:endParaRPr lang="en-US" sz="1600">
                        <a:effectLst/>
                        <a:latin typeface="Arial Narrow" pitchFamily="34" charset="0"/>
                        <a:ea typeface="Times New Roman"/>
                      </a:endParaRPr>
                    </a:p>
                  </a:txBody>
                  <a:tcPr marL="19050" marR="19050" marT="0" marB="0"/>
                </a:tc>
                <a:tc>
                  <a:txBody>
                    <a:bodyPr/>
                    <a:lstStyle/>
                    <a:p>
                      <a:pPr marL="0" marR="0">
                        <a:spcBef>
                          <a:spcPts val="0"/>
                        </a:spcBef>
                        <a:spcAft>
                          <a:spcPts val="0"/>
                        </a:spcAft>
                      </a:pPr>
                      <a:r>
                        <a:rPr lang="en-US" sz="1600">
                          <a:effectLst/>
                          <a:latin typeface="Arial Narrow" pitchFamily="34" charset="0"/>
                        </a:rPr>
                        <a:t>180 ns</a:t>
                      </a:r>
                      <a:endParaRPr lang="en-US" sz="1600">
                        <a:effectLst/>
                        <a:latin typeface="Arial Narrow" pitchFamily="34" charset="0"/>
                        <a:ea typeface="Times New Roman"/>
                      </a:endParaRPr>
                    </a:p>
                  </a:txBody>
                  <a:tcPr marL="19050" marR="19050" marT="0" marB="0"/>
                </a:tc>
                <a:tc>
                  <a:txBody>
                    <a:bodyPr/>
                    <a:lstStyle/>
                    <a:p>
                      <a:pPr marL="0" marR="0">
                        <a:spcBef>
                          <a:spcPts val="0"/>
                        </a:spcBef>
                        <a:spcAft>
                          <a:spcPts val="0"/>
                        </a:spcAft>
                      </a:pPr>
                      <a:r>
                        <a:rPr lang="en-US" sz="1600" dirty="0">
                          <a:effectLst/>
                          <a:latin typeface="Arial Narrow" pitchFamily="34" charset="0"/>
                        </a:rPr>
                        <a:t>200 ns</a:t>
                      </a:r>
                      <a:endParaRPr lang="en-US" sz="1600" dirty="0">
                        <a:effectLst/>
                        <a:latin typeface="Arial Narrow" pitchFamily="34" charset="0"/>
                        <a:ea typeface="Times New Roman"/>
                      </a:endParaRPr>
                    </a:p>
                  </a:txBody>
                  <a:tcPr marL="19050" marR="19050" marT="0" marB="0"/>
                </a:tc>
                <a:tc>
                  <a:txBody>
                    <a:bodyPr/>
                    <a:lstStyle/>
                    <a:p>
                      <a:pPr marL="0" marR="0">
                        <a:spcBef>
                          <a:spcPts val="0"/>
                        </a:spcBef>
                        <a:spcAft>
                          <a:spcPts val="0"/>
                        </a:spcAft>
                      </a:pPr>
                      <a:r>
                        <a:rPr lang="en-US" sz="1600" dirty="0">
                          <a:effectLst/>
                          <a:latin typeface="Arial Narrow" pitchFamily="34" charset="0"/>
                        </a:rPr>
                        <a:t>&lt;120 ns</a:t>
                      </a:r>
                      <a:endParaRPr lang="en-US" sz="1600" dirty="0">
                        <a:effectLst/>
                        <a:latin typeface="Arial Narrow" pitchFamily="34" charset="0"/>
                        <a:ea typeface="Times New Roman"/>
                      </a:endParaRPr>
                    </a:p>
                  </a:txBody>
                  <a:tcPr marL="19050" marR="19050" marT="0" marB="0"/>
                </a:tc>
                <a:tc>
                  <a:txBody>
                    <a:bodyPr/>
                    <a:lstStyle/>
                    <a:p>
                      <a:pPr marL="0" marR="0">
                        <a:spcBef>
                          <a:spcPts val="0"/>
                        </a:spcBef>
                        <a:spcAft>
                          <a:spcPts val="0"/>
                        </a:spcAft>
                      </a:pPr>
                      <a:r>
                        <a:rPr lang="en-US" sz="1600">
                          <a:effectLst/>
                          <a:latin typeface="Arial Narrow" pitchFamily="34" charset="0"/>
                        </a:rPr>
                        <a:t>&lt;150 ns</a:t>
                      </a:r>
                      <a:endParaRPr lang="en-US" sz="1600">
                        <a:effectLst/>
                        <a:latin typeface="Arial Narrow" pitchFamily="34" charset="0"/>
                        <a:ea typeface="Times New Roman"/>
                      </a:endParaRPr>
                    </a:p>
                  </a:txBody>
                  <a:tcPr marL="19050" marR="19050" marT="0" marB="0"/>
                </a:tc>
                <a:tc>
                  <a:txBody>
                    <a:bodyPr/>
                    <a:lstStyle/>
                    <a:p>
                      <a:pPr marL="0" marR="0">
                        <a:spcBef>
                          <a:spcPts val="0"/>
                        </a:spcBef>
                        <a:spcAft>
                          <a:spcPts val="0"/>
                        </a:spcAft>
                      </a:pPr>
                      <a:r>
                        <a:rPr lang="en-US" sz="1600">
                          <a:effectLst/>
                          <a:latin typeface="Arial Narrow" pitchFamily="34" charset="0"/>
                        </a:rPr>
                        <a:t>&lt; 120 ns</a:t>
                      </a:r>
                      <a:endParaRPr lang="en-US" sz="1600">
                        <a:effectLst/>
                        <a:latin typeface="Arial Narrow" pitchFamily="34" charset="0"/>
                        <a:ea typeface="Times New Roman"/>
                      </a:endParaRPr>
                    </a:p>
                  </a:txBody>
                  <a:tcPr marL="19050" marR="19050" marT="0" marB="0"/>
                </a:tc>
                <a:tc>
                  <a:txBody>
                    <a:bodyPr/>
                    <a:lstStyle/>
                    <a:p>
                      <a:pPr marL="0" marR="0">
                        <a:spcBef>
                          <a:spcPts val="0"/>
                        </a:spcBef>
                        <a:spcAft>
                          <a:spcPts val="0"/>
                        </a:spcAft>
                      </a:pPr>
                      <a:r>
                        <a:rPr lang="en-US" sz="1600">
                          <a:effectLst/>
                          <a:latin typeface="Arial Narrow" pitchFamily="34" charset="0"/>
                        </a:rPr>
                        <a:t>70 ns</a:t>
                      </a:r>
                      <a:endParaRPr lang="en-US" sz="1600">
                        <a:effectLst/>
                        <a:latin typeface="Arial Narrow" pitchFamily="34" charset="0"/>
                        <a:ea typeface="Times New Roman"/>
                      </a:endParaRPr>
                    </a:p>
                  </a:txBody>
                  <a:tcPr marL="19050" marR="19050" marT="0" marB="0"/>
                </a:tc>
                <a:tc>
                  <a:txBody>
                    <a:bodyPr/>
                    <a:lstStyle/>
                    <a:p>
                      <a:pPr marL="0" marR="0">
                        <a:spcBef>
                          <a:spcPts val="0"/>
                        </a:spcBef>
                        <a:spcAft>
                          <a:spcPts val="0"/>
                        </a:spcAft>
                      </a:pPr>
                      <a:r>
                        <a:rPr lang="en-US" sz="1600">
                          <a:effectLst/>
                          <a:latin typeface="Arial Narrow" pitchFamily="34" charset="0"/>
                        </a:rPr>
                        <a:t>70 to 85 ns</a:t>
                      </a:r>
                      <a:endParaRPr lang="en-US" sz="1600">
                        <a:effectLst/>
                        <a:latin typeface="Arial Narrow" pitchFamily="34" charset="0"/>
                        <a:ea typeface="Times New Roman"/>
                      </a:endParaRPr>
                    </a:p>
                  </a:txBody>
                  <a:tcPr marL="19050" marR="19050" marT="0" marB="0"/>
                </a:tc>
              </a:tr>
              <a:tr h="307012">
                <a:tc>
                  <a:txBody>
                    <a:bodyPr/>
                    <a:lstStyle/>
                    <a:p>
                      <a:pPr marL="0" marR="0" algn="just">
                        <a:spcBef>
                          <a:spcPts val="0"/>
                        </a:spcBef>
                        <a:spcAft>
                          <a:spcPts val="0"/>
                        </a:spcAft>
                      </a:pPr>
                      <a:r>
                        <a:rPr lang="en-US" sz="1600">
                          <a:effectLst/>
                          <a:latin typeface="Arial Narrow" pitchFamily="34" charset="0"/>
                        </a:rPr>
                        <a:t>Write voltage</a:t>
                      </a:r>
                      <a:endParaRPr lang="en-US" sz="1600">
                        <a:effectLst/>
                        <a:latin typeface="Arial Narrow" pitchFamily="34" charset="0"/>
                        <a:ea typeface="Times New Roman"/>
                      </a:endParaRPr>
                    </a:p>
                  </a:txBody>
                  <a:tcPr marL="19050" marR="19050" marT="0" marB="0"/>
                </a:tc>
                <a:tc>
                  <a:txBody>
                    <a:bodyPr/>
                    <a:lstStyle/>
                    <a:p>
                      <a:pPr marL="0" marR="0">
                        <a:spcBef>
                          <a:spcPts val="0"/>
                        </a:spcBef>
                        <a:spcAft>
                          <a:spcPts val="0"/>
                        </a:spcAft>
                      </a:pPr>
                      <a:r>
                        <a:rPr lang="en-US" sz="1600">
                          <a:effectLst/>
                          <a:latin typeface="Arial Narrow" pitchFamily="34" charset="0"/>
                        </a:rPr>
                        <a:t>2 V to 5 V</a:t>
                      </a:r>
                      <a:endParaRPr lang="en-US" sz="1600">
                        <a:effectLst/>
                        <a:latin typeface="Arial Narrow" pitchFamily="34" charset="0"/>
                        <a:ea typeface="Times New Roman"/>
                      </a:endParaRPr>
                    </a:p>
                  </a:txBody>
                  <a:tcPr marL="19050" marR="19050" marT="0" marB="0"/>
                </a:tc>
                <a:tc>
                  <a:txBody>
                    <a:bodyPr/>
                    <a:lstStyle/>
                    <a:p>
                      <a:pPr marL="0" marR="0">
                        <a:spcBef>
                          <a:spcPts val="0"/>
                        </a:spcBef>
                        <a:spcAft>
                          <a:spcPts val="0"/>
                        </a:spcAft>
                      </a:pPr>
                      <a:r>
                        <a:rPr lang="en-US" sz="1600">
                          <a:effectLst/>
                          <a:latin typeface="Arial Narrow" pitchFamily="34" charset="0"/>
                        </a:rPr>
                        <a:t>14 V</a:t>
                      </a:r>
                      <a:endParaRPr lang="en-US" sz="1600">
                        <a:effectLst/>
                        <a:latin typeface="Arial Narrow" pitchFamily="34" charset="0"/>
                        <a:ea typeface="Times New Roman"/>
                      </a:endParaRPr>
                    </a:p>
                  </a:txBody>
                  <a:tcPr marL="19050" marR="19050" marT="0" marB="0"/>
                </a:tc>
                <a:tc>
                  <a:txBody>
                    <a:bodyPr/>
                    <a:lstStyle/>
                    <a:p>
                      <a:pPr marL="0" marR="0">
                        <a:spcBef>
                          <a:spcPts val="0"/>
                        </a:spcBef>
                        <a:spcAft>
                          <a:spcPts val="0"/>
                        </a:spcAft>
                      </a:pPr>
                      <a:r>
                        <a:rPr lang="en-US" sz="1600" dirty="0">
                          <a:effectLst/>
                          <a:latin typeface="Arial Narrow" pitchFamily="34" charset="0"/>
                        </a:rPr>
                        <a:t>9 V</a:t>
                      </a:r>
                      <a:endParaRPr lang="en-US" sz="1600" dirty="0">
                        <a:effectLst/>
                        <a:latin typeface="Arial Narrow" pitchFamily="34" charset="0"/>
                        <a:ea typeface="Times New Roman"/>
                      </a:endParaRPr>
                    </a:p>
                  </a:txBody>
                  <a:tcPr marL="19050" marR="19050" marT="0" marB="0"/>
                </a:tc>
                <a:tc>
                  <a:txBody>
                    <a:bodyPr/>
                    <a:lstStyle/>
                    <a:p>
                      <a:pPr marL="0" marR="0">
                        <a:spcBef>
                          <a:spcPts val="0"/>
                        </a:spcBef>
                        <a:spcAft>
                          <a:spcPts val="0"/>
                        </a:spcAft>
                      </a:pPr>
                      <a:r>
                        <a:rPr lang="en-US" sz="1600">
                          <a:effectLst/>
                          <a:latin typeface="Arial Narrow" pitchFamily="34" charset="0"/>
                        </a:rPr>
                        <a:t>12 V</a:t>
                      </a:r>
                      <a:endParaRPr lang="en-US" sz="1600">
                        <a:effectLst/>
                        <a:latin typeface="Arial Narrow" pitchFamily="34" charset="0"/>
                        <a:ea typeface="Times New Roman"/>
                      </a:endParaRPr>
                    </a:p>
                  </a:txBody>
                  <a:tcPr marL="19050" marR="19050" marT="0" marB="0"/>
                </a:tc>
                <a:tc>
                  <a:txBody>
                    <a:bodyPr/>
                    <a:lstStyle/>
                    <a:p>
                      <a:pPr marL="0" marR="0">
                        <a:spcBef>
                          <a:spcPts val="0"/>
                        </a:spcBef>
                        <a:spcAft>
                          <a:spcPts val="0"/>
                        </a:spcAft>
                      </a:pPr>
                      <a:r>
                        <a:rPr lang="en-US" sz="1600">
                          <a:effectLst/>
                          <a:latin typeface="Arial Narrow" pitchFamily="34" charset="0"/>
                        </a:rPr>
                        <a:t>-</a:t>
                      </a:r>
                      <a:endParaRPr lang="en-US" sz="1600">
                        <a:effectLst/>
                        <a:latin typeface="Arial Narrow" pitchFamily="34" charset="0"/>
                        <a:ea typeface="Times New Roman"/>
                      </a:endParaRPr>
                    </a:p>
                  </a:txBody>
                  <a:tcPr marL="19050" marR="19050" marT="0" marB="0"/>
                </a:tc>
                <a:tc>
                  <a:txBody>
                    <a:bodyPr/>
                    <a:lstStyle/>
                    <a:p>
                      <a:pPr marL="0" marR="0">
                        <a:spcBef>
                          <a:spcPts val="0"/>
                        </a:spcBef>
                        <a:spcAft>
                          <a:spcPts val="0"/>
                        </a:spcAft>
                      </a:pPr>
                      <a:r>
                        <a:rPr lang="en-US" sz="1600">
                          <a:effectLst/>
                          <a:latin typeface="Arial Narrow" pitchFamily="34" charset="0"/>
                        </a:rPr>
                        <a:t>3.3 V</a:t>
                      </a:r>
                      <a:endParaRPr lang="en-US" sz="1600">
                        <a:effectLst/>
                        <a:latin typeface="Arial Narrow" pitchFamily="34" charset="0"/>
                        <a:ea typeface="Times New Roman"/>
                      </a:endParaRPr>
                    </a:p>
                  </a:txBody>
                  <a:tcPr marL="19050" marR="19050" marT="0" marB="0"/>
                </a:tc>
                <a:tc>
                  <a:txBody>
                    <a:bodyPr/>
                    <a:lstStyle/>
                    <a:p>
                      <a:pPr marL="0" marR="0">
                        <a:spcBef>
                          <a:spcPts val="0"/>
                        </a:spcBef>
                        <a:spcAft>
                          <a:spcPts val="0"/>
                        </a:spcAft>
                      </a:pPr>
                      <a:r>
                        <a:rPr lang="en-US" sz="1600">
                          <a:effectLst/>
                          <a:latin typeface="Arial Narrow" pitchFamily="34" charset="0"/>
                        </a:rPr>
                        <a:t>3.3 V</a:t>
                      </a:r>
                      <a:endParaRPr lang="en-US" sz="1600">
                        <a:effectLst/>
                        <a:latin typeface="Arial Narrow" pitchFamily="34" charset="0"/>
                        <a:ea typeface="Times New Roman"/>
                      </a:endParaRPr>
                    </a:p>
                  </a:txBody>
                  <a:tcPr marL="19050" marR="19050" marT="0" marB="0"/>
                </a:tc>
              </a:tr>
              <a:tr h="690779">
                <a:tc>
                  <a:txBody>
                    <a:bodyPr/>
                    <a:lstStyle/>
                    <a:p>
                      <a:pPr marL="0" marR="0" algn="just">
                        <a:spcBef>
                          <a:spcPts val="0"/>
                        </a:spcBef>
                        <a:spcAft>
                          <a:spcPts val="0"/>
                        </a:spcAft>
                      </a:pPr>
                      <a:r>
                        <a:rPr lang="en-US" sz="1600">
                          <a:effectLst/>
                          <a:latin typeface="Arial Narrow" pitchFamily="34" charset="0"/>
                        </a:rPr>
                        <a:t>Rewrite method</a:t>
                      </a:r>
                      <a:endParaRPr lang="en-US" sz="1600">
                        <a:effectLst/>
                        <a:latin typeface="Arial Narrow" pitchFamily="34" charset="0"/>
                        <a:ea typeface="Times New Roman"/>
                      </a:endParaRPr>
                    </a:p>
                  </a:txBody>
                  <a:tcPr marL="19050" marR="19050" marT="0" marB="0"/>
                </a:tc>
                <a:tc>
                  <a:txBody>
                    <a:bodyPr/>
                    <a:lstStyle/>
                    <a:p>
                      <a:pPr marL="0" marR="0">
                        <a:spcBef>
                          <a:spcPts val="0"/>
                        </a:spcBef>
                        <a:spcAft>
                          <a:spcPts val="0"/>
                        </a:spcAft>
                      </a:pPr>
                      <a:r>
                        <a:rPr lang="en-US" sz="1600">
                          <a:effectLst/>
                          <a:latin typeface="Arial Narrow" pitchFamily="34" charset="0"/>
                        </a:rPr>
                        <a:t>Overwrite</a:t>
                      </a:r>
                      <a:endParaRPr lang="en-US" sz="1600">
                        <a:effectLst/>
                        <a:latin typeface="Arial Narrow" pitchFamily="34" charset="0"/>
                        <a:ea typeface="Times New Roman"/>
                      </a:endParaRPr>
                    </a:p>
                  </a:txBody>
                  <a:tcPr marL="19050" marR="19050" marT="0" marB="0"/>
                </a:tc>
                <a:tc>
                  <a:txBody>
                    <a:bodyPr/>
                    <a:lstStyle/>
                    <a:p>
                      <a:pPr marL="0" marR="0">
                        <a:spcBef>
                          <a:spcPts val="0"/>
                        </a:spcBef>
                        <a:spcAft>
                          <a:spcPts val="0"/>
                        </a:spcAft>
                      </a:pPr>
                      <a:r>
                        <a:rPr lang="en-US" sz="1600">
                          <a:effectLst/>
                          <a:latin typeface="Arial Narrow" pitchFamily="34" charset="0"/>
                        </a:rPr>
                        <a:t>Erase or write</a:t>
                      </a:r>
                      <a:endParaRPr lang="en-US" sz="1600">
                        <a:effectLst/>
                        <a:latin typeface="Arial Narrow" pitchFamily="34" charset="0"/>
                        <a:ea typeface="Times New Roman"/>
                      </a:endParaRPr>
                    </a:p>
                  </a:txBody>
                  <a:tcPr marL="19050" marR="19050" marT="0" marB="0"/>
                </a:tc>
                <a:tc>
                  <a:txBody>
                    <a:bodyPr/>
                    <a:lstStyle/>
                    <a:p>
                      <a:pPr marL="0" marR="0">
                        <a:spcBef>
                          <a:spcPts val="0"/>
                        </a:spcBef>
                        <a:spcAft>
                          <a:spcPts val="0"/>
                        </a:spcAft>
                      </a:pPr>
                      <a:r>
                        <a:rPr lang="en-US" sz="1600">
                          <a:effectLst/>
                          <a:latin typeface="Arial Narrow" pitchFamily="34" charset="0"/>
                        </a:rPr>
                        <a:t>Combination of write and erase</a:t>
                      </a:r>
                      <a:endParaRPr lang="en-US" sz="1600">
                        <a:effectLst/>
                        <a:latin typeface="Arial Narrow" pitchFamily="34" charset="0"/>
                        <a:ea typeface="Times New Roman"/>
                      </a:endParaRPr>
                    </a:p>
                  </a:txBody>
                  <a:tcPr marL="19050" marR="19050" marT="0" marB="0"/>
                </a:tc>
                <a:tc>
                  <a:txBody>
                    <a:bodyPr/>
                    <a:lstStyle/>
                    <a:p>
                      <a:pPr marL="0" marR="0">
                        <a:spcBef>
                          <a:spcPts val="0"/>
                        </a:spcBef>
                        <a:spcAft>
                          <a:spcPts val="0"/>
                        </a:spcAft>
                      </a:pPr>
                      <a:r>
                        <a:rPr lang="en-US" sz="1600" dirty="0">
                          <a:effectLst/>
                          <a:latin typeface="Arial Narrow" pitchFamily="34" charset="0"/>
                        </a:rPr>
                        <a:t>UV light erase </a:t>
                      </a:r>
                      <a:endParaRPr lang="en-US" sz="1600" dirty="0">
                        <a:effectLst/>
                        <a:latin typeface="Arial Narrow" pitchFamily="34" charset="0"/>
                        <a:ea typeface="Times New Roman"/>
                      </a:endParaRPr>
                    </a:p>
                  </a:txBody>
                  <a:tcPr marL="19050" marR="19050" marT="0" marB="0"/>
                </a:tc>
                <a:tc>
                  <a:txBody>
                    <a:bodyPr/>
                    <a:lstStyle/>
                    <a:p>
                      <a:pPr marL="0" marR="0">
                        <a:spcBef>
                          <a:spcPts val="0"/>
                        </a:spcBef>
                        <a:spcAft>
                          <a:spcPts val="0"/>
                        </a:spcAft>
                      </a:pPr>
                      <a:r>
                        <a:rPr lang="en-US" sz="1600">
                          <a:effectLst/>
                          <a:latin typeface="Arial Narrow" pitchFamily="34" charset="0"/>
                        </a:rPr>
                        <a:t>-</a:t>
                      </a:r>
                      <a:br>
                        <a:rPr lang="en-US" sz="1600">
                          <a:effectLst/>
                          <a:latin typeface="Arial Narrow" pitchFamily="34" charset="0"/>
                        </a:rPr>
                      </a:br>
                      <a:endParaRPr lang="en-US" sz="1600">
                        <a:effectLst/>
                        <a:latin typeface="Arial Narrow" pitchFamily="34" charset="0"/>
                        <a:ea typeface="Times New Roman"/>
                      </a:endParaRPr>
                    </a:p>
                  </a:txBody>
                  <a:tcPr marL="19050" marR="19050" marT="0" marB="0"/>
                </a:tc>
                <a:tc>
                  <a:txBody>
                    <a:bodyPr/>
                    <a:lstStyle/>
                    <a:p>
                      <a:pPr marL="0" marR="0">
                        <a:spcBef>
                          <a:spcPts val="0"/>
                        </a:spcBef>
                        <a:spcAft>
                          <a:spcPts val="0"/>
                        </a:spcAft>
                      </a:pPr>
                      <a:r>
                        <a:rPr lang="en-US" sz="1600">
                          <a:effectLst/>
                          <a:latin typeface="Arial Narrow" pitchFamily="34" charset="0"/>
                        </a:rPr>
                        <a:t>Overwrite</a:t>
                      </a:r>
                      <a:endParaRPr lang="en-US" sz="1600">
                        <a:effectLst/>
                        <a:latin typeface="Arial Narrow" pitchFamily="34" charset="0"/>
                        <a:ea typeface="Times New Roman"/>
                      </a:endParaRPr>
                    </a:p>
                  </a:txBody>
                  <a:tcPr marL="19050" marR="19050" marT="0" marB="0"/>
                </a:tc>
                <a:tc>
                  <a:txBody>
                    <a:bodyPr/>
                    <a:lstStyle/>
                    <a:p>
                      <a:pPr marL="0" marR="0">
                        <a:spcBef>
                          <a:spcPts val="0"/>
                        </a:spcBef>
                        <a:spcAft>
                          <a:spcPts val="0"/>
                        </a:spcAft>
                      </a:pPr>
                      <a:r>
                        <a:rPr lang="en-US" sz="1600" dirty="0">
                          <a:effectLst/>
                          <a:latin typeface="Arial Narrow" pitchFamily="34" charset="0"/>
                        </a:rPr>
                        <a:t>Overwrite</a:t>
                      </a:r>
                      <a:endParaRPr lang="en-US" sz="1600" dirty="0">
                        <a:effectLst/>
                        <a:latin typeface="Arial Narrow" pitchFamily="34" charset="0"/>
                        <a:ea typeface="Times New Roman"/>
                      </a:endParaRPr>
                    </a:p>
                  </a:txBody>
                  <a:tcPr marL="19050" marR="19050" marT="0" marB="0"/>
                </a:tc>
              </a:tr>
              <a:tr h="614026">
                <a:tc>
                  <a:txBody>
                    <a:bodyPr/>
                    <a:lstStyle/>
                    <a:p>
                      <a:pPr marL="0" marR="0" algn="just">
                        <a:spcBef>
                          <a:spcPts val="0"/>
                        </a:spcBef>
                        <a:spcAft>
                          <a:spcPts val="0"/>
                        </a:spcAft>
                      </a:pPr>
                      <a:r>
                        <a:rPr lang="en-US" sz="1600">
                          <a:effectLst/>
                          <a:latin typeface="Arial Narrow" pitchFamily="34" charset="0"/>
                        </a:rPr>
                        <a:t>Rewrite cycle</a:t>
                      </a:r>
                      <a:endParaRPr lang="en-US" sz="1600">
                        <a:effectLst/>
                        <a:latin typeface="Arial Narrow" pitchFamily="34" charset="0"/>
                        <a:ea typeface="Times New Roman"/>
                      </a:endParaRPr>
                    </a:p>
                  </a:txBody>
                  <a:tcPr marL="19050" marR="19050" marT="0" marB="0"/>
                </a:tc>
                <a:tc>
                  <a:txBody>
                    <a:bodyPr/>
                    <a:lstStyle/>
                    <a:p>
                      <a:pPr marL="0" marR="0">
                        <a:spcBef>
                          <a:spcPts val="0"/>
                        </a:spcBef>
                        <a:spcAft>
                          <a:spcPts val="0"/>
                        </a:spcAft>
                      </a:pPr>
                      <a:r>
                        <a:rPr lang="en-US" sz="1600">
                          <a:effectLst/>
                          <a:latin typeface="Arial Narrow" pitchFamily="34" charset="0"/>
                        </a:rPr>
                        <a:t>180 ns</a:t>
                      </a:r>
                      <a:endParaRPr lang="en-US" sz="1600">
                        <a:effectLst/>
                        <a:latin typeface="Arial Narrow" pitchFamily="34" charset="0"/>
                        <a:ea typeface="Times New Roman"/>
                      </a:endParaRPr>
                    </a:p>
                  </a:txBody>
                  <a:tcPr marL="19050" marR="19050" marT="0" marB="0"/>
                </a:tc>
                <a:tc>
                  <a:txBody>
                    <a:bodyPr/>
                    <a:lstStyle/>
                    <a:p>
                      <a:pPr marL="0" marR="0">
                        <a:spcBef>
                          <a:spcPts val="0"/>
                        </a:spcBef>
                        <a:spcAft>
                          <a:spcPts val="0"/>
                        </a:spcAft>
                      </a:pPr>
                      <a:r>
                        <a:rPr lang="en-US" sz="1600">
                          <a:effectLst/>
                          <a:latin typeface="Arial Narrow" pitchFamily="34" charset="0"/>
                        </a:rPr>
                        <a:t>10ns (by byte)</a:t>
                      </a:r>
                      <a:endParaRPr lang="en-US" sz="1600">
                        <a:effectLst/>
                        <a:latin typeface="Arial Narrow" pitchFamily="34" charset="0"/>
                        <a:ea typeface="Times New Roman"/>
                      </a:endParaRPr>
                    </a:p>
                  </a:txBody>
                  <a:tcPr marL="19050" marR="19050" marT="0" marB="0"/>
                </a:tc>
                <a:tc>
                  <a:txBody>
                    <a:bodyPr/>
                    <a:lstStyle/>
                    <a:p>
                      <a:pPr marL="0" marR="0">
                        <a:spcBef>
                          <a:spcPts val="0"/>
                        </a:spcBef>
                        <a:spcAft>
                          <a:spcPts val="0"/>
                        </a:spcAft>
                      </a:pPr>
                      <a:r>
                        <a:rPr lang="en-US" sz="1600">
                          <a:effectLst/>
                          <a:latin typeface="Arial Narrow" pitchFamily="34" charset="0"/>
                        </a:rPr>
                        <a:t>1 s (by sector)</a:t>
                      </a:r>
                      <a:endParaRPr lang="en-US" sz="1600">
                        <a:effectLst/>
                        <a:latin typeface="Arial Narrow" pitchFamily="34" charset="0"/>
                        <a:ea typeface="Times New Roman"/>
                      </a:endParaRPr>
                    </a:p>
                  </a:txBody>
                  <a:tcPr marL="19050" marR="19050" marT="0" marB="0"/>
                </a:tc>
                <a:tc>
                  <a:txBody>
                    <a:bodyPr/>
                    <a:lstStyle/>
                    <a:p>
                      <a:pPr marL="0" marR="0">
                        <a:spcBef>
                          <a:spcPts val="0"/>
                        </a:spcBef>
                        <a:spcAft>
                          <a:spcPts val="0"/>
                        </a:spcAft>
                      </a:pPr>
                      <a:r>
                        <a:rPr lang="en-US" sz="1600" dirty="0">
                          <a:effectLst/>
                          <a:latin typeface="Arial Narrow" pitchFamily="34" charset="0"/>
                        </a:rPr>
                        <a:t>0.5 </a:t>
                      </a:r>
                      <a:r>
                        <a:rPr lang="en-US" sz="1600" dirty="0" err="1">
                          <a:effectLst/>
                          <a:latin typeface="Arial Narrow" pitchFamily="34" charset="0"/>
                        </a:rPr>
                        <a:t>ms</a:t>
                      </a:r>
                      <a:r>
                        <a:rPr lang="en-US" sz="1600" dirty="0">
                          <a:effectLst/>
                          <a:latin typeface="Arial Narrow" pitchFamily="34" charset="0"/>
                        </a:rPr>
                        <a:t> (by byte)</a:t>
                      </a:r>
                      <a:endParaRPr lang="en-US" sz="1600" dirty="0">
                        <a:effectLst/>
                        <a:latin typeface="Arial Narrow" pitchFamily="34" charset="0"/>
                        <a:ea typeface="Times New Roman"/>
                      </a:endParaRPr>
                    </a:p>
                  </a:txBody>
                  <a:tcPr marL="19050" marR="19050" marT="0" marB="0"/>
                </a:tc>
                <a:tc>
                  <a:txBody>
                    <a:bodyPr/>
                    <a:lstStyle/>
                    <a:p>
                      <a:pPr marL="0" marR="0">
                        <a:spcBef>
                          <a:spcPts val="0"/>
                        </a:spcBef>
                        <a:spcAft>
                          <a:spcPts val="0"/>
                        </a:spcAft>
                      </a:pPr>
                      <a:r>
                        <a:rPr lang="en-US" sz="1600" dirty="0">
                          <a:effectLst/>
                          <a:latin typeface="Arial Narrow" pitchFamily="34" charset="0"/>
                        </a:rPr>
                        <a:t>-</a:t>
                      </a:r>
                      <a:endParaRPr lang="en-US" sz="1600" dirty="0">
                        <a:effectLst/>
                        <a:latin typeface="Arial Narrow" pitchFamily="34" charset="0"/>
                        <a:ea typeface="Times New Roman"/>
                      </a:endParaRPr>
                    </a:p>
                  </a:txBody>
                  <a:tcPr marL="19050" marR="19050" marT="0" marB="0"/>
                </a:tc>
                <a:tc>
                  <a:txBody>
                    <a:bodyPr/>
                    <a:lstStyle/>
                    <a:p>
                      <a:pPr marL="0" marR="0">
                        <a:spcBef>
                          <a:spcPts val="0"/>
                        </a:spcBef>
                        <a:spcAft>
                          <a:spcPts val="0"/>
                        </a:spcAft>
                      </a:pPr>
                      <a:r>
                        <a:rPr lang="en-US" sz="1600">
                          <a:effectLst/>
                          <a:latin typeface="Arial Narrow" pitchFamily="34" charset="0"/>
                        </a:rPr>
                        <a:t>70 ns</a:t>
                      </a:r>
                      <a:endParaRPr lang="en-US" sz="1600">
                        <a:effectLst/>
                        <a:latin typeface="Arial Narrow" pitchFamily="34" charset="0"/>
                        <a:ea typeface="Times New Roman"/>
                      </a:endParaRPr>
                    </a:p>
                  </a:txBody>
                  <a:tcPr marL="19050" marR="19050" marT="0" marB="0"/>
                </a:tc>
                <a:tc>
                  <a:txBody>
                    <a:bodyPr/>
                    <a:lstStyle/>
                    <a:p>
                      <a:pPr marL="0" marR="0">
                        <a:spcBef>
                          <a:spcPts val="0"/>
                        </a:spcBef>
                        <a:spcAft>
                          <a:spcPts val="0"/>
                        </a:spcAft>
                      </a:pPr>
                      <a:r>
                        <a:rPr lang="en-US" sz="1600">
                          <a:effectLst/>
                          <a:latin typeface="Arial Narrow" pitchFamily="34" charset="0"/>
                        </a:rPr>
                        <a:t>70 to 85 ns</a:t>
                      </a:r>
                      <a:endParaRPr lang="en-US" sz="1600">
                        <a:effectLst/>
                        <a:latin typeface="Arial Narrow" pitchFamily="34" charset="0"/>
                        <a:ea typeface="Times New Roman"/>
                      </a:endParaRPr>
                    </a:p>
                  </a:txBody>
                  <a:tcPr marL="19050" marR="19050" marT="0" marB="0"/>
                </a:tc>
              </a:tr>
              <a:tr h="614026">
                <a:tc>
                  <a:txBody>
                    <a:bodyPr/>
                    <a:lstStyle/>
                    <a:p>
                      <a:pPr marL="0" marR="0" algn="just">
                        <a:spcBef>
                          <a:spcPts val="0"/>
                        </a:spcBef>
                        <a:spcAft>
                          <a:spcPts val="0"/>
                        </a:spcAft>
                      </a:pPr>
                      <a:r>
                        <a:rPr lang="en-US" sz="1600">
                          <a:effectLst/>
                          <a:latin typeface="Arial Narrow" pitchFamily="34" charset="0"/>
                        </a:rPr>
                        <a:t>Data erasure</a:t>
                      </a:r>
                      <a:endParaRPr lang="en-US" sz="1600">
                        <a:effectLst/>
                        <a:latin typeface="Arial Narrow" pitchFamily="34" charset="0"/>
                        <a:ea typeface="Times New Roman"/>
                      </a:endParaRPr>
                    </a:p>
                  </a:txBody>
                  <a:tcPr marL="19050" marR="19050" marT="0" marB="0"/>
                </a:tc>
                <a:tc>
                  <a:txBody>
                    <a:bodyPr/>
                    <a:lstStyle/>
                    <a:p>
                      <a:pPr marL="0" marR="0">
                        <a:spcBef>
                          <a:spcPts val="0"/>
                        </a:spcBef>
                        <a:spcAft>
                          <a:spcPts val="0"/>
                        </a:spcAft>
                      </a:pPr>
                      <a:r>
                        <a:rPr lang="en-US" sz="1600">
                          <a:effectLst/>
                          <a:latin typeface="Arial Narrow" pitchFamily="34" charset="0"/>
                        </a:rPr>
                        <a:t>Unnecessary</a:t>
                      </a:r>
                      <a:endParaRPr lang="en-US" sz="1600">
                        <a:effectLst/>
                        <a:latin typeface="Arial Narrow" pitchFamily="34" charset="0"/>
                        <a:ea typeface="Times New Roman"/>
                      </a:endParaRPr>
                    </a:p>
                  </a:txBody>
                  <a:tcPr marL="19050" marR="19050" marT="0" marB="0"/>
                </a:tc>
                <a:tc>
                  <a:txBody>
                    <a:bodyPr/>
                    <a:lstStyle/>
                    <a:p>
                      <a:pPr marL="0" marR="0">
                        <a:spcBef>
                          <a:spcPts val="0"/>
                        </a:spcBef>
                        <a:spcAft>
                          <a:spcPts val="0"/>
                        </a:spcAft>
                      </a:pPr>
                      <a:r>
                        <a:rPr lang="en-US" sz="1600">
                          <a:effectLst/>
                          <a:latin typeface="Arial Narrow" pitchFamily="34" charset="0"/>
                        </a:rPr>
                        <a:t>Necessary</a:t>
                      </a:r>
                      <a:br>
                        <a:rPr lang="en-US" sz="1600">
                          <a:effectLst/>
                          <a:latin typeface="Arial Narrow" pitchFamily="34" charset="0"/>
                        </a:rPr>
                      </a:br>
                      <a:r>
                        <a:rPr lang="en-US" sz="1600">
                          <a:effectLst/>
                          <a:latin typeface="Arial Narrow" pitchFamily="34" charset="0"/>
                        </a:rPr>
                        <a:t>(byte erase)</a:t>
                      </a:r>
                      <a:endParaRPr lang="en-US" sz="1600">
                        <a:effectLst/>
                        <a:latin typeface="Arial Narrow" pitchFamily="34" charset="0"/>
                        <a:ea typeface="Times New Roman"/>
                      </a:endParaRPr>
                    </a:p>
                  </a:txBody>
                  <a:tcPr marL="19050" marR="19050" marT="0" marB="0"/>
                </a:tc>
                <a:tc>
                  <a:txBody>
                    <a:bodyPr/>
                    <a:lstStyle/>
                    <a:p>
                      <a:pPr marL="0" marR="0">
                        <a:spcBef>
                          <a:spcPts val="0"/>
                        </a:spcBef>
                        <a:spcAft>
                          <a:spcPts val="0"/>
                        </a:spcAft>
                      </a:pPr>
                      <a:r>
                        <a:rPr lang="en-US" sz="1600">
                          <a:effectLst/>
                          <a:latin typeface="Arial Narrow" pitchFamily="34" charset="0"/>
                        </a:rPr>
                        <a:t>Necessary</a:t>
                      </a:r>
                      <a:br>
                        <a:rPr lang="en-US" sz="1600">
                          <a:effectLst/>
                          <a:latin typeface="Arial Narrow" pitchFamily="34" charset="0"/>
                        </a:rPr>
                      </a:br>
                      <a:r>
                        <a:rPr lang="en-US" sz="1600">
                          <a:effectLst/>
                          <a:latin typeface="Arial Narrow" pitchFamily="34" charset="0"/>
                        </a:rPr>
                        <a:t>(sector erase)</a:t>
                      </a:r>
                      <a:endParaRPr lang="en-US" sz="1600">
                        <a:effectLst/>
                        <a:latin typeface="Arial Narrow" pitchFamily="34" charset="0"/>
                        <a:ea typeface="Times New Roman"/>
                      </a:endParaRPr>
                    </a:p>
                  </a:txBody>
                  <a:tcPr marL="19050" marR="19050" marT="0" marB="0"/>
                </a:tc>
                <a:tc>
                  <a:txBody>
                    <a:bodyPr/>
                    <a:lstStyle/>
                    <a:p>
                      <a:pPr marL="0" marR="0">
                        <a:spcBef>
                          <a:spcPts val="0"/>
                        </a:spcBef>
                        <a:spcAft>
                          <a:spcPts val="0"/>
                        </a:spcAft>
                      </a:pPr>
                      <a:r>
                        <a:rPr lang="en-US" sz="1600">
                          <a:effectLst/>
                          <a:latin typeface="Arial Narrow" pitchFamily="34" charset="0"/>
                        </a:rPr>
                        <a:t>Necessary</a:t>
                      </a:r>
                      <a:br>
                        <a:rPr lang="en-US" sz="1600">
                          <a:effectLst/>
                          <a:latin typeface="Arial Narrow" pitchFamily="34" charset="0"/>
                        </a:rPr>
                      </a:br>
                      <a:r>
                        <a:rPr lang="en-US" sz="1600">
                          <a:effectLst/>
                          <a:latin typeface="Arial Narrow" pitchFamily="34" charset="0"/>
                        </a:rPr>
                        <a:t>(UV erase)</a:t>
                      </a:r>
                      <a:endParaRPr lang="en-US" sz="1600">
                        <a:effectLst/>
                        <a:latin typeface="Arial Narrow" pitchFamily="34" charset="0"/>
                        <a:ea typeface="Times New Roman"/>
                      </a:endParaRPr>
                    </a:p>
                  </a:txBody>
                  <a:tcPr marL="19050" marR="19050" marT="0" marB="0"/>
                </a:tc>
                <a:tc>
                  <a:txBody>
                    <a:bodyPr/>
                    <a:lstStyle/>
                    <a:p>
                      <a:pPr marL="0" marR="0">
                        <a:spcBef>
                          <a:spcPts val="0"/>
                        </a:spcBef>
                        <a:spcAft>
                          <a:spcPts val="0"/>
                        </a:spcAft>
                      </a:pPr>
                      <a:r>
                        <a:rPr lang="en-US" sz="1600">
                          <a:effectLst/>
                          <a:latin typeface="Arial Narrow" pitchFamily="34" charset="0"/>
                        </a:rPr>
                        <a:t>-</a:t>
                      </a:r>
                      <a:endParaRPr lang="en-US" sz="1600">
                        <a:effectLst/>
                        <a:latin typeface="Arial Narrow" pitchFamily="34" charset="0"/>
                        <a:ea typeface="Times New Roman"/>
                      </a:endParaRPr>
                    </a:p>
                  </a:txBody>
                  <a:tcPr marL="19050" marR="19050" marT="0" marB="0"/>
                </a:tc>
                <a:tc>
                  <a:txBody>
                    <a:bodyPr/>
                    <a:lstStyle/>
                    <a:p>
                      <a:pPr marL="0" marR="0">
                        <a:spcBef>
                          <a:spcPts val="0"/>
                        </a:spcBef>
                        <a:spcAft>
                          <a:spcPts val="0"/>
                        </a:spcAft>
                      </a:pPr>
                      <a:r>
                        <a:rPr lang="en-US" sz="1600">
                          <a:effectLst/>
                          <a:latin typeface="Arial Narrow" pitchFamily="34" charset="0"/>
                        </a:rPr>
                        <a:t>Unnecessary</a:t>
                      </a:r>
                      <a:endParaRPr lang="en-US" sz="1600">
                        <a:effectLst/>
                        <a:latin typeface="Arial Narrow" pitchFamily="34" charset="0"/>
                        <a:ea typeface="Times New Roman"/>
                      </a:endParaRPr>
                    </a:p>
                  </a:txBody>
                  <a:tcPr marL="19050" marR="19050" marT="0" marB="0"/>
                </a:tc>
                <a:tc>
                  <a:txBody>
                    <a:bodyPr/>
                    <a:lstStyle/>
                    <a:p>
                      <a:pPr marL="0" marR="0">
                        <a:spcBef>
                          <a:spcPts val="0"/>
                        </a:spcBef>
                        <a:spcAft>
                          <a:spcPts val="0"/>
                        </a:spcAft>
                      </a:pPr>
                      <a:r>
                        <a:rPr lang="en-US" sz="1600">
                          <a:effectLst/>
                          <a:latin typeface="Arial Narrow" pitchFamily="34" charset="0"/>
                        </a:rPr>
                        <a:t>Unnecessary</a:t>
                      </a:r>
                      <a:endParaRPr lang="en-US" sz="1600">
                        <a:effectLst/>
                        <a:latin typeface="Arial Narrow" pitchFamily="34" charset="0"/>
                        <a:ea typeface="Times New Roman"/>
                      </a:endParaRPr>
                    </a:p>
                  </a:txBody>
                  <a:tcPr marL="19050" marR="19050" marT="0" marB="0"/>
                </a:tc>
              </a:tr>
              <a:tr h="307012">
                <a:tc>
                  <a:txBody>
                    <a:bodyPr/>
                    <a:lstStyle/>
                    <a:p>
                      <a:pPr marL="0" marR="0" algn="just">
                        <a:spcBef>
                          <a:spcPts val="0"/>
                        </a:spcBef>
                        <a:spcAft>
                          <a:spcPts val="0"/>
                        </a:spcAft>
                      </a:pPr>
                      <a:r>
                        <a:rPr lang="en-US" sz="1600">
                          <a:effectLst/>
                          <a:latin typeface="Arial Narrow" pitchFamily="34" charset="0"/>
                        </a:rPr>
                        <a:t>Write cycles</a:t>
                      </a:r>
                      <a:endParaRPr lang="en-US" sz="1600">
                        <a:effectLst/>
                        <a:latin typeface="Arial Narrow" pitchFamily="34" charset="0"/>
                        <a:ea typeface="Times New Roman"/>
                      </a:endParaRPr>
                    </a:p>
                  </a:txBody>
                  <a:tcPr marL="19050" marR="19050" marT="0" marB="0"/>
                </a:tc>
                <a:tc>
                  <a:txBody>
                    <a:bodyPr/>
                    <a:lstStyle/>
                    <a:p>
                      <a:pPr marL="0" marR="0">
                        <a:spcBef>
                          <a:spcPts val="0"/>
                        </a:spcBef>
                        <a:spcAft>
                          <a:spcPts val="0"/>
                        </a:spcAft>
                      </a:pPr>
                      <a:r>
                        <a:rPr lang="en-US" sz="1600">
                          <a:effectLst/>
                          <a:latin typeface="Arial Narrow" pitchFamily="34" charset="0"/>
                        </a:rPr>
                        <a:t>&gt;10</a:t>
                      </a:r>
                      <a:r>
                        <a:rPr lang="en-US" sz="1600" baseline="30000">
                          <a:effectLst/>
                          <a:latin typeface="Arial Narrow" pitchFamily="34" charset="0"/>
                        </a:rPr>
                        <a:t>12</a:t>
                      </a:r>
                      <a:endParaRPr lang="en-US" sz="1600">
                        <a:effectLst/>
                        <a:latin typeface="Arial Narrow" pitchFamily="34" charset="0"/>
                        <a:ea typeface="Times New Roman"/>
                      </a:endParaRPr>
                    </a:p>
                  </a:txBody>
                  <a:tcPr marL="19050" marR="19050" marT="0" marB="0"/>
                </a:tc>
                <a:tc>
                  <a:txBody>
                    <a:bodyPr/>
                    <a:lstStyle/>
                    <a:p>
                      <a:pPr marL="0" marR="0">
                        <a:spcBef>
                          <a:spcPts val="0"/>
                        </a:spcBef>
                        <a:spcAft>
                          <a:spcPts val="0"/>
                        </a:spcAft>
                      </a:pPr>
                      <a:r>
                        <a:rPr lang="en-US" sz="1600">
                          <a:effectLst/>
                          <a:latin typeface="Arial Narrow" pitchFamily="34" charset="0"/>
                        </a:rPr>
                        <a:t>10</a:t>
                      </a:r>
                      <a:r>
                        <a:rPr lang="en-US" sz="1600" baseline="30000">
                          <a:effectLst/>
                          <a:latin typeface="Arial Narrow" pitchFamily="34" charset="0"/>
                        </a:rPr>
                        <a:t>5</a:t>
                      </a:r>
                      <a:endParaRPr lang="en-US" sz="1600">
                        <a:effectLst/>
                        <a:latin typeface="Arial Narrow" pitchFamily="34" charset="0"/>
                        <a:ea typeface="Times New Roman"/>
                      </a:endParaRPr>
                    </a:p>
                  </a:txBody>
                  <a:tcPr marL="19050" marR="19050" marT="0" marB="0"/>
                </a:tc>
                <a:tc>
                  <a:txBody>
                    <a:bodyPr/>
                    <a:lstStyle/>
                    <a:p>
                      <a:pPr marL="0" marR="0">
                        <a:spcBef>
                          <a:spcPts val="0"/>
                        </a:spcBef>
                        <a:spcAft>
                          <a:spcPts val="0"/>
                        </a:spcAft>
                      </a:pPr>
                      <a:r>
                        <a:rPr lang="en-US" sz="1600">
                          <a:effectLst/>
                          <a:latin typeface="Arial Narrow" pitchFamily="34" charset="0"/>
                        </a:rPr>
                        <a:t>10</a:t>
                      </a:r>
                      <a:r>
                        <a:rPr lang="en-US" sz="1600" baseline="30000">
                          <a:effectLst/>
                          <a:latin typeface="Arial Narrow" pitchFamily="34" charset="0"/>
                        </a:rPr>
                        <a:t>5</a:t>
                      </a:r>
                      <a:endParaRPr lang="en-US" sz="1600">
                        <a:effectLst/>
                        <a:latin typeface="Arial Narrow" pitchFamily="34" charset="0"/>
                        <a:ea typeface="Times New Roman"/>
                      </a:endParaRPr>
                    </a:p>
                  </a:txBody>
                  <a:tcPr marL="19050" marR="19050" marT="0" marB="0"/>
                </a:tc>
                <a:tc>
                  <a:txBody>
                    <a:bodyPr/>
                    <a:lstStyle/>
                    <a:p>
                      <a:pPr marL="0" marR="0">
                        <a:spcBef>
                          <a:spcPts val="0"/>
                        </a:spcBef>
                        <a:spcAft>
                          <a:spcPts val="0"/>
                        </a:spcAft>
                      </a:pPr>
                      <a:r>
                        <a:rPr lang="en-US" sz="1600">
                          <a:effectLst/>
                          <a:latin typeface="Arial Narrow" pitchFamily="34" charset="0"/>
                        </a:rPr>
                        <a:t>100</a:t>
                      </a:r>
                      <a:endParaRPr lang="en-US" sz="1600">
                        <a:effectLst/>
                        <a:latin typeface="Arial Narrow" pitchFamily="34" charset="0"/>
                        <a:ea typeface="Times New Roman"/>
                      </a:endParaRPr>
                    </a:p>
                  </a:txBody>
                  <a:tcPr marL="19050" marR="19050" marT="0" marB="0"/>
                </a:tc>
                <a:tc>
                  <a:txBody>
                    <a:bodyPr/>
                    <a:lstStyle/>
                    <a:p>
                      <a:pPr marL="0" marR="0">
                        <a:spcBef>
                          <a:spcPts val="0"/>
                        </a:spcBef>
                        <a:spcAft>
                          <a:spcPts val="0"/>
                        </a:spcAft>
                      </a:pPr>
                      <a:r>
                        <a:rPr lang="en-US" sz="1600">
                          <a:effectLst/>
                          <a:latin typeface="Arial Narrow" pitchFamily="34" charset="0"/>
                        </a:rPr>
                        <a:t> </a:t>
                      </a:r>
                      <a:endParaRPr lang="en-US" sz="1600">
                        <a:effectLst/>
                        <a:latin typeface="Arial Narrow" pitchFamily="34" charset="0"/>
                        <a:ea typeface="Times New Roman"/>
                      </a:endParaRPr>
                    </a:p>
                  </a:txBody>
                  <a:tcPr marL="19050" marR="19050" marT="0" marB="0"/>
                </a:tc>
                <a:tc>
                  <a:txBody>
                    <a:bodyPr/>
                    <a:lstStyle/>
                    <a:p>
                      <a:pPr marL="0" marR="0">
                        <a:spcBef>
                          <a:spcPts val="0"/>
                        </a:spcBef>
                        <a:spcAft>
                          <a:spcPts val="0"/>
                        </a:spcAft>
                      </a:pPr>
                      <a:r>
                        <a:rPr lang="en-US" sz="1600">
                          <a:effectLst/>
                          <a:latin typeface="Arial Narrow" pitchFamily="34" charset="0"/>
                        </a:rPr>
                        <a:t>Unlimited</a:t>
                      </a:r>
                      <a:endParaRPr lang="en-US" sz="1600">
                        <a:effectLst/>
                        <a:latin typeface="Arial Narrow" pitchFamily="34" charset="0"/>
                        <a:ea typeface="Times New Roman"/>
                      </a:endParaRPr>
                    </a:p>
                  </a:txBody>
                  <a:tcPr marL="19050" marR="19050" marT="0" marB="0"/>
                </a:tc>
                <a:tc>
                  <a:txBody>
                    <a:bodyPr/>
                    <a:lstStyle/>
                    <a:p>
                      <a:pPr marL="0" marR="0">
                        <a:spcBef>
                          <a:spcPts val="0"/>
                        </a:spcBef>
                        <a:spcAft>
                          <a:spcPts val="0"/>
                        </a:spcAft>
                      </a:pPr>
                      <a:r>
                        <a:rPr lang="en-US" sz="1600">
                          <a:effectLst/>
                          <a:latin typeface="Arial Narrow" pitchFamily="34" charset="0"/>
                        </a:rPr>
                        <a:t>Unlimited</a:t>
                      </a:r>
                      <a:endParaRPr lang="en-US" sz="1600">
                        <a:effectLst/>
                        <a:latin typeface="Arial Narrow" pitchFamily="34" charset="0"/>
                        <a:ea typeface="Times New Roman"/>
                      </a:endParaRPr>
                    </a:p>
                  </a:txBody>
                  <a:tcPr marL="19050" marR="19050" marT="0" marB="0"/>
                </a:tc>
              </a:tr>
              <a:tr h="614026">
                <a:tc>
                  <a:txBody>
                    <a:bodyPr/>
                    <a:lstStyle/>
                    <a:p>
                      <a:pPr marL="0" marR="0" algn="just">
                        <a:spcBef>
                          <a:spcPts val="0"/>
                        </a:spcBef>
                        <a:spcAft>
                          <a:spcPts val="0"/>
                        </a:spcAft>
                      </a:pPr>
                      <a:r>
                        <a:rPr lang="en-US" sz="1600">
                          <a:effectLst/>
                          <a:latin typeface="Arial Narrow" pitchFamily="34" charset="0"/>
                        </a:rPr>
                        <a:t>Standby current</a:t>
                      </a:r>
                      <a:endParaRPr lang="en-US" sz="1600">
                        <a:effectLst/>
                        <a:latin typeface="Arial Narrow" pitchFamily="34" charset="0"/>
                        <a:ea typeface="Times New Roman"/>
                      </a:endParaRPr>
                    </a:p>
                  </a:txBody>
                  <a:tcPr marL="19050" marR="19050" marT="0" marB="0"/>
                </a:tc>
                <a:tc>
                  <a:txBody>
                    <a:bodyPr/>
                    <a:lstStyle/>
                    <a:p>
                      <a:pPr marL="0" marR="0">
                        <a:spcBef>
                          <a:spcPts val="0"/>
                        </a:spcBef>
                        <a:spcAft>
                          <a:spcPts val="0"/>
                        </a:spcAft>
                      </a:pPr>
                      <a:r>
                        <a:rPr lang="en-US" sz="1600">
                          <a:effectLst/>
                          <a:latin typeface="Arial Narrow" pitchFamily="34" charset="0"/>
                        </a:rPr>
                        <a:t>20 µA</a:t>
                      </a:r>
                      <a:endParaRPr lang="en-US" sz="1600">
                        <a:effectLst/>
                        <a:latin typeface="Arial Narrow" pitchFamily="34" charset="0"/>
                        <a:ea typeface="Times New Roman"/>
                      </a:endParaRPr>
                    </a:p>
                  </a:txBody>
                  <a:tcPr marL="19050" marR="19050" marT="0" marB="0"/>
                </a:tc>
                <a:tc>
                  <a:txBody>
                    <a:bodyPr/>
                    <a:lstStyle/>
                    <a:p>
                      <a:pPr marL="0" marR="0">
                        <a:spcBef>
                          <a:spcPts val="0"/>
                        </a:spcBef>
                        <a:spcAft>
                          <a:spcPts val="0"/>
                        </a:spcAft>
                      </a:pPr>
                      <a:r>
                        <a:rPr lang="en-US" sz="1600">
                          <a:effectLst/>
                          <a:latin typeface="Arial Narrow" pitchFamily="34" charset="0"/>
                        </a:rPr>
                        <a:t>20 µA</a:t>
                      </a:r>
                      <a:endParaRPr lang="en-US" sz="1600">
                        <a:effectLst/>
                        <a:latin typeface="Arial Narrow" pitchFamily="34" charset="0"/>
                        <a:ea typeface="Times New Roman"/>
                      </a:endParaRPr>
                    </a:p>
                  </a:txBody>
                  <a:tcPr marL="19050" marR="19050" marT="0" marB="0"/>
                </a:tc>
                <a:tc>
                  <a:txBody>
                    <a:bodyPr/>
                    <a:lstStyle/>
                    <a:p>
                      <a:pPr marL="0" marR="0">
                        <a:spcBef>
                          <a:spcPts val="0"/>
                        </a:spcBef>
                        <a:spcAft>
                          <a:spcPts val="0"/>
                        </a:spcAft>
                      </a:pPr>
                      <a:r>
                        <a:rPr lang="en-US" sz="1600">
                          <a:effectLst/>
                          <a:latin typeface="Arial Narrow" pitchFamily="34" charset="0"/>
                        </a:rPr>
                        <a:t>5 µA</a:t>
                      </a:r>
                      <a:endParaRPr lang="en-US" sz="1600">
                        <a:effectLst/>
                        <a:latin typeface="Arial Narrow" pitchFamily="34" charset="0"/>
                        <a:ea typeface="Times New Roman"/>
                      </a:endParaRPr>
                    </a:p>
                  </a:txBody>
                  <a:tcPr marL="19050" marR="19050" marT="0" marB="0"/>
                </a:tc>
                <a:tc>
                  <a:txBody>
                    <a:bodyPr/>
                    <a:lstStyle/>
                    <a:p>
                      <a:pPr marL="0" marR="0">
                        <a:spcBef>
                          <a:spcPts val="0"/>
                        </a:spcBef>
                        <a:spcAft>
                          <a:spcPts val="0"/>
                        </a:spcAft>
                      </a:pPr>
                      <a:r>
                        <a:rPr lang="en-US" sz="1600">
                          <a:effectLst/>
                          <a:latin typeface="Arial Narrow" pitchFamily="34" charset="0"/>
                        </a:rPr>
                        <a:t>100 µA</a:t>
                      </a:r>
                      <a:endParaRPr lang="en-US" sz="1600">
                        <a:effectLst/>
                        <a:latin typeface="Arial Narrow" pitchFamily="34" charset="0"/>
                        <a:ea typeface="Times New Roman"/>
                      </a:endParaRPr>
                    </a:p>
                  </a:txBody>
                  <a:tcPr marL="19050" marR="19050" marT="0" marB="0"/>
                </a:tc>
                <a:tc>
                  <a:txBody>
                    <a:bodyPr/>
                    <a:lstStyle/>
                    <a:p>
                      <a:pPr marL="0" marR="0">
                        <a:spcBef>
                          <a:spcPts val="0"/>
                        </a:spcBef>
                        <a:spcAft>
                          <a:spcPts val="0"/>
                        </a:spcAft>
                      </a:pPr>
                      <a:r>
                        <a:rPr lang="en-US" sz="1600">
                          <a:effectLst/>
                          <a:latin typeface="Arial Narrow" pitchFamily="34" charset="0"/>
                        </a:rPr>
                        <a:t>30 µA</a:t>
                      </a:r>
                      <a:endParaRPr lang="en-US" sz="1600">
                        <a:effectLst/>
                        <a:latin typeface="Arial Narrow" pitchFamily="34" charset="0"/>
                        <a:ea typeface="Times New Roman"/>
                      </a:endParaRPr>
                    </a:p>
                  </a:txBody>
                  <a:tcPr marL="19050" marR="19050" marT="0" marB="0"/>
                </a:tc>
                <a:tc>
                  <a:txBody>
                    <a:bodyPr/>
                    <a:lstStyle/>
                    <a:p>
                      <a:pPr marL="0" marR="0">
                        <a:spcBef>
                          <a:spcPts val="0"/>
                        </a:spcBef>
                        <a:spcAft>
                          <a:spcPts val="0"/>
                        </a:spcAft>
                      </a:pPr>
                      <a:r>
                        <a:rPr lang="en-US" sz="1600">
                          <a:effectLst/>
                          <a:latin typeface="Arial Narrow" pitchFamily="34" charset="0"/>
                        </a:rPr>
                        <a:t>1000 µA</a:t>
                      </a:r>
                      <a:endParaRPr lang="en-US" sz="1600">
                        <a:effectLst/>
                        <a:latin typeface="Arial Narrow" pitchFamily="34" charset="0"/>
                        <a:ea typeface="Times New Roman"/>
                      </a:endParaRPr>
                    </a:p>
                  </a:txBody>
                  <a:tcPr marL="19050" marR="19050" marT="0" marB="0"/>
                </a:tc>
                <a:tc>
                  <a:txBody>
                    <a:bodyPr/>
                    <a:lstStyle/>
                    <a:p>
                      <a:pPr marL="0" marR="0">
                        <a:spcBef>
                          <a:spcPts val="0"/>
                        </a:spcBef>
                        <a:spcAft>
                          <a:spcPts val="0"/>
                        </a:spcAft>
                      </a:pPr>
                      <a:r>
                        <a:rPr lang="en-US" sz="1600" dirty="0">
                          <a:effectLst/>
                          <a:latin typeface="Arial Narrow" pitchFamily="34" charset="0"/>
                        </a:rPr>
                        <a:t>7 µA</a:t>
                      </a:r>
                      <a:endParaRPr lang="en-US" sz="1600" dirty="0">
                        <a:effectLst/>
                        <a:latin typeface="Arial Narrow" pitchFamily="34" charset="0"/>
                        <a:ea typeface="Times New Roman"/>
                      </a:endParaRPr>
                    </a:p>
                  </a:txBody>
                  <a:tcPr marL="19050" marR="19050" marT="0" marB="0"/>
                </a:tc>
              </a:tr>
            </a:tbl>
          </a:graphicData>
        </a:graphic>
      </p:graphicFrame>
    </p:spTree>
    <p:extLst>
      <p:ext uri="{BB962C8B-B14F-4D97-AF65-F5344CB8AC3E}">
        <p14:creationId xmlns:p14="http://schemas.microsoft.com/office/powerpoint/2010/main" val="2776437330"/>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118</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pic>
        <p:nvPicPr>
          <p:cNvPr id="92162" name="Picture 2" descr="E:\CengageBook\CengageLectureNotesWebsite\Clements 1e JPG_files\ch10\87046-10-04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662" y="2112070"/>
            <a:ext cx="7467600" cy="444113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52400" y="493979"/>
            <a:ext cx="8382000" cy="1477328"/>
          </a:xfrm>
          <a:prstGeom prst="rect">
            <a:avLst/>
          </a:prstGeom>
        </p:spPr>
        <p:txBody>
          <a:bodyPr wrap="square">
            <a:spAutoFit/>
          </a:bodyPr>
          <a:lstStyle/>
          <a:p>
            <a:r>
              <a:rPr lang="en-US" dirty="0" smtClean="0"/>
              <a:t>Figures10.43 gives </a:t>
            </a:r>
            <a:r>
              <a:rPr lang="en-US" dirty="0"/>
              <a:t>the FRAM’s read </a:t>
            </a:r>
            <a:r>
              <a:rPr lang="en-US" dirty="0" smtClean="0"/>
              <a:t>cycle </a:t>
            </a:r>
            <a:r>
              <a:rPr lang="en-US" dirty="0"/>
              <a:t>timing </a:t>
            </a:r>
            <a:r>
              <a:rPr lang="en-US" dirty="0" smtClean="0"/>
              <a:t>diagram. </a:t>
            </a:r>
            <a:r>
              <a:rPr lang="en-US" dirty="0"/>
              <a:t>Active-low enable CE1 and active high CE2 must be asserted in a </a:t>
            </a:r>
            <a:r>
              <a:rPr lang="en-US" dirty="0" smtClean="0"/>
              <a:t>read/write </a:t>
            </a:r>
            <a:r>
              <a:rPr lang="en-US" dirty="0"/>
              <a:t>cycle. </a:t>
            </a:r>
            <a:r>
              <a:rPr lang="en-US" dirty="0" smtClean="0"/>
              <a:t>An address </a:t>
            </a:r>
            <a:r>
              <a:rPr lang="en-US" dirty="0"/>
              <a:t>is fed in on A</a:t>
            </a:r>
            <a:r>
              <a:rPr lang="en-US" baseline="-25000" dirty="0"/>
              <a:t>18</a:t>
            </a:r>
            <a:r>
              <a:rPr lang="en-US" dirty="0"/>
              <a:t>-A</a:t>
            </a:r>
            <a:r>
              <a:rPr lang="en-US" baseline="-25000" dirty="0"/>
              <a:t>00</a:t>
            </a:r>
            <a:r>
              <a:rPr lang="en-US" dirty="0"/>
              <a:t> and the joint input/output is given by DQ</a:t>
            </a:r>
            <a:r>
              <a:rPr lang="en-US" baseline="-25000" dirty="0"/>
              <a:t>15</a:t>
            </a:r>
            <a:r>
              <a:rPr lang="en-US" dirty="0"/>
              <a:t>-DQ</a:t>
            </a:r>
            <a:r>
              <a:rPr lang="en-US" baseline="-25000" dirty="0"/>
              <a:t>00</a:t>
            </a:r>
            <a:r>
              <a:rPr lang="en-US" dirty="0"/>
              <a:t>. </a:t>
            </a:r>
            <a:endParaRPr lang="en-US" dirty="0" smtClean="0"/>
          </a:p>
          <a:p>
            <a:endParaRPr lang="en-US" dirty="0"/>
          </a:p>
          <a:p>
            <a:r>
              <a:rPr lang="en-US" dirty="0" smtClean="0"/>
              <a:t>This is very </a:t>
            </a:r>
            <a:r>
              <a:rPr lang="en-US" dirty="0"/>
              <a:t>similar to any other semiconductor static RAM.</a:t>
            </a:r>
          </a:p>
        </p:txBody>
      </p:sp>
    </p:spTree>
    <p:extLst>
      <p:ext uri="{BB962C8B-B14F-4D97-AF65-F5344CB8AC3E}">
        <p14:creationId xmlns:p14="http://schemas.microsoft.com/office/powerpoint/2010/main" val="3074362782"/>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119</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pic>
        <p:nvPicPr>
          <p:cNvPr id="93186" name="Picture 2" descr="E:\CengageBook\CengageLectureNotesWebsite\Clements 1e JPG_files\ch10\87046-10-04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2172" y="1828800"/>
            <a:ext cx="7851228" cy="377668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28600" y="533400"/>
            <a:ext cx="8229600" cy="646331"/>
          </a:xfrm>
          <a:prstGeom prst="rect">
            <a:avLst/>
          </a:prstGeom>
        </p:spPr>
        <p:txBody>
          <a:bodyPr wrap="square">
            <a:spAutoFit/>
          </a:bodyPr>
          <a:lstStyle/>
          <a:p>
            <a:r>
              <a:rPr lang="en-US" dirty="0" smtClean="0"/>
              <a:t>Figure 10.44 give </a:t>
            </a:r>
            <a:r>
              <a:rPr lang="en-US" dirty="0"/>
              <a:t>the </a:t>
            </a:r>
            <a:r>
              <a:rPr lang="en-US" dirty="0" smtClean="0"/>
              <a:t>FRAM’s write </a:t>
            </a:r>
            <a:r>
              <a:rPr lang="en-US" dirty="0"/>
              <a:t>cycle timing </a:t>
            </a:r>
            <a:r>
              <a:rPr lang="en-US" dirty="0" smtClean="0"/>
              <a:t>diagram. </a:t>
            </a:r>
            <a:r>
              <a:rPr lang="en-US" dirty="0"/>
              <a:t> </a:t>
            </a:r>
            <a:r>
              <a:rPr lang="en-GB" dirty="0" smtClean="0"/>
              <a:t>This is very similar to that of a static RAM write cycle</a:t>
            </a:r>
            <a:endParaRPr lang="en-US" dirty="0"/>
          </a:p>
        </p:txBody>
      </p:sp>
    </p:spTree>
    <p:extLst>
      <p:ext uri="{BB962C8B-B14F-4D97-AF65-F5344CB8AC3E}">
        <p14:creationId xmlns:p14="http://schemas.microsoft.com/office/powerpoint/2010/main" val="38980841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12</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sp>
        <p:nvSpPr>
          <p:cNvPr id="4" name="Rectangle 3"/>
          <p:cNvSpPr/>
          <p:nvPr/>
        </p:nvSpPr>
        <p:spPr>
          <a:xfrm>
            <a:off x="304800" y="762000"/>
            <a:ext cx="8077200" cy="4524315"/>
          </a:xfrm>
          <a:prstGeom prst="rect">
            <a:avLst/>
          </a:prstGeom>
        </p:spPr>
        <p:txBody>
          <a:bodyPr wrap="square">
            <a:spAutoFit/>
          </a:bodyPr>
          <a:lstStyle/>
          <a:p>
            <a:r>
              <a:rPr lang="en-US" b="1" dirty="0"/>
              <a:t>Volatile and Non-volatile Memory</a:t>
            </a:r>
            <a:endParaRPr lang="en-US" dirty="0"/>
          </a:p>
          <a:p>
            <a:r>
              <a:rPr lang="en-US" dirty="0"/>
              <a:t> </a:t>
            </a:r>
          </a:p>
          <a:p>
            <a:r>
              <a:rPr lang="en-US" dirty="0"/>
              <a:t>If you store data in an ideal memory, it stays there until you explicitly modify it. Such a memory is called </a:t>
            </a:r>
            <a:r>
              <a:rPr lang="en-US" i="1" dirty="0"/>
              <a:t>non-volatile</a:t>
            </a:r>
            <a:r>
              <a:rPr lang="en-US" dirty="0"/>
              <a:t>; for example, when you write data to a hard disk, the data remains on the hard disk indefinitely</a:t>
            </a:r>
            <a:r>
              <a:rPr lang="en-US" dirty="0" smtClean="0"/>
              <a:t>.</a:t>
            </a:r>
          </a:p>
          <a:p>
            <a:endParaRPr lang="en-US" dirty="0"/>
          </a:p>
          <a:p>
            <a:r>
              <a:rPr lang="en-US" dirty="0" smtClean="0"/>
              <a:t>Some </a:t>
            </a:r>
            <a:r>
              <a:rPr lang="en-US" dirty="0"/>
              <a:t>memory technologies retain stored data only as long as they receive electric power – pull the plug and the data is </a:t>
            </a:r>
            <a:r>
              <a:rPr lang="en-US" dirty="0" smtClean="0"/>
              <a:t>gone</a:t>
            </a:r>
          </a:p>
          <a:p>
            <a:endParaRPr lang="en-US" dirty="0"/>
          </a:p>
          <a:p>
            <a:r>
              <a:rPr lang="en-US" dirty="0" smtClean="0"/>
              <a:t>These </a:t>
            </a:r>
            <a:r>
              <a:rPr lang="en-US" dirty="0"/>
              <a:t>memories are said to be </a:t>
            </a:r>
            <a:r>
              <a:rPr lang="en-US" i="1" dirty="0"/>
              <a:t>volatile</a:t>
            </a:r>
            <a:r>
              <a:rPr lang="en-US" dirty="0"/>
              <a:t> because data evaporates in the absence of power. The main stores of most PCs and workstations are composed of DRAM volatile memory. </a:t>
            </a:r>
            <a:endParaRPr lang="en-US" dirty="0" smtClean="0"/>
          </a:p>
          <a:p>
            <a:endParaRPr lang="en-US" dirty="0"/>
          </a:p>
          <a:p>
            <a:r>
              <a:rPr lang="en-US" dirty="0" smtClean="0"/>
              <a:t>If </a:t>
            </a:r>
            <a:r>
              <a:rPr lang="en-US" dirty="0"/>
              <a:t>the memory were non-volatile, you wouldn’t have to boot the computer (i.e., transfer the operating system from non-volatile memory on disk to volatile memory within the computer) each time you switch the power on. </a:t>
            </a:r>
          </a:p>
        </p:txBody>
      </p:sp>
    </p:spTree>
    <p:extLst>
      <p:ext uri="{BB962C8B-B14F-4D97-AF65-F5344CB8AC3E}">
        <p14:creationId xmlns:p14="http://schemas.microsoft.com/office/powerpoint/2010/main" val="4162127855"/>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120</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pic>
        <p:nvPicPr>
          <p:cNvPr id="94210" name="Picture 2" descr="E:\CengageBook\CengageLectureNotesWebsite\Clements 1e JPG_files\ch10\87046-10-04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3886200"/>
            <a:ext cx="4352925" cy="267017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28600" y="612845"/>
            <a:ext cx="8458200" cy="3139321"/>
          </a:xfrm>
          <a:prstGeom prst="rect">
            <a:avLst/>
          </a:prstGeom>
        </p:spPr>
        <p:txBody>
          <a:bodyPr wrap="square">
            <a:spAutoFit/>
          </a:bodyPr>
          <a:lstStyle/>
          <a:p>
            <a:r>
              <a:rPr lang="en-US" b="1" dirty="0"/>
              <a:t>MRAM – </a:t>
            </a:r>
            <a:r>
              <a:rPr lang="en-US" b="1" dirty="0" err="1"/>
              <a:t>Magnetoresistive</a:t>
            </a:r>
            <a:r>
              <a:rPr lang="en-US" b="1" dirty="0"/>
              <a:t> Random Access Memory</a:t>
            </a:r>
            <a:endParaRPr lang="en-US" dirty="0"/>
          </a:p>
          <a:p>
            <a:r>
              <a:rPr lang="en-US" dirty="0"/>
              <a:t> </a:t>
            </a:r>
          </a:p>
          <a:p>
            <a:r>
              <a:rPr lang="en-US" dirty="0" err="1"/>
              <a:t>Magnetoresistive</a:t>
            </a:r>
            <a:r>
              <a:rPr lang="en-US" dirty="0"/>
              <a:t> Random Access Memory, MRAM, exploits both electrical and magnetic properties of matter. </a:t>
            </a:r>
            <a:r>
              <a:rPr lang="en-US" dirty="0" smtClean="0"/>
              <a:t>The </a:t>
            </a:r>
            <a:r>
              <a:rPr lang="en-US" dirty="0"/>
              <a:t>first commercial MRAM memory was a 4 Mbit device introduced by </a:t>
            </a:r>
            <a:r>
              <a:rPr lang="en-US" dirty="0" err="1"/>
              <a:t>Freescale</a:t>
            </a:r>
            <a:r>
              <a:rPr lang="en-US" dirty="0"/>
              <a:t> in 2006.</a:t>
            </a:r>
          </a:p>
          <a:p>
            <a:endParaRPr lang="en-US" dirty="0" smtClean="0"/>
          </a:p>
          <a:p>
            <a:r>
              <a:rPr lang="en-US" dirty="0" smtClean="0"/>
              <a:t>MRAM </a:t>
            </a:r>
            <a:r>
              <a:rPr lang="en-US" dirty="0"/>
              <a:t>has a similar access time to </a:t>
            </a:r>
            <a:r>
              <a:rPr lang="en-US" dirty="0" smtClean="0"/>
              <a:t>semiconductor static </a:t>
            </a:r>
            <a:r>
              <a:rPr lang="en-US" dirty="0"/>
              <a:t>memory (5-40 ns) and a 10 ns write time. Unlike flash memory, MRAM cells can perform an unlimited number of write cycles. Indeed, MRAM has many of the characteristics of a near ideal memory (compared with competing technologies).</a:t>
            </a:r>
          </a:p>
        </p:txBody>
      </p:sp>
    </p:spTree>
    <p:extLst>
      <p:ext uri="{BB962C8B-B14F-4D97-AF65-F5344CB8AC3E}">
        <p14:creationId xmlns:p14="http://schemas.microsoft.com/office/powerpoint/2010/main" val="504869407"/>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121</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pic>
        <p:nvPicPr>
          <p:cNvPr id="94210" name="Picture 2" descr="E:\CengageBook\CengageLectureNotesWebsite\Clements 1e JPG_files\ch10\87046-10-04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193" y="2669066"/>
            <a:ext cx="6324600" cy="387964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52400" y="499241"/>
            <a:ext cx="8458200" cy="2169825"/>
          </a:xfrm>
          <a:prstGeom prst="rect">
            <a:avLst/>
          </a:prstGeom>
        </p:spPr>
        <p:txBody>
          <a:bodyPr wrap="square">
            <a:spAutoFit/>
          </a:bodyPr>
          <a:lstStyle/>
          <a:p>
            <a:r>
              <a:rPr lang="en-US" dirty="0"/>
              <a:t>Figure </a:t>
            </a:r>
            <a:r>
              <a:rPr lang="en-US" dirty="0" smtClean="0"/>
              <a:t>10.45 </a:t>
            </a:r>
            <a:r>
              <a:rPr lang="en-US" dirty="0"/>
              <a:t>illustrates the structure of an MRAM memory element which consists of a </a:t>
            </a:r>
            <a:r>
              <a:rPr lang="en-US" i="1" dirty="0"/>
              <a:t>magnetic tunnel junction</a:t>
            </a:r>
            <a:r>
              <a:rPr lang="en-US" dirty="0"/>
              <a:t>, MTJ, composed of three layers: an oxide layer (</a:t>
            </a:r>
            <a:r>
              <a:rPr lang="en-US" dirty="0" err="1"/>
              <a:t>MgO</a:t>
            </a:r>
            <a:r>
              <a:rPr lang="en-US" dirty="0"/>
              <a:t>) sandwiched between two magnetic layers (</a:t>
            </a:r>
            <a:r>
              <a:rPr lang="en-US" dirty="0" err="1"/>
              <a:t>CoFeB</a:t>
            </a:r>
            <a:r>
              <a:rPr lang="en-US" dirty="0"/>
              <a:t>). </a:t>
            </a:r>
            <a:endParaRPr lang="en-US" dirty="0" smtClean="0"/>
          </a:p>
          <a:p>
            <a:endParaRPr lang="en-US" sz="900" dirty="0"/>
          </a:p>
          <a:p>
            <a:r>
              <a:rPr lang="en-US" dirty="0" smtClean="0"/>
              <a:t>One </a:t>
            </a:r>
            <a:r>
              <a:rPr lang="en-US" dirty="0"/>
              <a:t>of these magnetic layers is fixed (i.e., the direction of the internal magnetic field does not change) and the other is free to rotate its magnetization; shown by the double arrows in the top </a:t>
            </a:r>
            <a:r>
              <a:rPr lang="en-US" dirty="0" smtClean="0"/>
              <a:t>layer. </a:t>
            </a:r>
            <a:r>
              <a:rPr lang="en-US" dirty="0"/>
              <a:t>The oxide barrier layer is very thin; of the order of 1.2 nm.</a:t>
            </a:r>
          </a:p>
        </p:txBody>
      </p:sp>
    </p:spTree>
    <p:extLst>
      <p:ext uri="{BB962C8B-B14F-4D97-AF65-F5344CB8AC3E}">
        <p14:creationId xmlns:p14="http://schemas.microsoft.com/office/powerpoint/2010/main" val="2055835180"/>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122</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pic>
        <p:nvPicPr>
          <p:cNvPr id="94210" name="Picture 2" descr="E:\CengageBook\CengageLectureNotesWebsite\Clements 1e JPG_files\ch10\87046-10-04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2667000"/>
            <a:ext cx="6324600" cy="387964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04800" y="499241"/>
            <a:ext cx="8305800" cy="2031325"/>
          </a:xfrm>
          <a:prstGeom prst="rect">
            <a:avLst/>
          </a:prstGeom>
        </p:spPr>
        <p:txBody>
          <a:bodyPr wrap="square">
            <a:spAutoFit/>
          </a:bodyPr>
          <a:lstStyle/>
          <a:p>
            <a:r>
              <a:rPr lang="en-US" dirty="0"/>
              <a:t>The magnetization of the free layer can be switched to be parallel or anti-parallel to the bottom layer. The magnetization </a:t>
            </a:r>
            <a:r>
              <a:rPr lang="en-US" dirty="0" smtClean="0"/>
              <a:t>is </a:t>
            </a:r>
            <a:r>
              <a:rPr lang="en-US" dirty="0"/>
              <a:t>generated by passing a current down a write line located close to the MRAM cell. </a:t>
            </a:r>
            <a:endParaRPr lang="en-US" dirty="0" smtClean="0"/>
          </a:p>
          <a:p>
            <a:endParaRPr lang="en-US" dirty="0"/>
          </a:p>
          <a:p>
            <a:r>
              <a:rPr lang="en-US" dirty="0" smtClean="0"/>
              <a:t>When </a:t>
            </a:r>
            <a:r>
              <a:rPr lang="en-US" dirty="0"/>
              <a:t>the magnetization of both layers is in the same direction, the cell has a low electrical resistance (i.e., along the bit line, </a:t>
            </a:r>
            <a:r>
              <a:rPr lang="en-US" dirty="0" smtClean="0"/>
              <a:t>BL), </a:t>
            </a:r>
            <a:r>
              <a:rPr lang="en-US" dirty="0"/>
              <a:t>and when the magnetization is anti-parallel it has a high resistance. </a:t>
            </a:r>
          </a:p>
        </p:txBody>
      </p:sp>
    </p:spTree>
    <p:extLst>
      <p:ext uri="{BB962C8B-B14F-4D97-AF65-F5344CB8AC3E}">
        <p14:creationId xmlns:p14="http://schemas.microsoft.com/office/powerpoint/2010/main" val="1297211823"/>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123</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pic>
        <p:nvPicPr>
          <p:cNvPr id="94210" name="Picture 2" descr="E:\CengageBook\CengageLectureNotesWebsite\Clements 1e JPG_files\ch10\87046-10-04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1076" y="2590800"/>
            <a:ext cx="6324600" cy="387964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04800" y="499241"/>
            <a:ext cx="8305800" cy="1754326"/>
          </a:xfrm>
          <a:prstGeom prst="rect">
            <a:avLst/>
          </a:prstGeom>
        </p:spPr>
        <p:txBody>
          <a:bodyPr wrap="square">
            <a:spAutoFit/>
          </a:bodyPr>
          <a:lstStyle/>
          <a:p>
            <a:r>
              <a:rPr lang="en-US" dirty="0" smtClean="0"/>
              <a:t>The </a:t>
            </a:r>
            <a:r>
              <a:rPr lang="en-US" dirty="0"/>
              <a:t>resistance of the cell can readily be measured and its binary state determined. Moreover, this memory cell does not suffer the destructive readout of the FRAM cell. </a:t>
            </a:r>
            <a:endParaRPr lang="en-US" dirty="0" smtClean="0"/>
          </a:p>
          <a:p>
            <a:endParaRPr lang="en-US" dirty="0"/>
          </a:p>
          <a:p>
            <a:r>
              <a:rPr lang="en-US" dirty="0" smtClean="0"/>
              <a:t>Note </a:t>
            </a:r>
            <a:r>
              <a:rPr lang="en-US" dirty="0"/>
              <a:t>that this technology is also used in the read heads of some hard disk </a:t>
            </a:r>
            <a:r>
              <a:rPr lang="en-US" dirty="0" smtClean="0"/>
              <a:t>drives.</a:t>
            </a:r>
            <a:endParaRPr lang="en-US" dirty="0"/>
          </a:p>
        </p:txBody>
      </p:sp>
    </p:spTree>
    <p:extLst>
      <p:ext uri="{BB962C8B-B14F-4D97-AF65-F5344CB8AC3E}">
        <p14:creationId xmlns:p14="http://schemas.microsoft.com/office/powerpoint/2010/main" val="2018372483"/>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124</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sp>
        <p:nvSpPr>
          <p:cNvPr id="4" name="Rectangle 3"/>
          <p:cNvSpPr/>
          <p:nvPr/>
        </p:nvSpPr>
        <p:spPr>
          <a:xfrm>
            <a:off x="152400" y="533400"/>
            <a:ext cx="8420100" cy="5355312"/>
          </a:xfrm>
          <a:prstGeom prst="rect">
            <a:avLst/>
          </a:prstGeom>
        </p:spPr>
        <p:txBody>
          <a:bodyPr wrap="square">
            <a:spAutoFit/>
          </a:bodyPr>
          <a:lstStyle/>
          <a:p>
            <a:r>
              <a:rPr lang="en-US" b="1" dirty="0"/>
              <a:t> Ovonic Memory</a:t>
            </a:r>
            <a:endParaRPr lang="en-US" dirty="0"/>
          </a:p>
          <a:p>
            <a:r>
              <a:rPr lang="en-US" dirty="0"/>
              <a:t> </a:t>
            </a:r>
          </a:p>
          <a:p>
            <a:r>
              <a:rPr lang="en-US" dirty="0" smtClean="0"/>
              <a:t>A </a:t>
            </a:r>
            <a:r>
              <a:rPr lang="en-US" dirty="0"/>
              <a:t>property of matter that can be used to store information is its </a:t>
            </a:r>
            <a:r>
              <a:rPr lang="en-US" i="1" dirty="0" smtClean="0"/>
              <a:t>phase</a:t>
            </a:r>
            <a:r>
              <a:rPr lang="en-US" dirty="0"/>
              <a:t>,</a:t>
            </a:r>
            <a:r>
              <a:rPr lang="en-US" dirty="0" smtClean="0"/>
              <a:t> which Ovonic </a:t>
            </a:r>
            <a:r>
              <a:rPr lang="en-US" dirty="0"/>
              <a:t>memory </a:t>
            </a:r>
            <a:r>
              <a:rPr lang="en-US" dirty="0" smtClean="0"/>
              <a:t>to </a:t>
            </a:r>
            <a:r>
              <a:rPr lang="en-US" dirty="0"/>
              <a:t>store data. </a:t>
            </a:r>
            <a:endParaRPr lang="en-US" dirty="0" smtClean="0"/>
          </a:p>
          <a:p>
            <a:endParaRPr lang="en-US" dirty="0"/>
          </a:p>
          <a:p>
            <a:r>
              <a:rPr lang="en-US" dirty="0" smtClean="0"/>
              <a:t>This </a:t>
            </a:r>
            <a:r>
              <a:rPr lang="en-US" dirty="0"/>
              <a:t>phase change is reversible so that the cells can be erased and rewritten. An Ovonic material is either in a structured </a:t>
            </a:r>
            <a:r>
              <a:rPr lang="en-US" i="1" dirty="0"/>
              <a:t>crystalline</a:t>
            </a:r>
            <a:r>
              <a:rPr lang="en-US" dirty="0"/>
              <a:t> state or </a:t>
            </a:r>
            <a:r>
              <a:rPr lang="en-US" dirty="0" smtClean="0"/>
              <a:t>an</a:t>
            </a:r>
            <a:r>
              <a:rPr lang="en-US" i="1" dirty="0" smtClean="0"/>
              <a:t> amorphous</a:t>
            </a:r>
            <a:r>
              <a:rPr lang="en-US" dirty="0" smtClean="0"/>
              <a:t> non-crystalline </a:t>
            </a:r>
            <a:r>
              <a:rPr lang="en-US" dirty="0"/>
              <a:t>state. </a:t>
            </a:r>
            <a:endParaRPr lang="en-US" dirty="0" smtClean="0"/>
          </a:p>
          <a:p>
            <a:endParaRPr lang="en-US" dirty="0"/>
          </a:p>
          <a:p>
            <a:r>
              <a:rPr lang="en-US" dirty="0" smtClean="0"/>
              <a:t>A </a:t>
            </a:r>
            <a:r>
              <a:rPr lang="en-US" dirty="0"/>
              <a:t>class of materials </a:t>
            </a:r>
            <a:r>
              <a:rPr lang="en-US" dirty="0" smtClean="0"/>
              <a:t>with suitable </a:t>
            </a:r>
            <a:r>
              <a:rPr lang="en-US" dirty="0"/>
              <a:t>phase-change properties is the </a:t>
            </a:r>
            <a:r>
              <a:rPr lang="en-US" i="1" dirty="0" err="1"/>
              <a:t>chalcogenide</a:t>
            </a:r>
            <a:r>
              <a:rPr lang="en-US" dirty="0"/>
              <a:t> glasses, </a:t>
            </a:r>
            <a:r>
              <a:rPr lang="en-US" dirty="0" smtClean="0"/>
              <a:t>investigated </a:t>
            </a:r>
            <a:r>
              <a:rPr lang="en-US" dirty="0"/>
              <a:t>by </a:t>
            </a:r>
            <a:r>
              <a:rPr lang="en-US" dirty="0" err="1"/>
              <a:t>Ovshinsky</a:t>
            </a:r>
            <a:r>
              <a:rPr lang="en-US" dirty="0"/>
              <a:t> at Bell </a:t>
            </a:r>
            <a:r>
              <a:rPr lang="en-US" dirty="0" smtClean="0"/>
              <a:t>Labs </a:t>
            </a:r>
            <a:r>
              <a:rPr lang="en-US" dirty="0"/>
              <a:t>in 1968</a:t>
            </a:r>
            <a:r>
              <a:rPr lang="en-US" dirty="0" smtClean="0"/>
              <a:t>.</a:t>
            </a:r>
          </a:p>
          <a:p>
            <a:endParaRPr lang="en-US" dirty="0"/>
          </a:p>
          <a:p>
            <a:r>
              <a:rPr lang="en-US" dirty="0"/>
              <a:t>If a </a:t>
            </a:r>
            <a:r>
              <a:rPr lang="en-US" dirty="0" err="1"/>
              <a:t>chalcogenide</a:t>
            </a:r>
            <a:r>
              <a:rPr lang="en-US" dirty="0"/>
              <a:t> glass is melted and cooled rapidly, it enters an </a:t>
            </a:r>
            <a:r>
              <a:rPr lang="en-US" i="1" dirty="0"/>
              <a:t>amorphous phase</a:t>
            </a:r>
            <a:r>
              <a:rPr lang="en-US" dirty="0"/>
              <a:t>. If it is heated to slightly below its melting temperature at a relatively slow rate, the amorphous material reverts to its initial </a:t>
            </a:r>
            <a:r>
              <a:rPr lang="en-US" i="1" dirty="0"/>
              <a:t>crystalline phase</a:t>
            </a:r>
            <a:r>
              <a:rPr lang="en-US" dirty="0"/>
              <a:t>. </a:t>
            </a:r>
            <a:endParaRPr lang="en-US" dirty="0" smtClean="0"/>
          </a:p>
          <a:p>
            <a:endParaRPr lang="en-US" dirty="0"/>
          </a:p>
          <a:p>
            <a:r>
              <a:rPr lang="en-US" dirty="0" smtClean="0"/>
              <a:t>An </a:t>
            </a:r>
            <a:r>
              <a:rPr lang="en-US" dirty="0"/>
              <a:t>amorphous material is characterized by </a:t>
            </a:r>
            <a:r>
              <a:rPr lang="en-US" dirty="0" smtClean="0"/>
              <a:t>high reflectivity </a:t>
            </a:r>
            <a:r>
              <a:rPr lang="en-US" dirty="0"/>
              <a:t>and high electrical resistivity, whereas a polycrystalline material is characterized </a:t>
            </a:r>
            <a:r>
              <a:rPr lang="en-US" dirty="0" smtClean="0"/>
              <a:t>by </a:t>
            </a:r>
            <a:r>
              <a:rPr lang="en-US" dirty="0"/>
              <a:t>low reflectivity and a low electrical resistance</a:t>
            </a:r>
            <a:r>
              <a:rPr lang="en-US" dirty="0" smtClean="0"/>
              <a:t>.</a:t>
            </a:r>
            <a:endParaRPr lang="en-US" dirty="0"/>
          </a:p>
        </p:txBody>
      </p:sp>
    </p:spTree>
    <p:extLst>
      <p:ext uri="{BB962C8B-B14F-4D97-AF65-F5344CB8AC3E}">
        <p14:creationId xmlns:p14="http://schemas.microsoft.com/office/powerpoint/2010/main" val="3070057023"/>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125</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sp>
        <p:nvSpPr>
          <p:cNvPr id="4" name="Rectangle 3"/>
          <p:cNvSpPr/>
          <p:nvPr/>
        </p:nvSpPr>
        <p:spPr>
          <a:xfrm>
            <a:off x="228600" y="533400"/>
            <a:ext cx="8343900" cy="5632311"/>
          </a:xfrm>
          <a:prstGeom prst="rect">
            <a:avLst/>
          </a:prstGeom>
        </p:spPr>
        <p:txBody>
          <a:bodyPr wrap="square">
            <a:spAutoFit/>
          </a:bodyPr>
          <a:lstStyle/>
          <a:p>
            <a:r>
              <a:rPr lang="en-US" b="1" dirty="0"/>
              <a:t> Ovonic Memory</a:t>
            </a:r>
            <a:endParaRPr lang="en-US" dirty="0"/>
          </a:p>
          <a:p>
            <a:r>
              <a:rPr lang="en-US" dirty="0"/>
              <a:t> </a:t>
            </a:r>
          </a:p>
          <a:p>
            <a:r>
              <a:rPr lang="en-US" dirty="0" smtClean="0"/>
              <a:t>An </a:t>
            </a:r>
            <a:r>
              <a:rPr lang="en-US" dirty="0"/>
              <a:t>Ovonic cell can be read because there is a forty-fold difference in the electrical resistance of the material in these two states. </a:t>
            </a:r>
            <a:endParaRPr lang="en-US" dirty="0" smtClean="0"/>
          </a:p>
          <a:p>
            <a:endParaRPr lang="en-US" dirty="0"/>
          </a:p>
          <a:p>
            <a:r>
              <a:rPr lang="en-US" dirty="0" smtClean="0"/>
              <a:t>Because </a:t>
            </a:r>
            <a:r>
              <a:rPr lang="en-US" dirty="0"/>
              <a:t>the </a:t>
            </a:r>
            <a:r>
              <a:rPr lang="en-US" dirty="0" err="1"/>
              <a:t>chalcogenide</a:t>
            </a:r>
            <a:r>
              <a:rPr lang="en-US" dirty="0"/>
              <a:t> can be fabricated as a thin film, it can be incorporated in a semiconductor cell and an Ovonic memory constructed just like any other semiconductor memory. </a:t>
            </a:r>
            <a:endParaRPr lang="en-US" dirty="0" smtClean="0"/>
          </a:p>
          <a:p>
            <a:endParaRPr lang="en-GB" dirty="0"/>
          </a:p>
          <a:p>
            <a:r>
              <a:rPr lang="en-US" dirty="0"/>
              <a:t>Unlike flash memory, phase change memory can be </a:t>
            </a:r>
            <a:r>
              <a:rPr lang="en-US" i="1" dirty="0"/>
              <a:t>bit-organized</a:t>
            </a:r>
            <a:r>
              <a:rPr lang="en-US" dirty="0"/>
              <a:t> in the sense that individual bits can be re-written. Flash memory is block-organized and you have to erase an entire block (sector) in order to make a change. </a:t>
            </a:r>
            <a:endParaRPr lang="en-US" dirty="0" smtClean="0"/>
          </a:p>
          <a:p>
            <a:endParaRPr lang="en-US" dirty="0"/>
          </a:p>
          <a:p>
            <a:r>
              <a:rPr lang="en-US" dirty="0" smtClean="0"/>
              <a:t>Ovonic </a:t>
            </a:r>
            <a:r>
              <a:rPr lang="en-US" dirty="0"/>
              <a:t>memory is static and has no need for a refresh; the data readout is nondestructive. By controlling the amplitude of the current pulse used to write data into a cell, it is possible to select one of several amorphous </a:t>
            </a:r>
            <a:r>
              <a:rPr lang="en-US" dirty="0" smtClean="0"/>
              <a:t>states </a:t>
            </a:r>
            <a:r>
              <a:rPr lang="en-US" dirty="0"/>
              <a:t>each with its own electrical resistance. Consequently, Ovonic memory is a candidate for multi-bit storage cells that will boost the density of bits/chip.</a:t>
            </a:r>
          </a:p>
          <a:p>
            <a:endParaRPr lang="en-US" dirty="0"/>
          </a:p>
        </p:txBody>
      </p:sp>
    </p:spTree>
    <p:extLst>
      <p:ext uri="{BB962C8B-B14F-4D97-AF65-F5344CB8AC3E}">
        <p14:creationId xmlns:p14="http://schemas.microsoft.com/office/powerpoint/2010/main" val="865781399"/>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126</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sp>
        <p:nvSpPr>
          <p:cNvPr id="4" name="Rectangle 3"/>
          <p:cNvSpPr/>
          <p:nvPr/>
        </p:nvSpPr>
        <p:spPr>
          <a:xfrm>
            <a:off x="228600" y="533400"/>
            <a:ext cx="8343900" cy="5078313"/>
          </a:xfrm>
          <a:prstGeom prst="rect">
            <a:avLst/>
          </a:prstGeom>
        </p:spPr>
        <p:txBody>
          <a:bodyPr wrap="square">
            <a:spAutoFit/>
          </a:bodyPr>
          <a:lstStyle/>
          <a:p>
            <a:r>
              <a:rPr lang="en-US" b="1" dirty="0"/>
              <a:t> Ovonic Memory</a:t>
            </a:r>
            <a:endParaRPr lang="en-US" dirty="0"/>
          </a:p>
          <a:p>
            <a:r>
              <a:rPr lang="en-US" dirty="0"/>
              <a:t> </a:t>
            </a:r>
          </a:p>
          <a:p>
            <a:r>
              <a:rPr lang="en-US" dirty="0"/>
              <a:t>Ovonic cells are capable of more than 10</a:t>
            </a:r>
            <a:r>
              <a:rPr lang="en-US" baseline="30000" dirty="0"/>
              <a:t>13</a:t>
            </a:r>
            <a:r>
              <a:rPr lang="en-US" dirty="0"/>
              <a:t> phase changes without </a:t>
            </a:r>
            <a:r>
              <a:rPr lang="en-US" dirty="0" smtClean="0"/>
              <a:t>degradation. </a:t>
            </a:r>
          </a:p>
          <a:p>
            <a:endParaRPr lang="en-US" dirty="0"/>
          </a:p>
          <a:p>
            <a:r>
              <a:rPr lang="en-US" dirty="0" smtClean="0"/>
              <a:t>A </a:t>
            </a:r>
            <a:r>
              <a:rPr lang="en-US" dirty="0"/>
              <a:t>further advantage of Ovonic memory is its stability. </a:t>
            </a:r>
            <a:endParaRPr lang="en-US" dirty="0" smtClean="0"/>
          </a:p>
          <a:p>
            <a:endParaRPr lang="en-US" dirty="0"/>
          </a:p>
          <a:p>
            <a:r>
              <a:rPr lang="en-US" dirty="0" smtClean="0"/>
              <a:t>At </a:t>
            </a:r>
            <a:r>
              <a:rPr lang="en-US" dirty="0"/>
              <a:t>normal operating temperatures it is estimated that the contents of a memory cell will remain stable for over 300 years. </a:t>
            </a:r>
            <a:endParaRPr lang="en-US" dirty="0" smtClean="0"/>
          </a:p>
          <a:p>
            <a:endParaRPr lang="en-US" dirty="0"/>
          </a:p>
          <a:p>
            <a:r>
              <a:rPr lang="en-US" dirty="0" smtClean="0"/>
              <a:t>Similarly</a:t>
            </a:r>
            <a:r>
              <a:rPr lang="en-US" dirty="0"/>
              <a:t>, the projected lifetime in terms of read/write cycles is greater for a phase-change device than a flash memory cell. </a:t>
            </a:r>
            <a:endParaRPr lang="en-US" dirty="0" smtClean="0"/>
          </a:p>
          <a:p>
            <a:endParaRPr lang="en-US" dirty="0"/>
          </a:p>
          <a:p>
            <a:r>
              <a:rPr lang="en-US" dirty="0"/>
              <a:t>Flash memory and DRAM that store data in the form of a charge are susceptible to the effects of ionizing radiation which preclude them for some space and military applications. </a:t>
            </a:r>
            <a:endParaRPr lang="en-US" dirty="0" smtClean="0"/>
          </a:p>
          <a:p>
            <a:endParaRPr lang="en-US" dirty="0"/>
          </a:p>
          <a:p>
            <a:r>
              <a:rPr lang="en-US" dirty="0" smtClean="0"/>
              <a:t>Phase-change </a:t>
            </a:r>
            <a:r>
              <a:rPr lang="en-US" dirty="0"/>
              <a:t>memory devices are intrinsically radiation-hard.</a:t>
            </a:r>
          </a:p>
        </p:txBody>
      </p:sp>
    </p:spTree>
    <p:extLst>
      <p:ext uri="{BB962C8B-B14F-4D97-AF65-F5344CB8AC3E}">
        <p14:creationId xmlns:p14="http://schemas.microsoft.com/office/powerpoint/2010/main" val="2845165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13</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sp>
        <p:nvSpPr>
          <p:cNvPr id="4" name="Rectangle 3"/>
          <p:cNvSpPr/>
          <p:nvPr/>
        </p:nvSpPr>
        <p:spPr>
          <a:xfrm>
            <a:off x="304800" y="762000"/>
            <a:ext cx="8077200" cy="4801314"/>
          </a:xfrm>
          <a:prstGeom prst="rect">
            <a:avLst/>
          </a:prstGeom>
        </p:spPr>
        <p:txBody>
          <a:bodyPr wrap="square">
            <a:spAutoFit/>
          </a:bodyPr>
          <a:lstStyle/>
          <a:p>
            <a:r>
              <a:rPr lang="en-US" b="1" dirty="0"/>
              <a:t>Read/write and Read-only Memory</a:t>
            </a:r>
            <a:endParaRPr lang="en-US" dirty="0"/>
          </a:p>
          <a:p>
            <a:r>
              <a:rPr lang="en-US" dirty="0"/>
              <a:t> </a:t>
            </a:r>
          </a:p>
          <a:p>
            <a:r>
              <a:rPr lang="en-US" dirty="0" smtClean="0"/>
              <a:t>A </a:t>
            </a:r>
            <a:r>
              <a:rPr lang="en-US" dirty="0"/>
              <a:t>computer’s main store is, of course, composed of read/write memory. </a:t>
            </a:r>
            <a:endParaRPr lang="en-US" dirty="0" smtClean="0"/>
          </a:p>
          <a:p>
            <a:endParaRPr lang="en-US" dirty="0"/>
          </a:p>
          <a:p>
            <a:r>
              <a:rPr lang="en-US" dirty="0" smtClean="0"/>
              <a:t>If </a:t>
            </a:r>
            <a:r>
              <a:rPr lang="en-US" dirty="0"/>
              <a:t>the memory can easily be read but its contents can’t be modified, it is said to be </a:t>
            </a:r>
            <a:r>
              <a:rPr lang="en-US" i="1" dirty="0"/>
              <a:t>read-only</a:t>
            </a:r>
            <a:r>
              <a:rPr lang="en-US" dirty="0"/>
              <a:t> memory. </a:t>
            </a:r>
            <a:endParaRPr lang="en-US" dirty="0" smtClean="0"/>
          </a:p>
          <a:p>
            <a:endParaRPr lang="en-US" dirty="0"/>
          </a:p>
          <a:p>
            <a:r>
              <a:rPr lang="en-US" dirty="0" smtClean="0"/>
              <a:t>Read-only </a:t>
            </a:r>
            <a:r>
              <a:rPr lang="en-US" dirty="0"/>
              <a:t>memory is invariably non-volatile.</a:t>
            </a:r>
          </a:p>
          <a:p>
            <a:endParaRPr lang="en-US" dirty="0" smtClean="0"/>
          </a:p>
          <a:p>
            <a:r>
              <a:rPr lang="en-US" dirty="0" smtClean="0"/>
              <a:t>Practical </a:t>
            </a:r>
            <a:r>
              <a:rPr lang="en-US" dirty="0"/>
              <a:t>read-only memory is better described as </a:t>
            </a:r>
            <a:r>
              <a:rPr lang="en-US" i="1" dirty="0"/>
              <a:t>read-mostly memory</a:t>
            </a:r>
            <a:r>
              <a:rPr lang="en-US" dirty="0"/>
              <a:t> that can be modified a limited number of times. </a:t>
            </a:r>
            <a:endParaRPr lang="en-US" dirty="0" smtClean="0"/>
          </a:p>
          <a:p>
            <a:endParaRPr lang="en-US" dirty="0"/>
          </a:p>
          <a:p>
            <a:r>
              <a:rPr lang="en-US" dirty="0" smtClean="0"/>
              <a:t>Moreover</a:t>
            </a:r>
            <a:r>
              <a:rPr lang="en-US" dirty="0"/>
              <a:t>, it requires a more complex and slower write operation than a read operation. </a:t>
            </a:r>
            <a:endParaRPr lang="en-US" dirty="0" smtClean="0"/>
          </a:p>
          <a:p>
            <a:endParaRPr lang="en-US" dirty="0"/>
          </a:p>
          <a:p>
            <a:r>
              <a:rPr lang="en-US" dirty="0" smtClean="0"/>
              <a:t>Examples </a:t>
            </a:r>
            <a:r>
              <a:rPr lang="en-US" dirty="0"/>
              <a:t>of read-mostly memory are EPROM, EEPROM, and flash memory. </a:t>
            </a:r>
          </a:p>
        </p:txBody>
      </p:sp>
    </p:spTree>
    <p:extLst>
      <p:ext uri="{BB962C8B-B14F-4D97-AF65-F5344CB8AC3E}">
        <p14:creationId xmlns:p14="http://schemas.microsoft.com/office/powerpoint/2010/main" val="1262161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14</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sp>
        <p:nvSpPr>
          <p:cNvPr id="4" name="Rectangle 3"/>
          <p:cNvSpPr/>
          <p:nvPr/>
        </p:nvSpPr>
        <p:spPr>
          <a:xfrm>
            <a:off x="304800" y="762000"/>
            <a:ext cx="8229600" cy="5355312"/>
          </a:xfrm>
          <a:prstGeom prst="rect">
            <a:avLst/>
          </a:prstGeom>
        </p:spPr>
        <p:txBody>
          <a:bodyPr wrap="square">
            <a:spAutoFit/>
          </a:bodyPr>
          <a:lstStyle/>
          <a:p>
            <a:r>
              <a:rPr lang="en-US" b="1" dirty="0"/>
              <a:t>Static and Dynamic Memory</a:t>
            </a:r>
            <a:endParaRPr lang="en-US" dirty="0"/>
          </a:p>
          <a:p>
            <a:r>
              <a:rPr lang="en-US" dirty="0"/>
              <a:t> </a:t>
            </a:r>
          </a:p>
          <a:p>
            <a:r>
              <a:rPr lang="en-US" dirty="0"/>
              <a:t>Random access, read-write, volatile memory can be divided into two subclasses; </a:t>
            </a:r>
            <a:r>
              <a:rPr lang="en-US" i="1" dirty="0"/>
              <a:t>static</a:t>
            </a:r>
            <a:r>
              <a:rPr lang="en-US" dirty="0"/>
              <a:t> and </a:t>
            </a:r>
            <a:r>
              <a:rPr lang="en-US" i="1" dirty="0"/>
              <a:t>dynamic</a:t>
            </a:r>
            <a:r>
              <a:rPr lang="en-US" dirty="0"/>
              <a:t>. These classes refer to the structure of semiconductor memory cells and their properties. </a:t>
            </a:r>
            <a:endParaRPr lang="en-US" dirty="0" smtClean="0"/>
          </a:p>
          <a:p>
            <a:endParaRPr lang="en-US" dirty="0"/>
          </a:p>
          <a:p>
            <a:r>
              <a:rPr lang="en-US" dirty="0" smtClean="0"/>
              <a:t>Static </a:t>
            </a:r>
            <a:r>
              <a:rPr lang="en-US" dirty="0"/>
              <a:t>memory uses cross-coupled transistors to create an RS flip-flop that stores the data in the state of the flip-flop. </a:t>
            </a:r>
            <a:endParaRPr lang="en-US" dirty="0" smtClean="0"/>
          </a:p>
          <a:p>
            <a:endParaRPr lang="en-US" dirty="0"/>
          </a:p>
          <a:p>
            <a:r>
              <a:rPr lang="en-US" dirty="0" smtClean="0"/>
              <a:t>Dynamic </a:t>
            </a:r>
            <a:r>
              <a:rPr lang="en-US" dirty="0"/>
              <a:t>memory, DRAM, employs a semiconductor technology that stores data as an electrostatic charge in a capacitor. Static memory is faster, more expensive, and less dense (bits per chip) than its dynamic counterpart. </a:t>
            </a:r>
            <a:endParaRPr lang="en-US" dirty="0" smtClean="0"/>
          </a:p>
          <a:p>
            <a:endParaRPr lang="en-US" dirty="0"/>
          </a:p>
          <a:p>
            <a:r>
              <a:rPr lang="en-US" dirty="0" smtClean="0"/>
              <a:t>Dynamic </a:t>
            </a:r>
            <a:r>
              <a:rPr lang="en-US" dirty="0"/>
              <a:t>memory is much cheaper than static memory but is more difficult to use in actual circuits. </a:t>
            </a:r>
            <a:endParaRPr lang="en-US" dirty="0" smtClean="0"/>
          </a:p>
          <a:p>
            <a:endParaRPr lang="en-US" dirty="0"/>
          </a:p>
          <a:p>
            <a:r>
              <a:rPr lang="en-US" dirty="0" smtClean="0"/>
              <a:t>This </a:t>
            </a:r>
            <a:r>
              <a:rPr lang="en-US" dirty="0"/>
              <a:t>statement is less true </a:t>
            </a:r>
            <a:r>
              <a:rPr lang="en-US" dirty="0" smtClean="0"/>
              <a:t>today. Today, </a:t>
            </a:r>
            <a:r>
              <a:rPr lang="en-US" dirty="0"/>
              <a:t>DRAM control is built into CPUs, motherboard bridge chips, and the DRAMs themselves. In the 1980s building a DRAM controller into your computer was a daunting task</a:t>
            </a:r>
            <a:r>
              <a:rPr lang="en-US" dirty="0" smtClean="0"/>
              <a:t>.</a:t>
            </a:r>
            <a:endParaRPr lang="en-US" dirty="0"/>
          </a:p>
        </p:txBody>
      </p:sp>
    </p:spTree>
    <p:extLst>
      <p:ext uri="{BB962C8B-B14F-4D97-AF65-F5344CB8AC3E}">
        <p14:creationId xmlns:p14="http://schemas.microsoft.com/office/powerpoint/2010/main" val="19247634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15</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sp>
        <p:nvSpPr>
          <p:cNvPr id="4" name="Rectangle 3"/>
          <p:cNvSpPr/>
          <p:nvPr/>
        </p:nvSpPr>
        <p:spPr>
          <a:xfrm>
            <a:off x="304800" y="762000"/>
            <a:ext cx="8077200" cy="3139321"/>
          </a:xfrm>
          <a:prstGeom prst="rect">
            <a:avLst/>
          </a:prstGeom>
        </p:spPr>
        <p:txBody>
          <a:bodyPr wrap="square">
            <a:spAutoFit/>
          </a:bodyPr>
          <a:lstStyle/>
          <a:p>
            <a:r>
              <a:rPr lang="en-US" dirty="0" smtClean="0"/>
              <a:t>The </a:t>
            </a:r>
            <a:r>
              <a:rPr lang="en-US" dirty="0"/>
              <a:t>data in a dynamic memory cell is lost after a few milliseconds unless it is continually rewritten in an operation called </a:t>
            </a:r>
            <a:r>
              <a:rPr lang="en-US" i="1" dirty="0"/>
              <a:t>refreshing</a:t>
            </a:r>
            <a:r>
              <a:rPr lang="en-US" dirty="0"/>
              <a:t>. </a:t>
            </a:r>
            <a:endParaRPr lang="en-US" dirty="0" smtClean="0"/>
          </a:p>
          <a:p>
            <a:endParaRPr lang="en-US" dirty="0"/>
          </a:p>
          <a:p>
            <a:r>
              <a:rPr lang="en-US" dirty="0" smtClean="0"/>
              <a:t>Dynamic </a:t>
            </a:r>
            <a:r>
              <a:rPr lang="en-US" dirty="0"/>
              <a:t>memory has different read and write access times and typical DRAM is not truly random access because adjacent memory cells are faster to access than cells selected at random</a:t>
            </a:r>
            <a:r>
              <a:rPr lang="en-US" dirty="0" smtClean="0"/>
              <a:t>.</a:t>
            </a:r>
          </a:p>
          <a:p>
            <a:endParaRPr lang="en-US" dirty="0"/>
          </a:p>
          <a:p>
            <a:r>
              <a:rPr lang="en-US" dirty="0"/>
              <a:t>Because DRAM forms the bulk of most PC and workstation memories, the performance and characteristics of DRAM strongly determine the overall performance of computers. </a:t>
            </a:r>
            <a:endParaRPr lang="en-US" dirty="0" smtClean="0"/>
          </a:p>
          <a:p>
            <a:endParaRPr lang="en-US" dirty="0"/>
          </a:p>
        </p:txBody>
      </p:sp>
    </p:spTree>
    <p:extLst>
      <p:ext uri="{BB962C8B-B14F-4D97-AF65-F5344CB8AC3E}">
        <p14:creationId xmlns:p14="http://schemas.microsoft.com/office/powerpoint/2010/main" val="28451431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16</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sp>
        <p:nvSpPr>
          <p:cNvPr id="4" name="Rectangle 3"/>
          <p:cNvSpPr/>
          <p:nvPr/>
        </p:nvSpPr>
        <p:spPr>
          <a:xfrm>
            <a:off x="212834" y="533400"/>
            <a:ext cx="8153400" cy="4801314"/>
          </a:xfrm>
          <a:prstGeom prst="rect">
            <a:avLst/>
          </a:prstGeom>
        </p:spPr>
        <p:txBody>
          <a:bodyPr wrap="square">
            <a:spAutoFit/>
          </a:bodyPr>
          <a:lstStyle/>
          <a:p>
            <a:r>
              <a:rPr lang="en-US" b="1" dirty="0"/>
              <a:t>Memory Parameters</a:t>
            </a:r>
            <a:endParaRPr lang="en-US" dirty="0"/>
          </a:p>
          <a:p>
            <a:r>
              <a:rPr lang="en-US" dirty="0"/>
              <a:t> </a:t>
            </a:r>
          </a:p>
          <a:p>
            <a:r>
              <a:rPr lang="en-US" dirty="0"/>
              <a:t>The smallest unit of memory is the </a:t>
            </a:r>
            <a:r>
              <a:rPr lang="en-US" i="1" dirty="0"/>
              <a:t>memory cell</a:t>
            </a:r>
            <a:r>
              <a:rPr lang="en-US" dirty="0"/>
              <a:t> that stores a single bit</a:t>
            </a:r>
            <a:r>
              <a:rPr lang="en-US" dirty="0" smtClean="0"/>
              <a:t>.</a:t>
            </a:r>
          </a:p>
          <a:p>
            <a:endParaRPr lang="en-US" dirty="0"/>
          </a:p>
          <a:p>
            <a:r>
              <a:rPr lang="en-US" dirty="0" smtClean="0"/>
              <a:t>Semiconductor </a:t>
            </a:r>
            <a:r>
              <a:rPr lang="en-US" dirty="0"/>
              <a:t>memories are organized as an array of </a:t>
            </a:r>
            <a:r>
              <a:rPr lang="en-US" i="1" dirty="0"/>
              <a:t>n</a:t>
            </a:r>
            <a:r>
              <a:rPr lang="en-US" dirty="0"/>
              <a:t> rows by </a:t>
            </a:r>
            <a:r>
              <a:rPr lang="en-US" i="1" dirty="0"/>
              <a:t>m</a:t>
            </a:r>
            <a:r>
              <a:rPr lang="en-US" dirty="0"/>
              <a:t> columns; that is they contain </a:t>
            </a:r>
            <a:r>
              <a:rPr lang="en-US" i="1" dirty="0"/>
              <a:t>n</a:t>
            </a:r>
            <a:r>
              <a:rPr lang="en-US" dirty="0"/>
              <a:t> x </a:t>
            </a:r>
            <a:r>
              <a:rPr lang="en-US" i="1" dirty="0"/>
              <a:t>m</a:t>
            </a:r>
            <a:r>
              <a:rPr lang="en-US" dirty="0"/>
              <a:t> cells. </a:t>
            </a:r>
            <a:endParaRPr lang="en-US" dirty="0" smtClean="0"/>
          </a:p>
          <a:p>
            <a:endParaRPr lang="en-US" dirty="0"/>
          </a:p>
          <a:p>
            <a:r>
              <a:rPr lang="en-US" dirty="0" smtClean="0"/>
              <a:t>The </a:t>
            </a:r>
            <a:r>
              <a:rPr lang="en-US" i="1" dirty="0"/>
              <a:t>width</a:t>
            </a:r>
            <a:r>
              <a:rPr lang="en-US" dirty="0"/>
              <a:t> of the memory, </a:t>
            </a:r>
            <a:r>
              <a:rPr lang="en-US" i="1" dirty="0"/>
              <a:t>m</a:t>
            </a:r>
            <a:r>
              <a:rPr lang="en-US" dirty="0"/>
              <a:t>, is the number of bits per word in the memory. </a:t>
            </a:r>
            <a:endParaRPr lang="en-US" dirty="0" smtClean="0"/>
          </a:p>
          <a:p>
            <a:endParaRPr lang="en-US" dirty="0"/>
          </a:p>
          <a:p>
            <a:r>
              <a:rPr lang="en-US" dirty="0" smtClean="0"/>
              <a:t>When </a:t>
            </a:r>
            <a:r>
              <a:rPr lang="en-US" dirty="0"/>
              <a:t>a read or write operation is executed, all </a:t>
            </a:r>
            <a:r>
              <a:rPr lang="en-US" i="1" dirty="0"/>
              <a:t>m</a:t>
            </a:r>
            <a:r>
              <a:rPr lang="en-US" dirty="0"/>
              <a:t> bits of a word take place in the operation simultaneously. </a:t>
            </a:r>
            <a:endParaRPr lang="en-US" dirty="0" smtClean="0"/>
          </a:p>
          <a:p>
            <a:endParaRPr lang="en-US" dirty="0"/>
          </a:p>
          <a:p>
            <a:r>
              <a:rPr lang="en-US" dirty="0" smtClean="0"/>
              <a:t>The </a:t>
            </a:r>
            <a:r>
              <a:rPr lang="en-US" i="1" dirty="0"/>
              <a:t>length</a:t>
            </a:r>
            <a:r>
              <a:rPr lang="en-US" dirty="0"/>
              <a:t> of the memory, </a:t>
            </a:r>
            <a:r>
              <a:rPr lang="en-US" i="1" dirty="0"/>
              <a:t>n,</a:t>
            </a:r>
            <a:r>
              <a:rPr lang="en-US" dirty="0"/>
              <a:t> is defined as the number of addressable locations (i.e., the memory employs </a:t>
            </a:r>
            <a:r>
              <a:rPr lang="en-US" i="1" dirty="0"/>
              <a:t>n</a:t>
            </a:r>
            <a:r>
              <a:rPr lang="en-US" dirty="0"/>
              <a:t> address lines to select 2</a:t>
            </a:r>
            <a:r>
              <a:rPr lang="en-US" i="1" baseline="30000" dirty="0"/>
              <a:t>n</a:t>
            </a:r>
            <a:r>
              <a:rPr lang="en-US" dirty="0"/>
              <a:t> locations). </a:t>
            </a:r>
          </a:p>
          <a:p>
            <a:endParaRPr lang="en-US" dirty="0" smtClean="0"/>
          </a:p>
          <a:p>
            <a:endParaRPr lang="en-US" dirty="0"/>
          </a:p>
        </p:txBody>
      </p:sp>
    </p:spTree>
    <p:extLst>
      <p:ext uri="{BB962C8B-B14F-4D97-AF65-F5344CB8AC3E}">
        <p14:creationId xmlns:p14="http://schemas.microsoft.com/office/powerpoint/2010/main" val="33171049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17</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sp>
        <p:nvSpPr>
          <p:cNvPr id="4" name="Rectangle 3"/>
          <p:cNvSpPr/>
          <p:nvPr/>
        </p:nvSpPr>
        <p:spPr>
          <a:xfrm>
            <a:off x="212834" y="533400"/>
            <a:ext cx="8153400" cy="3970318"/>
          </a:xfrm>
          <a:prstGeom prst="rect">
            <a:avLst/>
          </a:prstGeom>
        </p:spPr>
        <p:txBody>
          <a:bodyPr wrap="square">
            <a:spAutoFit/>
          </a:bodyPr>
          <a:lstStyle/>
          <a:p>
            <a:r>
              <a:rPr lang="en-US" dirty="0" smtClean="0"/>
              <a:t>The </a:t>
            </a:r>
            <a:r>
              <a:rPr lang="en-US" dirty="0"/>
              <a:t>width of the memory component is not necessarily the same as the width of the bus, or the width of basic data units in the computer; for example, a computer may have a 64-bit data bus and use 4-bit wide memory components. </a:t>
            </a:r>
            <a:endParaRPr lang="en-US" dirty="0" smtClean="0"/>
          </a:p>
          <a:p>
            <a:endParaRPr lang="en-US" dirty="0"/>
          </a:p>
          <a:p>
            <a:r>
              <a:rPr lang="en-US" dirty="0" smtClean="0"/>
              <a:t>This </a:t>
            </a:r>
            <a:r>
              <a:rPr lang="en-US" dirty="0"/>
              <a:t>arrangement requires 64/4 = 16 memory components arranged side-by-side to </a:t>
            </a:r>
            <a:r>
              <a:rPr lang="en-US" i="1" dirty="0"/>
              <a:t>span</a:t>
            </a:r>
            <a:r>
              <a:rPr lang="en-US" dirty="0"/>
              <a:t> the 64-bit data bus, because each memory component contributes four data bits. </a:t>
            </a:r>
            <a:endParaRPr lang="en-US" dirty="0" smtClean="0"/>
          </a:p>
          <a:p>
            <a:endParaRPr lang="en-US" dirty="0"/>
          </a:p>
          <a:p>
            <a:r>
              <a:rPr lang="en-US" dirty="0" smtClean="0"/>
              <a:t>If </a:t>
            </a:r>
            <a:r>
              <a:rPr lang="en-US" dirty="0"/>
              <a:t>each 4-bit memory device has 4M uniquely addressable locations, we can say that a memory device has a capacity of 4 bits x 4M locations = 16 </a:t>
            </a:r>
            <a:r>
              <a:rPr lang="en-US" dirty="0" err="1"/>
              <a:t>Mbits</a:t>
            </a:r>
            <a:r>
              <a:rPr lang="en-US" dirty="0"/>
              <a:t> = 2</a:t>
            </a:r>
            <a:r>
              <a:rPr lang="en-US" baseline="30000" dirty="0"/>
              <a:t>24</a:t>
            </a:r>
            <a:r>
              <a:rPr lang="en-US" dirty="0"/>
              <a:t> bits = 2 MB, and the total storage capacity of the memory system is 16 chips x 16 </a:t>
            </a:r>
            <a:r>
              <a:rPr lang="en-US" dirty="0" err="1"/>
              <a:t>Mbits</a:t>
            </a:r>
            <a:r>
              <a:rPr lang="en-US" dirty="0"/>
              <a:t> = 2</a:t>
            </a:r>
            <a:r>
              <a:rPr lang="en-US" baseline="30000" dirty="0"/>
              <a:t>28</a:t>
            </a:r>
            <a:r>
              <a:rPr lang="en-US" dirty="0"/>
              <a:t> bits = 32 MB.</a:t>
            </a:r>
          </a:p>
          <a:p>
            <a:endParaRPr lang="en-US" dirty="0"/>
          </a:p>
        </p:txBody>
      </p:sp>
    </p:spTree>
    <p:extLst>
      <p:ext uri="{BB962C8B-B14F-4D97-AF65-F5344CB8AC3E}">
        <p14:creationId xmlns:p14="http://schemas.microsoft.com/office/powerpoint/2010/main" val="22334250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18</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sp>
        <p:nvSpPr>
          <p:cNvPr id="4" name="Rectangle 3"/>
          <p:cNvSpPr/>
          <p:nvPr/>
        </p:nvSpPr>
        <p:spPr>
          <a:xfrm>
            <a:off x="152400" y="609600"/>
            <a:ext cx="8610600" cy="2585323"/>
          </a:xfrm>
          <a:prstGeom prst="rect">
            <a:avLst/>
          </a:prstGeom>
        </p:spPr>
        <p:txBody>
          <a:bodyPr wrap="square">
            <a:spAutoFit/>
          </a:bodyPr>
          <a:lstStyle/>
          <a:p>
            <a:r>
              <a:rPr lang="en-US" dirty="0"/>
              <a:t>Figure 10.2 illustrates how </a:t>
            </a:r>
            <a:r>
              <a:rPr lang="en-US" i="1" dirty="0"/>
              <a:t>width</a:t>
            </a:r>
            <a:r>
              <a:rPr lang="en-US" dirty="0"/>
              <a:t> can be used three </a:t>
            </a:r>
            <a:r>
              <a:rPr lang="en-US" dirty="0" smtClean="0"/>
              <a:t>times, </a:t>
            </a:r>
            <a:r>
              <a:rPr lang="en-US" dirty="0"/>
              <a:t>each time with a different meaning. The CPU has 64-bit registers and </a:t>
            </a:r>
            <a:r>
              <a:rPr lang="en-US" dirty="0" smtClean="0"/>
              <a:t>has </a:t>
            </a:r>
            <a:r>
              <a:rPr lang="en-US" dirty="0"/>
              <a:t>a 64-bit architecture</a:t>
            </a:r>
            <a:r>
              <a:rPr lang="en-US" dirty="0" smtClean="0"/>
              <a:t>.</a:t>
            </a:r>
          </a:p>
          <a:p>
            <a:endParaRPr lang="en-US" dirty="0"/>
          </a:p>
          <a:p>
            <a:r>
              <a:rPr lang="en-US" dirty="0" smtClean="0"/>
              <a:t>The </a:t>
            </a:r>
            <a:r>
              <a:rPr lang="en-US" dirty="0"/>
              <a:t>bus between the CPU and memory is 32 bits wide and a 64-bit data element is fetched from memory in two consecutive bus transactions. You could say that the 64-bit </a:t>
            </a:r>
            <a:r>
              <a:rPr lang="en-US" i="1" dirty="0"/>
              <a:t>architecture</a:t>
            </a:r>
            <a:r>
              <a:rPr lang="en-US" dirty="0"/>
              <a:t> has a 32-bit </a:t>
            </a:r>
            <a:r>
              <a:rPr lang="en-US" i="1" dirty="0"/>
              <a:t>organization</a:t>
            </a:r>
            <a:r>
              <a:rPr lang="en-US" dirty="0"/>
              <a:t>. </a:t>
            </a:r>
            <a:endParaRPr lang="en-US" dirty="0" smtClean="0"/>
          </a:p>
          <a:p>
            <a:endParaRPr lang="en-US" dirty="0"/>
          </a:p>
          <a:p>
            <a:r>
              <a:rPr lang="en-US" dirty="0" smtClean="0"/>
              <a:t>The </a:t>
            </a:r>
            <a:r>
              <a:rPr lang="en-US" dirty="0"/>
              <a:t>memory array is composed of four 8-bit chips. Each of these </a:t>
            </a:r>
            <a:r>
              <a:rPr lang="en-US" dirty="0" smtClean="0"/>
              <a:t>contributes </a:t>
            </a:r>
            <a:r>
              <a:rPr lang="en-US" dirty="0"/>
              <a:t>8 bits of the data in a read cycle; that is, the chips are accessed in parallel</a:t>
            </a:r>
            <a:r>
              <a:rPr lang="en-US" dirty="0" smtClean="0"/>
              <a:t>.</a:t>
            </a:r>
            <a:endParaRPr lang="en-US" dirty="0"/>
          </a:p>
        </p:txBody>
      </p:sp>
      <p:pic>
        <p:nvPicPr>
          <p:cNvPr id="99330" name="Picture 2" descr="E:\CengageBook\CengageLectureNotesWebsite\Clements 1e JPG_files\ch10\87046-10-0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586" y="3215508"/>
            <a:ext cx="6059214" cy="33107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62807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19</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sp>
        <p:nvSpPr>
          <p:cNvPr id="4" name="Rectangle 3"/>
          <p:cNvSpPr/>
          <p:nvPr/>
        </p:nvSpPr>
        <p:spPr>
          <a:xfrm>
            <a:off x="304800" y="756745"/>
            <a:ext cx="8077200" cy="5632311"/>
          </a:xfrm>
          <a:prstGeom prst="rect">
            <a:avLst/>
          </a:prstGeom>
        </p:spPr>
        <p:txBody>
          <a:bodyPr wrap="square">
            <a:spAutoFit/>
          </a:bodyPr>
          <a:lstStyle/>
          <a:p>
            <a:r>
              <a:rPr lang="en-US" dirty="0"/>
              <a:t>A memory’s principal timing parameters are its </a:t>
            </a:r>
            <a:r>
              <a:rPr lang="en-US" i="1" dirty="0"/>
              <a:t>read access time</a:t>
            </a:r>
            <a:r>
              <a:rPr lang="en-US" dirty="0"/>
              <a:t>, its </a:t>
            </a:r>
            <a:r>
              <a:rPr lang="en-US" i="1" dirty="0"/>
              <a:t>write access time</a:t>
            </a:r>
            <a:r>
              <a:rPr lang="en-US" dirty="0"/>
              <a:t>, and its </a:t>
            </a:r>
            <a:r>
              <a:rPr lang="en-US" i="1" dirty="0"/>
              <a:t>cycle time</a:t>
            </a:r>
            <a:r>
              <a:rPr lang="en-US" dirty="0"/>
              <a:t>. </a:t>
            </a:r>
            <a:endParaRPr lang="en-US" dirty="0" smtClean="0"/>
          </a:p>
          <a:p>
            <a:endParaRPr lang="en-US" dirty="0"/>
          </a:p>
          <a:p>
            <a:r>
              <a:rPr lang="en-US" dirty="0" smtClean="0"/>
              <a:t>The </a:t>
            </a:r>
            <a:r>
              <a:rPr lang="en-US" dirty="0"/>
              <a:t>read access time is the time taken to access a memory location and to retrieve its contents. </a:t>
            </a:r>
            <a:endParaRPr lang="en-US" dirty="0" smtClean="0"/>
          </a:p>
          <a:p>
            <a:endParaRPr lang="en-US" dirty="0"/>
          </a:p>
          <a:p>
            <a:r>
              <a:rPr lang="en-US" dirty="0" smtClean="0"/>
              <a:t>The </a:t>
            </a:r>
            <a:r>
              <a:rPr lang="en-US" dirty="0"/>
              <a:t>write access time is the time taken to write data into the device. The cycle time is the minimum period that must elapse between two consecutive memory accesses</a:t>
            </a:r>
            <a:r>
              <a:rPr lang="en-US" dirty="0" smtClean="0"/>
              <a:t>.</a:t>
            </a:r>
          </a:p>
          <a:p>
            <a:endParaRPr lang="en-US" dirty="0"/>
          </a:p>
          <a:p>
            <a:r>
              <a:rPr lang="en-US" dirty="0"/>
              <a:t>Ideally, a memory’s read, write, and cycle times should all be the same – this is generally true for semiconductor static RAM. </a:t>
            </a:r>
            <a:endParaRPr lang="en-US" dirty="0" smtClean="0"/>
          </a:p>
          <a:p>
            <a:endParaRPr lang="en-US" dirty="0"/>
          </a:p>
          <a:p>
            <a:r>
              <a:rPr lang="en-US" dirty="0" smtClean="0"/>
              <a:t>Some </a:t>
            </a:r>
            <a:r>
              <a:rPr lang="en-US" dirty="0"/>
              <a:t>memory (e.g., DRAM) has a longer cycle time than a read or write access because certain internal operations have to take place between consecutive accesses. </a:t>
            </a:r>
            <a:endParaRPr lang="en-US" dirty="0" smtClean="0"/>
          </a:p>
          <a:p>
            <a:endParaRPr lang="en-US" dirty="0"/>
          </a:p>
          <a:p>
            <a:r>
              <a:rPr lang="en-US" dirty="0" smtClean="0"/>
              <a:t>We </a:t>
            </a:r>
            <a:r>
              <a:rPr lang="en-US" dirty="0"/>
              <a:t>have already pointed out that read-mostly devices such as flash EPROMs have very much longer write access times than read access times</a:t>
            </a:r>
            <a:r>
              <a:rPr lang="en-US" dirty="0" smtClean="0"/>
              <a:t>.</a:t>
            </a:r>
            <a:endParaRPr lang="en-US" dirty="0"/>
          </a:p>
        </p:txBody>
      </p:sp>
    </p:spTree>
    <p:extLst>
      <p:ext uri="{BB962C8B-B14F-4D97-AF65-F5344CB8AC3E}">
        <p14:creationId xmlns:p14="http://schemas.microsoft.com/office/powerpoint/2010/main" val="20658395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2</a:t>
            </a:fld>
            <a:endParaRPr lang="en-US"/>
          </a:p>
        </p:txBody>
      </p:sp>
      <p:sp>
        <p:nvSpPr>
          <p:cNvPr id="4" name="Rectangle 3"/>
          <p:cNvSpPr/>
          <p:nvPr/>
        </p:nvSpPr>
        <p:spPr>
          <a:xfrm>
            <a:off x="838200" y="1305342"/>
            <a:ext cx="7010400" cy="1077218"/>
          </a:xfrm>
          <a:prstGeom prst="rect">
            <a:avLst/>
          </a:prstGeom>
        </p:spPr>
        <p:txBody>
          <a:bodyPr wrap="square">
            <a:spAutoFit/>
          </a:bodyPr>
          <a:lstStyle/>
          <a:p>
            <a:pPr algn="ctr"/>
            <a:r>
              <a:rPr lang="en-US" sz="2800" dirty="0" smtClean="0"/>
              <a:t>Main Memory</a:t>
            </a:r>
            <a:endParaRPr lang="en-US" dirty="0"/>
          </a:p>
          <a:p>
            <a:endParaRPr lang="en-US" dirty="0" smtClean="0"/>
          </a:p>
          <a:p>
            <a:endParaRPr lang="en-US" dirty="0"/>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spTree>
    <p:extLst>
      <p:ext uri="{BB962C8B-B14F-4D97-AF65-F5344CB8AC3E}">
        <p14:creationId xmlns:p14="http://schemas.microsoft.com/office/powerpoint/2010/main" val="183877565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20</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graphicFrame>
        <p:nvGraphicFramePr>
          <p:cNvPr id="6" name="Table 5"/>
          <p:cNvGraphicFramePr>
            <a:graphicFrameLocks noGrp="1"/>
          </p:cNvGraphicFramePr>
          <p:nvPr>
            <p:extLst>
              <p:ext uri="{D42A27DB-BD31-4B8C-83A1-F6EECF244321}">
                <p14:modId xmlns:p14="http://schemas.microsoft.com/office/powerpoint/2010/main" val="802221535"/>
              </p:ext>
            </p:extLst>
          </p:nvPr>
        </p:nvGraphicFramePr>
        <p:xfrm>
          <a:off x="152400" y="990600"/>
          <a:ext cx="8382001" cy="3657600"/>
        </p:xfrm>
        <a:graphic>
          <a:graphicData uri="http://schemas.openxmlformats.org/drawingml/2006/table">
            <a:tbl>
              <a:tblPr firstRow="1" firstCol="1" lastRow="1" lastCol="1" bandRow="1" bandCol="1">
                <a:tableStyleId>{5C22544A-7EE6-4342-B048-85BDC9FD1C3A}</a:tableStyleId>
              </a:tblPr>
              <a:tblGrid>
                <a:gridCol w="1752600"/>
                <a:gridCol w="1882967"/>
                <a:gridCol w="1918771"/>
                <a:gridCol w="2827663"/>
              </a:tblGrid>
              <a:tr h="914400">
                <a:tc>
                  <a:txBody>
                    <a:bodyPr/>
                    <a:lstStyle/>
                    <a:p>
                      <a:pPr marL="0" marR="0" algn="just">
                        <a:spcBef>
                          <a:spcPts val="0"/>
                        </a:spcBef>
                        <a:spcAft>
                          <a:spcPts val="0"/>
                        </a:spcAft>
                      </a:pPr>
                      <a:r>
                        <a:rPr lang="en-US" sz="1600">
                          <a:effectLst/>
                        </a:rPr>
                        <a:t>Characteristic</a:t>
                      </a:r>
                      <a:endParaRPr lang="en-US" sz="1600">
                        <a:effectLst/>
                        <a:latin typeface="Times New Roman"/>
                        <a:ea typeface="Times New Roman"/>
                      </a:endParaRPr>
                    </a:p>
                  </a:txBody>
                  <a:tcPr marL="68580" marR="68580" marT="0" marB="0"/>
                </a:tc>
                <a:tc>
                  <a:txBody>
                    <a:bodyPr/>
                    <a:lstStyle/>
                    <a:p>
                      <a:pPr marL="0" marR="0" algn="just">
                        <a:spcBef>
                          <a:spcPts val="0"/>
                        </a:spcBef>
                        <a:spcAft>
                          <a:spcPts val="0"/>
                        </a:spcAft>
                      </a:pPr>
                      <a:r>
                        <a:rPr lang="en-US" sz="1600">
                          <a:effectLst/>
                        </a:rPr>
                        <a:t>DRAM</a:t>
                      </a:r>
                      <a:endParaRPr lang="en-US" sz="1600">
                        <a:effectLst/>
                        <a:latin typeface="Times New Roman"/>
                        <a:ea typeface="Times New Roman"/>
                      </a:endParaRPr>
                    </a:p>
                  </a:txBody>
                  <a:tcPr marL="68580" marR="68580" marT="0" marB="0"/>
                </a:tc>
                <a:tc>
                  <a:txBody>
                    <a:bodyPr/>
                    <a:lstStyle/>
                    <a:p>
                      <a:pPr marL="0" marR="0" algn="just">
                        <a:spcBef>
                          <a:spcPts val="0"/>
                        </a:spcBef>
                        <a:spcAft>
                          <a:spcPts val="0"/>
                        </a:spcAft>
                      </a:pPr>
                      <a:r>
                        <a:rPr lang="en-US" sz="1600">
                          <a:effectLst/>
                        </a:rPr>
                        <a:t>Static RAM</a:t>
                      </a:r>
                      <a:endParaRPr lang="en-US" sz="1600">
                        <a:effectLst/>
                        <a:latin typeface="Times New Roman"/>
                        <a:ea typeface="Times New Roman"/>
                      </a:endParaRPr>
                    </a:p>
                  </a:txBody>
                  <a:tcPr marL="68580" marR="68580" marT="0" marB="0"/>
                </a:tc>
                <a:tc>
                  <a:txBody>
                    <a:bodyPr/>
                    <a:lstStyle/>
                    <a:p>
                      <a:pPr marL="0" marR="0" algn="just">
                        <a:spcBef>
                          <a:spcPts val="0"/>
                        </a:spcBef>
                        <a:spcAft>
                          <a:spcPts val="0"/>
                        </a:spcAft>
                      </a:pPr>
                      <a:r>
                        <a:rPr lang="en-US" sz="1600">
                          <a:effectLst/>
                        </a:rPr>
                        <a:t>Flash memory</a:t>
                      </a:r>
                      <a:endParaRPr lang="en-US" sz="1600">
                        <a:effectLst/>
                        <a:latin typeface="Times New Roman"/>
                        <a:ea typeface="Times New Roman"/>
                      </a:endParaRPr>
                    </a:p>
                  </a:txBody>
                  <a:tcPr marL="68580" marR="68580" marT="0" marB="0"/>
                </a:tc>
              </a:tr>
              <a:tr h="457200">
                <a:tc>
                  <a:txBody>
                    <a:bodyPr/>
                    <a:lstStyle/>
                    <a:p>
                      <a:pPr marL="0" marR="0" algn="just">
                        <a:spcBef>
                          <a:spcPts val="0"/>
                        </a:spcBef>
                        <a:spcAft>
                          <a:spcPts val="0"/>
                        </a:spcAft>
                      </a:pPr>
                      <a:r>
                        <a:rPr lang="en-US" sz="1600">
                          <a:effectLst/>
                        </a:rPr>
                        <a:t>Static</a:t>
                      </a:r>
                      <a:endParaRPr lang="en-US" sz="1600">
                        <a:effectLst/>
                        <a:latin typeface="Times New Roman"/>
                        <a:ea typeface="Times New Roman"/>
                      </a:endParaRPr>
                    </a:p>
                  </a:txBody>
                  <a:tcPr marL="68580" marR="68580" marT="0" marB="0"/>
                </a:tc>
                <a:tc>
                  <a:txBody>
                    <a:bodyPr/>
                    <a:lstStyle/>
                    <a:p>
                      <a:pPr marL="0" marR="0" algn="just">
                        <a:spcBef>
                          <a:spcPts val="0"/>
                        </a:spcBef>
                        <a:spcAft>
                          <a:spcPts val="0"/>
                        </a:spcAft>
                      </a:pPr>
                      <a:r>
                        <a:rPr lang="en-US" sz="1600">
                          <a:effectLst/>
                        </a:rPr>
                        <a:t>No</a:t>
                      </a:r>
                      <a:endParaRPr lang="en-US" sz="1600">
                        <a:effectLst/>
                        <a:latin typeface="Times New Roman"/>
                        <a:ea typeface="Times New Roman"/>
                      </a:endParaRPr>
                    </a:p>
                  </a:txBody>
                  <a:tcPr marL="68580" marR="68580" marT="0" marB="0"/>
                </a:tc>
                <a:tc>
                  <a:txBody>
                    <a:bodyPr/>
                    <a:lstStyle/>
                    <a:p>
                      <a:pPr marL="0" marR="0" algn="just">
                        <a:spcBef>
                          <a:spcPts val="0"/>
                        </a:spcBef>
                        <a:spcAft>
                          <a:spcPts val="0"/>
                        </a:spcAft>
                      </a:pPr>
                      <a:r>
                        <a:rPr lang="en-US" sz="1600">
                          <a:effectLst/>
                        </a:rPr>
                        <a:t>Yes</a:t>
                      </a:r>
                      <a:endParaRPr lang="en-US" sz="1600">
                        <a:effectLst/>
                        <a:latin typeface="Times New Roman"/>
                        <a:ea typeface="Times New Roman"/>
                      </a:endParaRPr>
                    </a:p>
                  </a:txBody>
                  <a:tcPr marL="68580" marR="68580" marT="0" marB="0"/>
                </a:tc>
                <a:tc>
                  <a:txBody>
                    <a:bodyPr/>
                    <a:lstStyle/>
                    <a:p>
                      <a:pPr marL="0" marR="0" algn="just">
                        <a:spcBef>
                          <a:spcPts val="0"/>
                        </a:spcBef>
                        <a:spcAft>
                          <a:spcPts val="0"/>
                        </a:spcAft>
                      </a:pPr>
                      <a:r>
                        <a:rPr lang="en-US" sz="1600">
                          <a:effectLst/>
                        </a:rPr>
                        <a:t>Yes</a:t>
                      </a:r>
                      <a:endParaRPr lang="en-US" sz="1600">
                        <a:effectLst/>
                        <a:latin typeface="Times New Roman"/>
                        <a:ea typeface="Times New Roman"/>
                      </a:endParaRPr>
                    </a:p>
                  </a:txBody>
                  <a:tcPr marL="68580" marR="68580" marT="0" marB="0"/>
                </a:tc>
              </a:tr>
              <a:tr h="457200">
                <a:tc>
                  <a:txBody>
                    <a:bodyPr/>
                    <a:lstStyle/>
                    <a:p>
                      <a:pPr marL="0" marR="0" algn="just">
                        <a:spcBef>
                          <a:spcPts val="0"/>
                        </a:spcBef>
                        <a:spcAft>
                          <a:spcPts val="0"/>
                        </a:spcAft>
                      </a:pPr>
                      <a:r>
                        <a:rPr lang="en-US" sz="1600">
                          <a:effectLst/>
                        </a:rPr>
                        <a:t>Volatile</a:t>
                      </a:r>
                      <a:endParaRPr lang="en-US" sz="1600">
                        <a:effectLst/>
                        <a:latin typeface="Times New Roman"/>
                        <a:ea typeface="Times New Roman"/>
                      </a:endParaRPr>
                    </a:p>
                  </a:txBody>
                  <a:tcPr marL="68580" marR="68580" marT="0" marB="0"/>
                </a:tc>
                <a:tc>
                  <a:txBody>
                    <a:bodyPr/>
                    <a:lstStyle/>
                    <a:p>
                      <a:pPr marL="0" marR="0" algn="just">
                        <a:spcBef>
                          <a:spcPts val="0"/>
                        </a:spcBef>
                        <a:spcAft>
                          <a:spcPts val="0"/>
                        </a:spcAft>
                      </a:pPr>
                      <a:r>
                        <a:rPr lang="en-US" sz="1600">
                          <a:effectLst/>
                        </a:rPr>
                        <a:t>Yes</a:t>
                      </a:r>
                      <a:endParaRPr lang="en-US" sz="1600">
                        <a:effectLst/>
                        <a:latin typeface="Times New Roman"/>
                        <a:ea typeface="Times New Roman"/>
                      </a:endParaRPr>
                    </a:p>
                  </a:txBody>
                  <a:tcPr marL="68580" marR="68580" marT="0" marB="0"/>
                </a:tc>
                <a:tc>
                  <a:txBody>
                    <a:bodyPr/>
                    <a:lstStyle/>
                    <a:p>
                      <a:pPr marL="0" marR="0" algn="just">
                        <a:spcBef>
                          <a:spcPts val="0"/>
                        </a:spcBef>
                        <a:spcAft>
                          <a:spcPts val="0"/>
                        </a:spcAft>
                      </a:pPr>
                      <a:r>
                        <a:rPr lang="en-US" sz="1600">
                          <a:effectLst/>
                        </a:rPr>
                        <a:t>Yes</a:t>
                      </a:r>
                      <a:endParaRPr lang="en-US" sz="1600">
                        <a:effectLst/>
                        <a:latin typeface="Times New Roman"/>
                        <a:ea typeface="Times New Roman"/>
                      </a:endParaRPr>
                    </a:p>
                  </a:txBody>
                  <a:tcPr marL="68580" marR="68580" marT="0" marB="0"/>
                </a:tc>
                <a:tc>
                  <a:txBody>
                    <a:bodyPr/>
                    <a:lstStyle/>
                    <a:p>
                      <a:pPr marL="0" marR="0" algn="just">
                        <a:spcBef>
                          <a:spcPts val="0"/>
                        </a:spcBef>
                        <a:spcAft>
                          <a:spcPts val="0"/>
                        </a:spcAft>
                      </a:pPr>
                      <a:r>
                        <a:rPr lang="en-US" sz="1600">
                          <a:effectLst/>
                        </a:rPr>
                        <a:t>No</a:t>
                      </a:r>
                      <a:endParaRPr lang="en-US" sz="1600">
                        <a:effectLst/>
                        <a:latin typeface="Times New Roman"/>
                        <a:ea typeface="Times New Roman"/>
                      </a:endParaRPr>
                    </a:p>
                  </a:txBody>
                  <a:tcPr marL="68580" marR="68580" marT="0" marB="0"/>
                </a:tc>
              </a:tr>
              <a:tr h="457200">
                <a:tc>
                  <a:txBody>
                    <a:bodyPr/>
                    <a:lstStyle/>
                    <a:p>
                      <a:pPr marL="0" marR="0" algn="just">
                        <a:spcBef>
                          <a:spcPts val="0"/>
                        </a:spcBef>
                        <a:spcAft>
                          <a:spcPts val="0"/>
                        </a:spcAft>
                      </a:pPr>
                      <a:r>
                        <a:rPr lang="en-US" sz="1600">
                          <a:effectLst/>
                        </a:rPr>
                        <a:t>Typical size</a:t>
                      </a:r>
                      <a:endParaRPr lang="en-US" sz="1600">
                        <a:effectLst/>
                        <a:latin typeface="Times New Roman"/>
                        <a:ea typeface="Times New Roman"/>
                      </a:endParaRPr>
                    </a:p>
                  </a:txBody>
                  <a:tcPr marL="68580" marR="68580" marT="0" marB="0"/>
                </a:tc>
                <a:tc>
                  <a:txBody>
                    <a:bodyPr/>
                    <a:lstStyle/>
                    <a:p>
                      <a:pPr marL="0" marR="0" algn="just">
                        <a:spcBef>
                          <a:spcPts val="0"/>
                        </a:spcBef>
                        <a:spcAft>
                          <a:spcPts val="0"/>
                        </a:spcAft>
                      </a:pPr>
                      <a:r>
                        <a:rPr lang="en-US" sz="1600">
                          <a:effectLst/>
                        </a:rPr>
                        <a:t>256 Mbits</a:t>
                      </a:r>
                      <a:endParaRPr lang="en-US" sz="1600">
                        <a:effectLst/>
                        <a:latin typeface="Times New Roman"/>
                        <a:ea typeface="Times New Roman"/>
                      </a:endParaRPr>
                    </a:p>
                  </a:txBody>
                  <a:tcPr marL="68580" marR="68580" marT="0" marB="0"/>
                </a:tc>
                <a:tc>
                  <a:txBody>
                    <a:bodyPr/>
                    <a:lstStyle/>
                    <a:p>
                      <a:pPr marL="0" marR="0" algn="just">
                        <a:spcBef>
                          <a:spcPts val="0"/>
                        </a:spcBef>
                        <a:spcAft>
                          <a:spcPts val="0"/>
                        </a:spcAft>
                      </a:pPr>
                      <a:r>
                        <a:rPr lang="en-US" sz="1600">
                          <a:effectLst/>
                        </a:rPr>
                        <a:t>64 Mbits</a:t>
                      </a:r>
                      <a:endParaRPr lang="en-US" sz="1600">
                        <a:effectLst/>
                        <a:latin typeface="Times New Roman"/>
                        <a:ea typeface="Times New Roman"/>
                      </a:endParaRPr>
                    </a:p>
                  </a:txBody>
                  <a:tcPr marL="68580" marR="68580" marT="0" marB="0"/>
                </a:tc>
                <a:tc>
                  <a:txBody>
                    <a:bodyPr/>
                    <a:lstStyle/>
                    <a:p>
                      <a:pPr marL="0" marR="0" algn="just">
                        <a:spcBef>
                          <a:spcPts val="0"/>
                        </a:spcBef>
                        <a:spcAft>
                          <a:spcPts val="0"/>
                        </a:spcAft>
                      </a:pPr>
                      <a:r>
                        <a:rPr lang="en-US" sz="1600">
                          <a:effectLst/>
                        </a:rPr>
                        <a:t>256 Mbits</a:t>
                      </a:r>
                      <a:endParaRPr lang="en-US" sz="1600">
                        <a:effectLst/>
                        <a:latin typeface="Times New Roman"/>
                        <a:ea typeface="Times New Roman"/>
                      </a:endParaRPr>
                    </a:p>
                  </a:txBody>
                  <a:tcPr marL="68580" marR="68580" marT="0" marB="0"/>
                </a:tc>
              </a:tr>
              <a:tr h="457200">
                <a:tc>
                  <a:txBody>
                    <a:bodyPr/>
                    <a:lstStyle/>
                    <a:p>
                      <a:pPr marL="0" marR="0" algn="just">
                        <a:spcBef>
                          <a:spcPts val="0"/>
                        </a:spcBef>
                        <a:spcAft>
                          <a:spcPts val="0"/>
                        </a:spcAft>
                      </a:pPr>
                      <a:r>
                        <a:rPr lang="en-US" sz="1600">
                          <a:effectLst/>
                        </a:rPr>
                        <a:t>Organization</a:t>
                      </a:r>
                      <a:endParaRPr lang="en-US" sz="1600">
                        <a:effectLst/>
                        <a:latin typeface="Times New Roman"/>
                        <a:ea typeface="Times New Roman"/>
                      </a:endParaRPr>
                    </a:p>
                  </a:txBody>
                  <a:tcPr marL="68580" marR="68580" marT="0" marB="0"/>
                </a:tc>
                <a:tc>
                  <a:txBody>
                    <a:bodyPr/>
                    <a:lstStyle/>
                    <a:p>
                      <a:pPr marL="0" marR="0" algn="just">
                        <a:spcBef>
                          <a:spcPts val="0"/>
                        </a:spcBef>
                        <a:spcAft>
                          <a:spcPts val="0"/>
                        </a:spcAft>
                      </a:pPr>
                      <a:r>
                        <a:rPr lang="en-US" sz="1600">
                          <a:effectLst/>
                        </a:rPr>
                        <a:t>4 bits x 64 M</a:t>
                      </a:r>
                      <a:endParaRPr lang="en-US" sz="1600">
                        <a:effectLst/>
                        <a:latin typeface="Times New Roman"/>
                        <a:ea typeface="Times New Roman"/>
                      </a:endParaRPr>
                    </a:p>
                  </a:txBody>
                  <a:tcPr marL="68580" marR="68580" marT="0" marB="0"/>
                </a:tc>
                <a:tc>
                  <a:txBody>
                    <a:bodyPr/>
                    <a:lstStyle/>
                    <a:p>
                      <a:pPr marL="0" marR="0" algn="just">
                        <a:spcBef>
                          <a:spcPts val="0"/>
                        </a:spcBef>
                        <a:spcAft>
                          <a:spcPts val="0"/>
                        </a:spcAft>
                      </a:pPr>
                      <a:r>
                        <a:rPr lang="en-US" sz="1600">
                          <a:effectLst/>
                        </a:rPr>
                        <a:t>8 bits x 8 M</a:t>
                      </a:r>
                      <a:endParaRPr lang="en-US" sz="1600">
                        <a:effectLst/>
                        <a:latin typeface="Times New Roman"/>
                        <a:ea typeface="Times New Roman"/>
                      </a:endParaRPr>
                    </a:p>
                  </a:txBody>
                  <a:tcPr marL="68580" marR="68580" marT="0" marB="0"/>
                </a:tc>
                <a:tc>
                  <a:txBody>
                    <a:bodyPr/>
                    <a:lstStyle/>
                    <a:p>
                      <a:pPr marL="0" marR="0" algn="just">
                        <a:spcBef>
                          <a:spcPts val="0"/>
                        </a:spcBef>
                        <a:spcAft>
                          <a:spcPts val="0"/>
                        </a:spcAft>
                      </a:pPr>
                      <a:r>
                        <a:rPr lang="en-US" sz="1600">
                          <a:effectLst/>
                        </a:rPr>
                        <a:t>8 bits x 32 M</a:t>
                      </a:r>
                      <a:endParaRPr lang="en-US" sz="1600">
                        <a:effectLst/>
                        <a:latin typeface="Times New Roman"/>
                        <a:ea typeface="Times New Roman"/>
                      </a:endParaRPr>
                    </a:p>
                  </a:txBody>
                  <a:tcPr marL="68580" marR="68580" marT="0" marB="0"/>
                </a:tc>
              </a:tr>
              <a:tr h="457200">
                <a:tc>
                  <a:txBody>
                    <a:bodyPr/>
                    <a:lstStyle/>
                    <a:p>
                      <a:pPr marL="0" marR="0" algn="just">
                        <a:spcBef>
                          <a:spcPts val="0"/>
                        </a:spcBef>
                        <a:spcAft>
                          <a:spcPts val="0"/>
                        </a:spcAft>
                      </a:pPr>
                      <a:r>
                        <a:rPr lang="en-US" sz="1600">
                          <a:effectLst/>
                        </a:rPr>
                        <a:t>Access time</a:t>
                      </a:r>
                      <a:endParaRPr lang="en-US" sz="1600">
                        <a:effectLst/>
                        <a:latin typeface="Times New Roman"/>
                        <a:ea typeface="Times New Roman"/>
                      </a:endParaRPr>
                    </a:p>
                  </a:txBody>
                  <a:tcPr marL="68580" marR="68580" marT="0" marB="0"/>
                </a:tc>
                <a:tc>
                  <a:txBody>
                    <a:bodyPr/>
                    <a:lstStyle/>
                    <a:p>
                      <a:pPr marL="0" marR="0" algn="just">
                        <a:spcBef>
                          <a:spcPts val="0"/>
                        </a:spcBef>
                        <a:spcAft>
                          <a:spcPts val="0"/>
                        </a:spcAft>
                      </a:pPr>
                      <a:r>
                        <a:rPr lang="en-US" sz="1600">
                          <a:effectLst/>
                        </a:rPr>
                        <a:t>10 ns</a:t>
                      </a:r>
                      <a:endParaRPr lang="en-US" sz="1600">
                        <a:effectLst/>
                        <a:latin typeface="Times New Roman"/>
                        <a:ea typeface="Times New Roman"/>
                      </a:endParaRPr>
                    </a:p>
                  </a:txBody>
                  <a:tcPr marL="68580" marR="68580" marT="0" marB="0"/>
                </a:tc>
                <a:tc>
                  <a:txBody>
                    <a:bodyPr/>
                    <a:lstStyle/>
                    <a:p>
                      <a:pPr marL="0" marR="0" algn="just">
                        <a:spcBef>
                          <a:spcPts val="0"/>
                        </a:spcBef>
                        <a:spcAft>
                          <a:spcPts val="0"/>
                        </a:spcAft>
                      </a:pPr>
                      <a:r>
                        <a:rPr lang="en-US" sz="1600">
                          <a:effectLst/>
                        </a:rPr>
                        <a:t>2 ns</a:t>
                      </a:r>
                      <a:endParaRPr lang="en-US" sz="1600">
                        <a:effectLst/>
                        <a:latin typeface="Times New Roman"/>
                        <a:ea typeface="Times New Roman"/>
                      </a:endParaRPr>
                    </a:p>
                  </a:txBody>
                  <a:tcPr marL="68580" marR="68580" marT="0" marB="0"/>
                </a:tc>
                <a:tc>
                  <a:txBody>
                    <a:bodyPr/>
                    <a:lstStyle/>
                    <a:p>
                      <a:pPr marL="0" marR="0" algn="just">
                        <a:spcBef>
                          <a:spcPts val="0"/>
                        </a:spcBef>
                        <a:spcAft>
                          <a:spcPts val="0"/>
                        </a:spcAft>
                      </a:pPr>
                      <a:r>
                        <a:rPr lang="en-US" sz="1600">
                          <a:effectLst/>
                        </a:rPr>
                        <a:t>40 ns</a:t>
                      </a:r>
                      <a:endParaRPr lang="en-US" sz="1600">
                        <a:effectLst/>
                        <a:latin typeface="Times New Roman"/>
                        <a:ea typeface="Times New Roman"/>
                      </a:endParaRPr>
                    </a:p>
                  </a:txBody>
                  <a:tcPr marL="68580" marR="68580" marT="0" marB="0"/>
                </a:tc>
              </a:tr>
              <a:tr h="457200">
                <a:tc>
                  <a:txBody>
                    <a:bodyPr/>
                    <a:lstStyle/>
                    <a:p>
                      <a:pPr marL="0" marR="0" algn="just">
                        <a:spcBef>
                          <a:spcPts val="0"/>
                        </a:spcBef>
                        <a:spcAft>
                          <a:spcPts val="0"/>
                        </a:spcAft>
                      </a:pPr>
                      <a:r>
                        <a:rPr lang="en-US" sz="1600">
                          <a:effectLst/>
                        </a:rPr>
                        <a:t>Application</a:t>
                      </a:r>
                      <a:endParaRPr lang="en-US" sz="1600">
                        <a:effectLst/>
                        <a:latin typeface="Times New Roman"/>
                        <a:ea typeface="Times New Roman"/>
                      </a:endParaRPr>
                    </a:p>
                  </a:txBody>
                  <a:tcPr marL="68580" marR="68580" marT="0" marB="0"/>
                </a:tc>
                <a:tc>
                  <a:txBody>
                    <a:bodyPr/>
                    <a:lstStyle/>
                    <a:p>
                      <a:pPr marL="0" marR="0" algn="just">
                        <a:spcBef>
                          <a:spcPts val="0"/>
                        </a:spcBef>
                        <a:spcAft>
                          <a:spcPts val="0"/>
                        </a:spcAft>
                      </a:pPr>
                      <a:r>
                        <a:rPr lang="en-US" sz="1600">
                          <a:effectLst/>
                        </a:rPr>
                        <a:t>Main store</a:t>
                      </a:r>
                      <a:endParaRPr lang="en-US" sz="1600">
                        <a:effectLst/>
                        <a:latin typeface="Times New Roman"/>
                        <a:ea typeface="Times New Roman"/>
                      </a:endParaRPr>
                    </a:p>
                  </a:txBody>
                  <a:tcPr marL="68580" marR="68580" marT="0" marB="0"/>
                </a:tc>
                <a:tc>
                  <a:txBody>
                    <a:bodyPr/>
                    <a:lstStyle/>
                    <a:p>
                      <a:pPr marL="0" marR="0" algn="just">
                        <a:spcBef>
                          <a:spcPts val="0"/>
                        </a:spcBef>
                        <a:spcAft>
                          <a:spcPts val="0"/>
                        </a:spcAft>
                      </a:pPr>
                      <a:r>
                        <a:rPr lang="en-US" sz="1600">
                          <a:effectLst/>
                        </a:rPr>
                        <a:t>Cache memory</a:t>
                      </a:r>
                      <a:endParaRPr lang="en-US" sz="1600">
                        <a:effectLst/>
                        <a:latin typeface="Times New Roman"/>
                        <a:ea typeface="Times New Roman"/>
                      </a:endParaRPr>
                    </a:p>
                  </a:txBody>
                  <a:tcPr marL="68580" marR="68580" marT="0" marB="0"/>
                </a:tc>
                <a:tc>
                  <a:txBody>
                    <a:bodyPr/>
                    <a:lstStyle/>
                    <a:p>
                      <a:pPr marL="0" marR="0" algn="just">
                        <a:spcBef>
                          <a:spcPts val="0"/>
                        </a:spcBef>
                        <a:spcAft>
                          <a:spcPts val="0"/>
                        </a:spcAft>
                      </a:pPr>
                      <a:r>
                        <a:rPr lang="en-US" sz="1600" dirty="0">
                          <a:effectLst/>
                        </a:rPr>
                        <a:t>BIOS, digital film, MP3</a:t>
                      </a:r>
                      <a:endParaRPr lang="en-US" sz="1600" dirty="0">
                        <a:effectLst/>
                        <a:latin typeface="Times New Roman"/>
                        <a:ea typeface="Times New Roman"/>
                      </a:endParaRPr>
                    </a:p>
                  </a:txBody>
                  <a:tcPr marL="68580" marR="68580" marT="0" marB="0"/>
                </a:tc>
              </a:tr>
            </a:tbl>
          </a:graphicData>
        </a:graphic>
      </p:graphicFrame>
    </p:spTree>
    <p:extLst>
      <p:ext uri="{BB962C8B-B14F-4D97-AF65-F5344CB8AC3E}">
        <p14:creationId xmlns:p14="http://schemas.microsoft.com/office/powerpoint/2010/main" val="36389971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21</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pic>
        <p:nvPicPr>
          <p:cNvPr id="51202" name="Picture 2" descr="E:\CengageBook\CengageLectureNotesWebsite\Clements 1e JPG_files\ch10\87046-10-00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209800"/>
            <a:ext cx="5181600" cy="423703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28600" y="474345"/>
            <a:ext cx="8382000" cy="1477328"/>
          </a:xfrm>
          <a:prstGeom prst="rect">
            <a:avLst/>
          </a:prstGeom>
        </p:spPr>
        <p:txBody>
          <a:bodyPr wrap="square">
            <a:spAutoFit/>
          </a:bodyPr>
          <a:lstStyle/>
          <a:p>
            <a:r>
              <a:rPr lang="en-US" b="1" dirty="0"/>
              <a:t>Memory Hierarchy</a:t>
            </a:r>
            <a:endParaRPr lang="en-US" dirty="0"/>
          </a:p>
          <a:p>
            <a:r>
              <a:rPr lang="en-US" dirty="0"/>
              <a:t> </a:t>
            </a:r>
          </a:p>
          <a:p>
            <a:r>
              <a:rPr lang="en-US" dirty="0"/>
              <a:t>Although we’ve already introduced </a:t>
            </a:r>
            <a:r>
              <a:rPr lang="en-US" i="1" dirty="0"/>
              <a:t>memory hierarchy</a:t>
            </a:r>
            <a:r>
              <a:rPr lang="en-US" dirty="0"/>
              <a:t> in the previous chapter, Figure 10.3 reminds us of this concept because it’s the key to understanding the organization of computer memory systems. </a:t>
            </a:r>
          </a:p>
        </p:txBody>
      </p:sp>
    </p:spTree>
    <p:extLst>
      <p:ext uri="{BB962C8B-B14F-4D97-AF65-F5344CB8AC3E}">
        <p14:creationId xmlns:p14="http://schemas.microsoft.com/office/powerpoint/2010/main" val="18451237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22</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pic>
        <p:nvPicPr>
          <p:cNvPr id="52226" name="Picture 2" descr="E:\CengageBook\CengageLectureNotesWebsite\Clements 1e JPG_files\ch10\87046-10-00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657600"/>
            <a:ext cx="2991396" cy="2881651"/>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228600" y="384272"/>
            <a:ext cx="8305800" cy="3139321"/>
          </a:xfrm>
          <a:prstGeom prst="rect">
            <a:avLst/>
          </a:prstGeom>
        </p:spPr>
        <p:txBody>
          <a:bodyPr wrap="square">
            <a:spAutoFit/>
          </a:bodyPr>
          <a:lstStyle/>
          <a:p>
            <a:pPr algn="ctr"/>
            <a:r>
              <a:rPr lang="en-US" b="1" dirty="0"/>
              <a:t>Static RAM</a:t>
            </a:r>
            <a:endParaRPr lang="en-US" dirty="0" smtClean="0"/>
          </a:p>
          <a:p>
            <a:endParaRPr lang="en-US" sz="900" dirty="0"/>
          </a:p>
          <a:p>
            <a:r>
              <a:rPr lang="en-US" dirty="0" smtClean="0"/>
              <a:t>Figure </a:t>
            </a:r>
            <a:r>
              <a:rPr lang="en-US" dirty="0"/>
              <a:t>10.4 illustrates how static RAM works </a:t>
            </a:r>
            <a:r>
              <a:rPr lang="en-US" i="1" dirty="0"/>
              <a:t>conceptually</a:t>
            </a:r>
            <a:r>
              <a:rPr lang="en-US" dirty="0"/>
              <a:t>. Two invertors are connected end-to-end in a ring. The input to gate 1 is </a:t>
            </a:r>
            <a:r>
              <a:rPr lang="en-US" dirty="0" smtClean="0"/>
              <a:t>the output from gate 2. </a:t>
            </a:r>
            <a:endParaRPr lang="en-US" dirty="0" smtClean="0"/>
          </a:p>
          <a:p>
            <a:endParaRPr lang="en-US" dirty="0"/>
          </a:p>
          <a:p>
            <a:r>
              <a:rPr lang="en-US" dirty="0" smtClean="0"/>
              <a:t>The </a:t>
            </a:r>
            <a:r>
              <a:rPr lang="en-US" dirty="0" smtClean="0"/>
              <a:t>input to gate 2 is the output from gate 1. Thus, the </a:t>
            </a:r>
            <a:r>
              <a:rPr lang="en-US" dirty="0"/>
              <a:t>input to gate 1 is fed back to produce the input of gate 1. </a:t>
            </a:r>
            <a:endParaRPr lang="en-US" dirty="0" smtClean="0"/>
          </a:p>
          <a:p>
            <a:endParaRPr lang="en-US" sz="900" dirty="0"/>
          </a:p>
          <a:p>
            <a:r>
              <a:rPr lang="en-US" dirty="0" smtClean="0"/>
              <a:t>This </a:t>
            </a:r>
            <a:r>
              <a:rPr lang="en-US" dirty="0"/>
              <a:t>is a </a:t>
            </a:r>
            <a:r>
              <a:rPr lang="en-US" i="1" dirty="0"/>
              <a:t>self-sustaining</a:t>
            </a:r>
            <a:r>
              <a:rPr lang="en-US" dirty="0"/>
              <a:t> memory element. Whatever state the input to gate 1 is in initially, that state is fed back to maintain itself. This </a:t>
            </a:r>
            <a:r>
              <a:rPr lang="en-US" i="1" dirty="0"/>
              <a:t>cross-coupled</a:t>
            </a:r>
            <a:r>
              <a:rPr lang="en-US" dirty="0"/>
              <a:t> circuit is essentially the same as the RS </a:t>
            </a:r>
            <a:r>
              <a:rPr lang="en-US" dirty="0" smtClean="0"/>
              <a:t>flip-flop.</a:t>
            </a:r>
            <a:endParaRPr lang="en-US" dirty="0"/>
          </a:p>
        </p:txBody>
      </p:sp>
    </p:spTree>
    <p:extLst>
      <p:ext uri="{BB962C8B-B14F-4D97-AF65-F5344CB8AC3E}">
        <p14:creationId xmlns:p14="http://schemas.microsoft.com/office/powerpoint/2010/main" val="35589574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23</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sp>
        <p:nvSpPr>
          <p:cNvPr id="7" name="Text Box 214"/>
          <p:cNvSpPr txBox="1">
            <a:spLocks noChangeArrowheads="1"/>
          </p:cNvSpPr>
          <p:nvPr/>
        </p:nvSpPr>
        <p:spPr bwMode="auto">
          <a:xfrm>
            <a:off x="304800" y="835572"/>
            <a:ext cx="7848600" cy="5257800"/>
          </a:xfrm>
          <a:prstGeom prst="rect">
            <a:avLst/>
          </a:prstGeom>
          <a:solidFill>
            <a:schemeClr val="accent1">
              <a:lumMod val="20000"/>
              <a:lumOff val="80000"/>
            </a:schemeClr>
          </a:solidFill>
          <a:ln w="9525">
            <a:solidFill>
              <a:srgbClr val="000000"/>
            </a:solidFill>
            <a:miter lim="800000"/>
            <a:headEnd/>
            <a:tailEnd/>
          </a:ln>
        </p:spPr>
        <p:txBody>
          <a:bodyPr rot="0" vert="horz" wrap="square" lIns="91440" tIns="45720" rIns="91440" bIns="45720" anchor="t" anchorCtr="0" upright="1">
            <a:noAutofit/>
          </a:bodyPr>
          <a:lstStyle/>
          <a:p>
            <a:pPr marL="0" marR="0" algn="ctr">
              <a:spcBef>
                <a:spcPts val="0"/>
              </a:spcBef>
              <a:spcAft>
                <a:spcPts val="0"/>
              </a:spcAft>
            </a:pPr>
            <a:r>
              <a:rPr lang="en-US" b="1" dirty="0">
                <a:solidFill>
                  <a:schemeClr val="bg1"/>
                </a:solidFill>
                <a:effectLst/>
                <a:latin typeface="Arial"/>
                <a:ea typeface="Times New Roman"/>
              </a:rPr>
              <a:t>Static RAM</a:t>
            </a:r>
            <a:endParaRPr lang="en-US" dirty="0">
              <a:solidFill>
                <a:schemeClr val="bg1"/>
              </a:solidFill>
              <a:effectLst/>
              <a:latin typeface="Times New Roman"/>
              <a:ea typeface="Times New Roman"/>
            </a:endParaRPr>
          </a:p>
          <a:p>
            <a:pPr marL="0" marR="0">
              <a:spcBef>
                <a:spcPts val="0"/>
              </a:spcBef>
              <a:spcAft>
                <a:spcPts val="0"/>
              </a:spcAft>
            </a:pPr>
            <a:r>
              <a:rPr lang="en-US" dirty="0">
                <a:solidFill>
                  <a:schemeClr val="bg1"/>
                </a:solidFill>
                <a:effectLst/>
                <a:latin typeface="Arial"/>
                <a:ea typeface="Times New Roman"/>
              </a:rPr>
              <a:t> </a:t>
            </a:r>
            <a:endParaRPr lang="en-US" dirty="0">
              <a:solidFill>
                <a:schemeClr val="bg1"/>
              </a:solidFill>
              <a:effectLst/>
              <a:latin typeface="Times New Roman"/>
              <a:ea typeface="Times New Roman"/>
            </a:endParaRPr>
          </a:p>
          <a:p>
            <a:pPr marL="0" marR="0">
              <a:spcBef>
                <a:spcPts val="0"/>
              </a:spcBef>
              <a:spcAft>
                <a:spcPts val="0"/>
              </a:spcAft>
              <a:tabLst>
                <a:tab pos="285750" algn="l"/>
              </a:tabLst>
            </a:pPr>
            <a:r>
              <a:rPr lang="en-US" dirty="0">
                <a:solidFill>
                  <a:schemeClr val="bg1"/>
                </a:solidFill>
                <a:effectLst/>
                <a:latin typeface="Arial"/>
                <a:ea typeface="Times New Roman"/>
              </a:rPr>
              <a:t>Static RAM </a:t>
            </a:r>
            <a:r>
              <a:rPr lang="en-US" dirty="0" smtClean="0">
                <a:solidFill>
                  <a:schemeClr val="bg1"/>
                </a:solidFill>
                <a:effectLst/>
                <a:latin typeface="Arial"/>
                <a:ea typeface="Times New Roman"/>
              </a:rPr>
              <a:t>is less </a:t>
            </a:r>
            <a:r>
              <a:rPr lang="en-US" dirty="0">
                <a:solidFill>
                  <a:schemeClr val="bg1"/>
                </a:solidFill>
                <a:effectLst/>
                <a:latin typeface="Arial"/>
                <a:ea typeface="Times New Roman"/>
              </a:rPr>
              <a:t>important than it once was. Because of its simpler CPU interface than DRAM, it was once the memory of choice for many (particularly small) computer systems. </a:t>
            </a:r>
            <a:endParaRPr lang="en-US" dirty="0" smtClean="0">
              <a:solidFill>
                <a:schemeClr val="bg1"/>
              </a:solidFill>
              <a:effectLst/>
              <a:latin typeface="Arial"/>
              <a:ea typeface="Times New Roman"/>
            </a:endParaRPr>
          </a:p>
          <a:p>
            <a:pPr marL="0" marR="0">
              <a:spcBef>
                <a:spcPts val="0"/>
              </a:spcBef>
              <a:spcAft>
                <a:spcPts val="0"/>
              </a:spcAft>
              <a:tabLst>
                <a:tab pos="285750" algn="l"/>
              </a:tabLst>
            </a:pPr>
            <a:endParaRPr lang="en-US" dirty="0">
              <a:solidFill>
                <a:schemeClr val="bg1"/>
              </a:solidFill>
              <a:latin typeface="Arial"/>
              <a:ea typeface="Times New Roman"/>
            </a:endParaRPr>
          </a:p>
          <a:p>
            <a:pPr marL="0" marR="0">
              <a:spcBef>
                <a:spcPts val="0"/>
              </a:spcBef>
              <a:spcAft>
                <a:spcPts val="0"/>
              </a:spcAft>
              <a:tabLst>
                <a:tab pos="285750" algn="l"/>
              </a:tabLst>
            </a:pPr>
            <a:r>
              <a:rPr lang="en-US" dirty="0" smtClean="0">
                <a:solidFill>
                  <a:schemeClr val="bg1"/>
                </a:solidFill>
                <a:effectLst/>
                <a:latin typeface="Arial"/>
                <a:ea typeface="Times New Roman"/>
              </a:rPr>
              <a:t>Static </a:t>
            </a:r>
            <a:r>
              <a:rPr lang="en-US" dirty="0">
                <a:solidFill>
                  <a:schemeClr val="bg1"/>
                </a:solidFill>
                <a:effectLst/>
                <a:latin typeface="Arial"/>
                <a:ea typeface="Times New Roman"/>
              </a:rPr>
              <a:t>RAM can retain data in a power-down mode using a small battery; a feature that was of great value before flash memory became so widely available. </a:t>
            </a:r>
            <a:endParaRPr lang="en-US" dirty="0" smtClean="0">
              <a:solidFill>
                <a:schemeClr val="bg1"/>
              </a:solidFill>
              <a:effectLst/>
              <a:latin typeface="Arial"/>
              <a:ea typeface="Times New Roman"/>
            </a:endParaRPr>
          </a:p>
          <a:p>
            <a:pPr marL="0" marR="0">
              <a:spcBef>
                <a:spcPts val="0"/>
              </a:spcBef>
              <a:spcAft>
                <a:spcPts val="0"/>
              </a:spcAft>
              <a:tabLst>
                <a:tab pos="285750" algn="l"/>
              </a:tabLst>
            </a:pPr>
            <a:endParaRPr lang="en-US" dirty="0">
              <a:solidFill>
                <a:schemeClr val="bg1"/>
              </a:solidFill>
              <a:latin typeface="Arial"/>
              <a:ea typeface="Times New Roman"/>
            </a:endParaRPr>
          </a:p>
          <a:p>
            <a:pPr marL="0" marR="0">
              <a:spcBef>
                <a:spcPts val="0"/>
              </a:spcBef>
              <a:spcAft>
                <a:spcPts val="0"/>
              </a:spcAft>
              <a:tabLst>
                <a:tab pos="285750" algn="l"/>
              </a:tabLst>
            </a:pPr>
            <a:r>
              <a:rPr lang="en-US" dirty="0" smtClean="0">
                <a:solidFill>
                  <a:schemeClr val="bg1"/>
                </a:solidFill>
                <a:effectLst/>
                <a:latin typeface="Arial"/>
                <a:ea typeface="Times New Roman"/>
              </a:rPr>
              <a:t>Today</a:t>
            </a:r>
            <a:r>
              <a:rPr lang="en-US" dirty="0">
                <a:solidFill>
                  <a:schemeClr val="bg1"/>
                </a:solidFill>
                <a:effectLst/>
                <a:latin typeface="Arial"/>
                <a:ea typeface="Times New Roman"/>
              </a:rPr>
              <a:t>, static RAM is of less importance to the designer of large systems because of the economics of DRAM-based memories.</a:t>
            </a:r>
            <a:endParaRPr lang="en-US" dirty="0">
              <a:solidFill>
                <a:schemeClr val="bg1"/>
              </a:solidFill>
              <a:effectLst/>
              <a:latin typeface="Times New Roman"/>
              <a:ea typeface="Times New Roman"/>
            </a:endParaRPr>
          </a:p>
          <a:p>
            <a:pPr marL="0" marR="0">
              <a:spcBef>
                <a:spcPts val="0"/>
              </a:spcBef>
              <a:spcAft>
                <a:spcPts val="0"/>
              </a:spcAft>
              <a:tabLst>
                <a:tab pos="285750" algn="l"/>
              </a:tabLst>
            </a:pPr>
            <a:endParaRPr lang="en-US" dirty="0" smtClean="0">
              <a:solidFill>
                <a:schemeClr val="bg1"/>
              </a:solidFill>
              <a:effectLst/>
              <a:latin typeface="Arial"/>
              <a:ea typeface="Times New Roman"/>
            </a:endParaRPr>
          </a:p>
          <a:p>
            <a:pPr marL="0" marR="0">
              <a:spcBef>
                <a:spcPts val="0"/>
              </a:spcBef>
              <a:spcAft>
                <a:spcPts val="0"/>
              </a:spcAft>
              <a:tabLst>
                <a:tab pos="285750" algn="l"/>
              </a:tabLst>
            </a:pPr>
            <a:r>
              <a:rPr lang="en-US" dirty="0" smtClean="0">
                <a:solidFill>
                  <a:schemeClr val="bg1"/>
                </a:solidFill>
                <a:effectLst/>
                <a:latin typeface="Arial"/>
                <a:ea typeface="Times New Roman"/>
              </a:rPr>
              <a:t>However</a:t>
            </a:r>
            <a:r>
              <a:rPr lang="en-US" dirty="0">
                <a:solidFill>
                  <a:schemeClr val="bg1"/>
                </a:solidFill>
                <a:effectLst/>
                <a:latin typeface="Arial"/>
                <a:ea typeface="Times New Roman"/>
              </a:rPr>
              <a:t>, because static memory can be very fast, it is still used to fabricate cache memories. </a:t>
            </a:r>
            <a:endParaRPr lang="en-US" dirty="0" smtClean="0">
              <a:solidFill>
                <a:schemeClr val="bg1"/>
              </a:solidFill>
              <a:effectLst/>
              <a:latin typeface="Arial"/>
              <a:ea typeface="Times New Roman"/>
            </a:endParaRPr>
          </a:p>
          <a:p>
            <a:pPr marL="0" marR="0">
              <a:spcBef>
                <a:spcPts val="0"/>
              </a:spcBef>
              <a:spcAft>
                <a:spcPts val="0"/>
              </a:spcAft>
              <a:tabLst>
                <a:tab pos="285750" algn="l"/>
              </a:tabLst>
            </a:pPr>
            <a:endParaRPr lang="en-US" dirty="0">
              <a:solidFill>
                <a:schemeClr val="bg1"/>
              </a:solidFill>
              <a:latin typeface="Arial"/>
              <a:ea typeface="Times New Roman"/>
            </a:endParaRPr>
          </a:p>
          <a:p>
            <a:pPr marL="0" marR="0">
              <a:spcBef>
                <a:spcPts val="0"/>
              </a:spcBef>
              <a:spcAft>
                <a:spcPts val="0"/>
              </a:spcAft>
              <a:tabLst>
                <a:tab pos="285750" algn="l"/>
              </a:tabLst>
            </a:pPr>
            <a:r>
              <a:rPr lang="en-US" dirty="0" smtClean="0">
                <a:solidFill>
                  <a:schemeClr val="bg1"/>
                </a:solidFill>
                <a:effectLst/>
                <a:latin typeface="Arial"/>
                <a:ea typeface="Times New Roman"/>
              </a:rPr>
              <a:t>As </a:t>
            </a:r>
            <a:r>
              <a:rPr lang="en-US" dirty="0">
                <a:solidFill>
                  <a:schemeClr val="bg1"/>
                </a:solidFill>
                <a:effectLst/>
                <a:latin typeface="Arial"/>
                <a:ea typeface="Times New Roman"/>
              </a:rPr>
              <a:t>early as 1981, experimental static RAMs with access times as low as 0.6ns were being investigated </a:t>
            </a:r>
            <a:r>
              <a:rPr lang="en-US" dirty="0" smtClean="0">
                <a:solidFill>
                  <a:schemeClr val="bg1"/>
                </a:solidFill>
                <a:effectLst/>
                <a:latin typeface="Arial"/>
                <a:ea typeface="Times New Roman"/>
              </a:rPr>
              <a:t>(using </a:t>
            </a:r>
            <a:r>
              <a:rPr lang="en-US" dirty="0">
                <a:solidFill>
                  <a:schemeClr val="bg1"/>
                </a:solidFill>
                <a:effectLst/>
                <a:latin typeface="Arial"/>
                <a:ea typeface="Times New Roman"/>
              </a:rPr>
              <a:t>gallium-arsenide rather than silicon).</a:t>
            </a:r>
            <a:endParaRPr lang="en-US" dirty="0">
              <a:solidFill>
                <a:schemeClr val="bg1"/>
              </a:solidFill>
              <a:effectLst/>
              <a:latin typeface="Times New Roman"/>
              <a:ea typeface="Times New Roman"/>
            </a:endParaRPr>
          </a:p>
          <a:p>
            <a:pPr marL="0" marR="0">
              <a:spcBef>
                <a:spcPts val="0"/>
              </a:spcBef>
              <a:spcAft>
                <a:spcPts val="0"/>
              </a:spcAft>
            </a:pPr>
            <a:r>
              <a:rPr lang="en-US" dirty="0">
                <a:solidFill>
                  <a:schemeClr val="bg1"/>
                </a:solidFill>
                <a:effectLst/>
                <a:latin typeface="Times New Roman"/>
                <a:ea typeface="Times New Roman"/>
              </a:rPr>
              <a:t> </a:t>
            </a:r>
          </a:p>
          <a:p>
            <a:pPr marL="0" marR="0">
              <a:spcBef>
                <a:spcPts val="0"/>
              </a:spcBef>
              <a:spcAft>
                <a:spcPts val="0"/>
              </a:spcAft>
            </a:pPr>
            <a:r>
              <a:rPr lang="en-US" dirty="0">
                <a:solidFill>
                  <a:schemeClr val="bg1"/>
                </a:solidFill>
                <a:effectLst/>
                <a:latin typeface="Times New Roman"/>
                <a:ea typeface="Times New Roman"/>
              </a:rPr>
              <a:t> </a:t>
            </a:r>
          </a:p>
          <a:p>
            <a:pPr marL="0" marR="0">
              <a:spcBef>
                <a:spcPts val="0"/>
              </a:spcBef>
              <a:spcAft>
                <a:spcPts val="0"/>
              </a:spcAft>
            </a:pPr>
            <a:r>
              <a:rPr lang="en-US" dirty="0">
                <a:solidFill>
                  <a:schemeClr val="bg1"/>
                </a:solidFill>
                <a:effectLst/>
                <a:latin typeface="Times New Roman"/>
                <a:ea typeface="Times New Roman"/>
              </a:rPr>
              <a:t> </a:t>
            </a:r>
          </a:p>
        </p:txBody>
      </p:sp>
    </p:spTree>
    <p:extLst>
      <p:ext uri="{BB962C8B-B14F-4D97-AF65-F5344CB8AC3E}">
        <p14:creationId xmlns:p14="http://schemas.microsoft.com/office/powerpoint/2010/main" val="33995960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24</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pic>
        <p:nvPicPr>
          <p:cNvPr id="53250" name="Picture 2" descr="E:\CengageBook\CengageLectureNotesWebsite\Clements 1e JPG_files\ch10\87046-10-00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 y="3124200"/>
            <a:ext cx="7522531" cy="25146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04800" y="457200"/>
            <a:ext cx="8267700" cy="2308324"/>
          </a:xfrm>
          <a:prstGeom prst="rect">
            <a:avLst/>
          </a:prstGeom>
        </p:spPr>
        <p:txBody>
          <a:bodyPr wrap="square">
            <a:spAutoFit/>
          </a:bodyPr>
          <a:lstStyle/>
          <a:p>
            <a:r>
              <a:rPr lang="en-US" dirty="0"/>
              <a:t>Figure 10.5 illustrates how </a:t>
            </a:r>
            <a:r>
              <a:rPr lang="en-US" dirty="0" smtClean="0"/>
              <a:t>two </a:t>
            </a:r>
            <a:r>
              <a:rPr lang="en-US" dirty="0"/>
              <a:t>cross-coupled inverters </a:t>
            </a:r>
            <a:r>
              <a:rPr lang="en-US" dirty="0" smtClean="0"/>
              <a:t>are </a:t>
            </a:r>
            <a:r>
              <a:rPr lang="en-US" dirty="0"/>
              <a:t>converted into a practical static memory cell. </a:t>
            </a:r>
            <a:endParaRPr lang="en-US" dirty="0" smtClean="0"/>
          </a:p>
          <a:p>
            <a:endParaRPr lang="en-US" dirty="0"/>
          </a:p>
          <a:p>
            <a:r>
              <a:rPr lang="en-US" dirty="0" smtClean="0"/>
              <a:t>Two </a:t>
            </a:r>
            <a:r>
              <a:rPr lang="en-US" dirty="0"/>
              <a:t>transistors operating as on/off switches are connected to the invertors on the left and right of the circuit and are used to access the memory element (the shaded inset on the right shows that the transistor has three terminals; the signal level on the control gate determines whether the path between the other two terminals is open or closed). </a:t>
            </a:r>
            <a:endParaRPr lang="en-US" i="1" dirty="0"/>
          </a:p>
        </p:txBody>
      </p:sp>
    </p:spTree>
    <p:extLst>
      <p:ext uri="{BB962C8B-B14F-4D97-AF65-F5344CB8AC3E}">
        <p14:creationId xmlns:p14="http://schemas.microsoft.com/office/powerpoint/2010/main" val="3072302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25</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pic>
        <p:nvPicPr>
          <p:cNvPr id="54274" name="Picture 2" descr="E:\CengageBook\CengageLectureNotesWebsite\Clements 1e JPG_files\ch10\87046-10-00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600200"/>
            <a:ext cx="7239000" cy="470326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04800" y="914400"/>
            <a:ext cx="7924800" cy="369332"/>
          </a:xfrm>
          <a:prstGeom prst="rect">
            <a:avLst/>
          </a:prstGeom>
        </p:spPr>
        <p:txBody>
          <a:bodyPr wrap="square">
            <a:spAutoFit/>
          </a:bodyPr>
          <a:lstStyle/>
          <a:p>
            <a:r>
              <a:rPr lang="en-US" dirty="0"/>
              <a:t>Figure 10.6 gives the circuit diagram of a 6-transistor static memory cell.</a:t>
            </a:r>
          </a:p>
        </p:txBody>
      </p:sp>
    </p:spTree>
    <p:extLst>
      <p:ext uri="{BB962C8B-B14F-4D97-AF65-F5344CB8AC3E}">
        <p14:creationId xmlns:p14="http://schemas.microsoft.com/office/powerpoint/2010/main" val="6547841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26</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pic>
        <p:nvPicPr>
          <p:cNvPr id="55298" name="Picture 2" descr="E:\CengageBook\CengageLectureNotesWebsite\Clements 1e JPG_files\ch10\87046-10-00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457200"/>
            <a:ext cx="4572000" cy="60833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5334000" y="935421"/>
            <a:ext cx="3048000" cy="5355312"/>
          </a:xfrm>
          <a:prstGeom prst="rect">
            <a:avLst/>
          </a:prstGeom>
        </p:spPr>
        <p:txBody>
          <a:bodyPr wrap="square">
            <a:spAutoFit/>
          </a:bodyPr>
          <a:lstStyle/>
          <a:p>
            <a:r>
              <a:rPr lang="en-US" dirty="0"/>
              <a:t>A practical semiconductor static RAM chip is composed of an array of individual memory cells. </a:t>
            </a:r>
            <a:endParaRPr lang="en-US" dirty="0" smtClean="0"/>
          </a:p>
          <a:p>
            <a:endParaRPr lang="en-US" dirty="0"/>
          </a:p>
          <a:p>
            <a:r>
              <a:rPr lang="en-US" dirty="0" smtClean="0"/>
              <a:t>Figure </a:t>
            </a:r>
            <a:r>
              <a:rPr lang="en-US" dirty="0"/>
              <a:t>10.7 illustrates a 16-bit memory array (a real static memory array might contain 2</a:t>
            </a:r>
            <a:r>
              <a:rPr lang="en-US" baseline="30000" dirty="0"/>
              <a:t>24</a:t>
            </a:r>
            <a:r>
              <a:rPr lang="en-US" dirty="0"/>
              <a:t> cells). </a:t>
            </a:r>
            <a:endParaRPr lang="en-US" dirty="0" smtClean="0"/>
          </a:p>
          <a:p>
            <a:endParaRPr lang="en-US" dirty="0"/>
          </a:p>
          <a:p>
            <a:r>
              <a:rPr lang="en-US" dirty="0"/>
              <a:t>The 4-bit memory address A</a:t>
            </a:r>
            <a:r>
              <a:rPr lang="en-US" baseline="-25000" dirty="0"/>
              <a:t>0</a:t>
            </a:r>
            <a:r>
              <a:rPr lang="en-US" dirty="0"/>
              <a:t> – A</a:t>
            </a:r>
            <a:r>
              <a:rPr lang="en-US" baseline="-25000" dirty="0"/>
              <a:t>3</a:t>
            </a:r>
            <a:r>
              <a:rPr lang="en-US" dirty="0"/>
              <a:t> is divided into a row and a column address. </a:t>
            </a:r>
            <a:endParaRPr lang="en-US" dirty="0" smtClean="0"/>
          </a:p>
          <a:p>
            <a:endParaRPr lang="en-US" dirty="0"/>
          </a:p>
          <a:p>
            <a:r>
              <a:rPr lang="en-US" dirty="0" smtClean="0"/>
              <a:t>A </a:t>
            </a:r>
            <a:r>
              <a:rPr lang="en-US" dirty="0"/>
              <a:t>2-line to 4-line decoder decodes the two-bit row address and asserts one of the horizontal lines. </a:t>
            </a:r>
          </a:p>
          <a:p>
            <a:endParaRPr lang="en-US" dirty="0"/>
          </a:p>
        </p:txBody>
      </p:sp>
    </p:spTree>
    <p:extLst>
      <p:ext uri="{BB962C8B-B14F-4D97-AF65-F5344CB8AC3E}">
        <p14:creationId xmlns:p14="http://schemas.microsoft.com/office/powerpoint/2010/main" val="28930690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27</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pic>
        <p:nvPicPr>
          <p:cNvPr id="56322" name="Picture 2" descr="E:\CengageBook\CengageLectureNotesWebsite\Clements 1e JPG_files\ch10\87046-10-00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971800"/>
            <a:ext cx="5334000" cy="338535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52400" y="533400"/>
            <a:ext cx="8610600" cy="2308324"/>
          </a:xfrm>
          <a:prstGeom prst="rect">
            <a:avLst/>
          </a:prstGeom>
        </p:spPr>
        <p:txBody>
          <a:bodyPr wrap="square">
            <a:spAutoFit/>
          </a:bodyPr>
          <a:lstStyle/>
          <a:p>
            <a:r>
              <a:rPr lang="en-US" b="1" dirty="0"/>
              <a:t>The Static RAM Memory System</a:t>
            </a:r>
            <a:endParaRPr lang="en-US" dirty="0"/>
          </a:p>
          <a:p>
            <a:r>
              <a:rPr lang="en-US" dirty="0"/>
              <a:t> </a:t>
            </a:r>
          </a:p>
          <a:p>
            <a:r>
              <a:rPr lang="en-US" dirty="0" smtClean="0"/>
              <a:t>RAM </a:t>
            </a:r>
            <a:r>
              <a:rPr lang="en-US" dirty="0"/>
              <a:t>chips are organized as </a:t>
            </a:r>
            <a:r>
              <a:rPr lang="en-US" dirty="0" smtClean="0"/>
              <a:t>1, 4, 8, and 16-bit wide </a:t>
            </a:r>
            <a:r>
              <a:rPr lang="en-US" dirty="0"/>
              <a:t>devices. </a:t>
            </a:r>
            <a:endParaRPr lang="en-US" dirty="0" smtClean="0"/>
          </a:p>
          <a:p>
            <a:endParaRPr lang="en-US" dirty="0"/>
          </a:p>
          <a:p>
            <a:r>
              <a:rPr lang="en-US" dirty="0" smtClean="0"/>
              <a:t>Figure </a:t>
            </a:r>
            <a:r>
              <a:rPr lang="en-US" dirty="0"/>
              <a:t>10.8 illustrates a 64K word by 8-bit static RAM with a capacity of 512K bits. </a:t>
            </a:r>
            <a:r>
              <a:rPr lang="en-US" dirty="0" smtClean="0"/>
              <a:t>16 </a:t>
            </a:r>
            <a:r>
              <a:rPr lang="en-US" dirty="0"/>
              <a:t>address lines A</a:t>
            </a:r>
            <a:r>
              <a:rPr lang="en-US" baseline="-25000" dirty="0"/>
              <a:t>0</a:t>
            </a:r>
            <a:r>
              <a:rPr lang="en-US" dirty="0"/>
              <a:t> to A</a:t>
            </a:r>
            <a:r>
              <a:rPr lang="en-US" baseline="-25000" dirty="0"/>
              <a:t>15</a:t>
            </a:r>
            <a:r>
              <a:rPr lang="en-US" dirty="0"/>
              <a:t> </a:t>
            </a:r>
            <a:r>
              <a:rPr lang="en-US" dirty="0" smtClean="0"/>
              <a:t>select </a:t>
            </a:r>
            <a:r>
              <a:rPr lang="en-US" dirty="0"/>
              <a:t>one of the 2</a:t>
            </a:r>
            <a:r>
              <a:rPr lang="en-US" baseline="30000" dirty="0"/>
              <a:t>16</a:t>
            </a:r>
            <a:r>
              <a:rPr lang="en-US" dirty="0"/>
              <a:t> = 64K memory locations and </a:t>
            </a:r>
            <a:r>
              <a:rPr lang="en-US" dirty="0" smtClean="0"/>
              <a:t>8 data </a:t>
            </a:r>
            <a:r>
              <a:rPr lang="en-US" dirty="0"/>
              <a:t>lines </a:t>
            </a:r>
            <a:r>
              <a:rPr lang="en-US" dirty="0" smtClean="0"/>
              <a:t>transmit </a:t>
            </a:r>
            <a:r>
              <a:rPr lang="en-US" dirty="0"/>
              <a:t>eight bits to the processor in a read cycle and receive eight bits from the processor in a write cycle.</a:t>
            </a:r>
          </a:p>
        </p:txBody>
      </p:sp>
    </p:spTree>
    <p:extLst>
      <p:ext uri="{BB962C8B-B14F-4D97-AF65-F5344CB8AC3E}">
        <p14:creationId xmlns:p14="http://schemas.microsoft.com/office/powerpoint/2010/main" val="6751792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28</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pic>
        <p:nvPicPr>
          <p:cNvPr id="56322" name="Picture 2" descr="E:\CengageBook\CengageLectureNotesWebsite\Clements 1e JPG_files\ch10\87046-10-00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586" y="3124200"/>
            <a:ext cx="5246414" cy="332976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54724" y="533400"/>
            <a:ext cx="8001000" cy="2446824"/>
          </a:xfrm>
          <a:prstGeom prst="rect">
            <a:avLst/>
          </a:prstGeom>
        </p:spPr>
        <p:txBody>
          <a:bodyPr wrap="square">
            <a:spAutoFit/>
          </a:bodyPr>
          <a:lstStyle/>
          <a:p>
            <a:r>
              <a:rPr lang="en-US" dirty="0"/>
              <a:t>The operation of a static RAM is controlled by two signals, </a:t>
            </a:r>
            <a:r>
              <a:rPr lang="en-US" dirty="0" smtClean="0"/>
              <a:t>R/W* </a:t>
            </a:r>
            <a:r>
              <a:rPr lang="en-US" dirty="0"/>
              <a:t>and </a:t>
            </a:r>
            <a:r>
              <a:rPr lang="en-US" dirty="0" smtClean="0"/>
              <a:t>CS*. </a:t>
            </a:r>
          </a:p>
          <a:p>
            <a:endParaRPr lang="en-US" sz="900" dirty="0"/>
          </a:p>
          <a:p>
            <a:r>
              <a:rPr lang="en-US" dirty="0" smtClean="0"/>
              <a:t>R/W* selects a </a:t>
            </a:r>
            <a:r>
              <a:rPr lang="en-US" dirty="0"/>
              <a:t>read cycle, </a:t>
            </a:r>
            <a:r>
              <a:rPr lang="en-US" dirty="0" smtClean="0"/>
              <a:t>R/W* </a:t>
            </a:r>
            <a:r>
              <a:rPr lang="en-US" dirty="0"/>
              <a:t>= 1, or a write cycle, </a:t>
            </a:r>
            <a:r>
              <a:rPr lang="en-US" dirty="0" smtClean="0"/>
              <a:t>R/W* </a:t>
            </a:r>
            <a:r>
              <a:rPr lang="en-US" dirty="0"/>
              <a:t>= 0. </a:t>
            </a:r>
            <a:endParaRPr lang="en-US" dirty="0" smtClean="0"/>
          </a:p>
          <a:p>
            <a:endParaRPr lang="en-US" sz="900" dirty="0"/>
          </a:p>
          <a:p>
            <a:r>
              <a:rPr lang="en-US" dirty="0" smtClean="0"/>
              <a:t>The </a:t>
            </a:r>
            <a:r>
              <a:rPr lang="en-US" dirty="0"/>
              <a:t>active-low chip select line, </a:t>
            </a:r>
            <a:r>
              <a:rPr lang="en-US" dirty="0" smtClean="0"/>
              <a:t>CS*, </a:t>
            </a:r>
            <a:r>
              <a:rPr lang="en-US" dirty="0"/>
              <a:t>determines whether the memory is to take part in a read or write access, or whether it remains in an idle state</a:t>
            </a:r>
            <a:r>
              <a:rPr lang="en-US" dirty="0" smtClean="0"/>
              <a:t>.</a:t>
            </a:r>
          </a:p>
          <a:p>
            <a:endParaRPr lang="en-US" sz="900" dirty="0"/>
          </a:p>
          <a:p>
            <a:r>
              <a:rPr lang="en-US" dirty="0" smtClean="0"/>
              <a:t>In </a:t>
            </a:r>
            <a:r>
              <a:rPr lang="en-US" dirty="0"/>
              <a:t>normal operation, the </a:t>
            </a:r>
            <a:r>
              <a:rPr lang="en-US" dirty="0" smtClean="0"/>
              <a:t>CS* </a:t>
            </a:r>
            <a:r>
              <a:rPr lang="en-US" dirty="0"/>
              <a:t>line is inactive-high and the signal on </a:t>
            </a:r>
            <a:r>
              <a:rPr lang="en-US" dirty="0" smtClean="0"/>
              <a:t>R/W* </a:t>
            </a:r>
            <a:r>
              <a:rPr lang="en-US" dirty="0"/>
              <a:t>is ignored. When </a:t>
            </a:r>
            <a:r>
              <a:rPr lang="en-US" dirty="0" smtClean="0"/>
              <a:t>CS* </a:t>
            </a:r>
            <a:r>
              <a:rPr lang="en-US" dirty="0"/>
              <a:t>is </a:t>
            </a:r>
            <a:r>
              <a:rPr lang="en-US" dirty="0" smtClean="0"/>
              <a:t>active-low</a:t>
            </a:r>
            <a:r>
              <a:rPr lang="en-US" dirty="0"/>
              <a:t>, the memory takes part in a read cycle or a write cycle depending on the state of the </a:t>
            </a:r>
            <a:r>
              <a:rPr lang="en-US" dirty="0" smtClean="0"/>
              <a:t>R/W* </a:t>
            </a:r>
            <a:r>
              <a:rPr lang="en-US" dirty="0"/>
              <a:t>line. </a:t>
            </a:r>
          </a:p>
        </p:txBody>
      </p:sp>
    </p:spTree>
    <p:extLst>
      <p:ext uri="{BB962C8B-B14F-4D97-AF65-F5344CB8AC3E}">
        <p14:creationId xmlns:p14="http://schemas.microsoft.com/office/powerpoint/2010/main" val="40276607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29</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pic>
        <p:nvPicPr>
          <p:cNvPr id="57346" name="Picture 2" descr="E:\CengageBook\CengageLectureNotesWebsite\Clements 1e JPG_files\ch10\87046-10-00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124" y="2895600"/>
            <a:ext cx="5665075" cy="359874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49621" y="448776"/>
            <a:ext cx="8382000" cy="2308324"/>
          </a:xfrm>
          <a:prstGeom prst="rect">
            <a:avLst/>
          </a:prstGeom>
        </p:spPr>
        <p:txBody>
          <a:bodyPr wrap="square">
            <a:spAutoFit/>
          </a:bodyPr>
          <a:lstStyle/>
          <a:p>
            <a:r>
              <a:rPr lang="en-US" dirty="0" smtClean="0"/>
              <a:t>Figure </a:t>
            </a:r>
            <a:r>
              <a:rPr lang="en-US" dirty="0"/>
              <a:t>10.9 provides a </a:t>
            </a:r>
            <a:r>
              <a:rPr lang="en-US" i="1" dirty="0"/>
              <a:t>timing diagram</a:t>
            </a:r>
            <a:r>
              <a:rPr lang="en-US" dirty="0"/>
              <a:t> of a </a:t>
            </a:r>
            <a:r>
              <a:rPr lang="en-US" dirty="0" smtClean="0"/>
              <a:t>static. </a:t>
            </a:r>
          </a:p>
          <a:p>
            <a:endParaRPr lang="en-US" sz="900" dirty="0"/>
          </a:p>
          <a:p>
            <a:r>
              <a:rPr lang="en-US" dirty="0" smtClean="0"/>
              <a:t>The </a:t>
            </a:r>
            <a:r>
              <a:rPr lang="en-US" dirty="0"/>
              <a:t>timing diagram specifies the minimum times for which you must apply signals to the memory for correct operation, and it states the maximum period of time that may elapse between the initiation of an action and its conclusion. </a:t>
            </a:r>
            <a:endParaRPr lang="en-US" dirty="0" smtClean="0"/>
          </a:p>
          <a:p>
            <a:endParaRPr lang="en-US" sz="900" dirty="0"/>
          </a:p>
          <a:p>
            <a:r>
              <a:rPr lang="en-US" dirty="0" smtClean="0"/>
              <a:t>Lines </a:t>
            </a:r>
            <a:r>
              <a:rPr lang="en-US" dirty="0"/>
              <a:t>with arrows indicate cause and effect; for example, when </a:t>
            </a:r>
            <a:r>
              <a:rPr lang="en-US" dirty="0" smtClean="0"/>
              <a:t>CS* </a:t>
            </a:r>
            <a:r>
              <a:rPr lang="en-US" dirty="0"/>
              <a:t>goes low at C (cause) the data bus drivers are turned on at E (effect).</a:t>
            </a:r>
          </a:p>
        </p:txBody>
      </p:sp>
    </p:spTree>
    <p:extLst>
      <p:ext uri="{BB962C8B-B14F-4D97-AF65-F5344CB8AC3E}">
        <p14:creationId xmlns:p14="http://schemas.microsoft.com/office/powerpoint/2010/main" val="34305909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3</a:t>
            </a:fld>
            <a:endParaRPr lang="en-US"/>
          </a:p>
        </p:txBody>
      </p:sp>
      <p:sp>
        <p:nvSpPr>
          <p:cNvPr id="4" name="Rectangle 3"/>
          <p:cNvSpPr/>
          <p:nvPr/>
        </p:nvSpPr>
        <p:spPr>
          <a:xfrm>
            <a:off x="381000" y="533400"/>
            <a:ext cx="7659414" cy="2862322"/>
          </a:xfrm>
          <a:prstGeom prst="rect">
            <a:avLst/>
          </a:prstGeom>
        </p:spPr>
        <p:txBody>
          <a:bodyPr wrap="square">
            <a:spAutoFit/>
          </a:bodyPr>
          <a:lstStyle/>
          <a:p>
            <a:r>
              <a:rPr lang="en-US" dirty="0"/>
              <a:t>In this chapter we look at the operating principles of immediate access memory, the difference between </a:t>
            </a:r>
            <a:r>
              <a:rPr lang="en-US" i="1" dirty="0"/>
              <a:t>static</a:t>
            </a:r>
            <a:r>
              <a:rPr lang="en-US" dirty="0"/>
              <a:t> and </a:t>
            </a:r>
            <a:r>
              <a:rPr lang="en-US" i="1" dirty="0"/>
              <a:t>dynamic</a:t>
            </a:r>
            <a:r>
              <a:rPr lang="en-US" dirty="0"/>
              <a:t> classes of memory, and the difference between </a:t>
            </a:r>
            <a:r>
              <a:rPr lang="en-US" i="1" dirty="0"/>
              <a:t>volatile</a:t>
            </a:r>
            <a:r>
              <a:rPr lang="en-US" dirty="0"/>
              <a:t> and </a:t>
            </a:r>
            <a:r>
              <a:rPr lang="en-US" i="1" dirty="0"/>
              <a:t>non-volatile</a:t>
            </a:r>
            <a:r>
              <a:rPr lang="en-US" dirty="0"/>
              <a:t> memory. </a:t>
            </a:r>
            <a:endParaRPr lang="en-US" dirty="0" smtClean="0"/>
          </a:p>
          <a:p>
            <a:endParaRPr lang="en-US" dirty="0"/>
          </a:p>
          <a:p>
            <a:r>
              <a:rPr lang="en-US" dirty="0" smtClean="0"/>
              <a:t>We </a:t>
            </a:r>
            <a:r>
              <a:rPr lang="en-US" dirty="0"/>
              <a:t>also introduce some of the new technologies that are beginning to play a </a:t>
            </a:r>
            <a:r>
              <a:rPr lang="en-US" dirty="0" smtClean="0"/>
              <a:t>significant </a:t>
            </a:r>
            <a:r>
              <a:rPr lang="en-US" dirty="0"/>
              <a:t>role in memory systems. </a:t>
            </a:r>
            <a:endParaRPr lang="en-US" dirty="0" smtClean="0"/>
          </a:p>
          <a:p>
            <a:endParaRPr lang="en-US" dirty="0"/>
          </a:p>
          <a:p>
            <a:r>
              <a:rPr lang="en-US" dirty="0" smtClean="0"/>
              <a:t>As </a:t>
            </a:r>
            <a:r>
              <a:rPr lang="en-US" dirty="0"/>
              <a:t>well as the characteristics of memory devices we also look at some of the considerations that the memory systems designer has to take into account. </a:t>
            </a:r>
          </a:p>
        </p:txBody>
      </p:sp>
    </p:spTree>
    <p:extLst>
      <p:ext uri="{BB962C8B-B14F-4D97-AF65-F5344CB8AC3E}">
        <p14:creationId xmlns:p14="http://schemas.microsoft.com/office/powerpoint/2010/main" val="326952770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30</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pic>
        <p:nvPicPr>
          <p:cNvPr id="57346" name="Picture 2" descr="E:\CengageBook\CengageLectureNotesWebsite\Clements 1e JPG_files\ch10\87046-10-00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533400"/>
            <a:ext cx="8036813" cy="5105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59769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31</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pic>
        <p:nvPicPr>
          <p:cNvPr id="57346" name="Picture 2" descr="E:\CengageBook\CengageLectureNotesWebsite\Clements 1e JPG_files\ch10\87046-10-00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7276" y="2209800"/>
            <a:ext cx="6858000" cy="4356557"/>
          </a:xfrm>
          <a:prstGeom prst="rect">
            <a:avLst/>
          </a:prstGeom>
          <a:noFill/>
          <a:extLst>
            <a:ext uri="{909E8E84-426E-40DD-AFC4-6F175D3DCCD1}">
              <a14:hiddenFill xmlns:a14="http://schemas.microsoft.com/office/drawing/2010/main">
                <a:solidFill>
                  <a:srgbClr val="FFFFFF"/>
                </a:solidFill>
              </a14:hiddenFill>
            </a:ext>
          </a:extLst>
        </p:spPr>
      </p:pic>
      <p:sp>
        <p:nvSpPr>
          <p:cNvPr id="6" name="Text Box 179"/>
          <p:cNvSpPr txBox="1">
            <a:spLocks noChangeArrowheads="1"/>
          </p:cNvSpPr>
          <p:nvPr/>
        </p:nvSpPr>
        <p:spPr bwMode="auto">
          <a:xfrm>
            <a:off x="373118" y="483477"/>
            <a:ext cx="8077200" cy="1295400"/>
          </a:xfrm>
          <a:prstGeom prst="rect">
            <a:avLst/>
          </a:prstGeom>
          <a:solidFill>
            <a:schemeClr val="accent1">
              <a:lumMod val="20000"/>
              <a:lumOff val="80000"/>
            </a:schemeClr>
          </a:solidFill>
          <a:ln w="9525">
            <a:solidFill>
              <a:srgbClr val="000000"/>
            </a:solidFill>
            <a:miter lim="800000"/>
            <a:headEnd/>
            <a:tailEnd/>
          </a:ln>
        </p:spPr>
        <p:txBody>
          <a:bodyPr rot="0" vert="horz" wrap="square" lIns="91440" tIns="45720" rIns="91440" bIns="45720" anchor="t" anchorCtr="0" upright="1">
            <a:noAutofit/>
          </a:bodyPr>
          <a:lstStyle/>
          <a:p>
            <a:pPr marL="0" marR="0">
              <a:spcBef>
                <a:spcPts val="0"/>
              </a:spcBef>
              <a:spcAft>
                <a:spcPts val="0"/>
              </a:spcAft>
            </a:pPr>
            <a:r>
              <a:rPr lang="en-US" dirty="0" err="1" smtClean="0">
                <a:solidFill>
                  <a:schemeClr val="bg1"/>
                </a:solidFill>
                <a:effectLst/>
                <a:latin typeface="Arial"/>
                <a:ea typeface="Times New Roman"/>
              </a:rPr>
              <a:t>t</a:t>
            </a:r>
            <a:r>
              <a:rPr lang="en-US" baseline="-25000" dirty="0" err="1" smtClean="0">
                <a:solidFill>
                  <a:schemeClr val="bg1"/>
                </a:solidFill>
                <a:effectLst/>
                <a:latin typeface="Arial"/>
                <a:ea typeface="Times New Roman"/>
              </a:rPr>
              <a:t>cycle</a:t>
            </a:r>
            <a:r>
              <a:rPr lang="en-US" dirty="0" smtClean="0">
                <a:solidFill>
                  <a:schemeClr val="bg1"/>
                </a:solidFill>
                <a:effectLst/>
                <a:latin typeface="Arial"/>
                <a:ea typeface="Times New Roman"/>
              </a:rPr>
              <a:t> </a:t>
            </a:r>
            <a:r>
              <a:rPr lang="en-US" dirty="0">
                <a:solidFill>
                  <a:schemeClr val="bg1"/>
                </a:solidFill>
                <a:effectLst/>
                <a:latin typeface="Arial"/>
                <a:ea typeface="Times New Roman"/>
              </a:rPr>
              <a:t>is the minimum </a:t>
            </a:r>
            <a:r>
              <a:rPr lang="en-US" dirty="0" smtClean="0">
                <a:solidFill>
                  <a:schemeClr val="bg1"/>
                </a:solidFill>
                <a:effectLst/>
                <a:latin typeface="Arial"/>
                <a:ea typeface="Times New Roman"/>
              </a:rPr>
              <a:t>time read cycle time. </a:t>
            </a:r>
          </a:p>
          <a:p>
            <a:pPr marL="0" marR="0">
              <a:spcBef>
                <a:spcPts val="0"/>
              </a:spcBef>
              <a:spcAft>
                <a:spcPts val="0"/>
              </a:spcAft>
            </a:pPr>
            <a:r>
              <a:rPr lang="en-US" dirty="0" err="1" smtClean="0">
                <a:solidFill>
                  <a:schemeClr val="bg1"/>
                </a:solidFill>
                <a:effectLst/>
                <a:latin typeface="Arial"/>
                <a:ea typeface="Times New Roman"/>
              </a:rPr>
              <a:t>t</a:t>
            </a:r>
            <a:r>
              <a:rPr lang="en-US" baseline="-25000" dirty="0" err="1" smtClean="0">
                <a:solidFill>
                  <a:schemeClr val="bg1"/>
                </a:solidFill>
                <a:effectLst/>
                <a:latin typeface="Arial"/>
                <a:ea typeface="Times New Roman"/>
              </a:rPr>
              <a:t>acc</a:t>
            </a:r>
            <a:r>
              <a:rPr lang="en-US" dirty="0" smtClean="0">
                <a:solidFill>
                  <a:schemeClr val="bg1"/>
                </a:solidFill>
                <a:effectLst/>
                <a:latin typeface="Arial"/>
                <a:ea typeface="Times New Roman"/>
              </a:rPr>
              <a:t> </a:t>
            </a:r>
            <a:r>
              <a:rPr lang="en-US" dirty="0">
                <a:solidFill>
                  <a:schemeClr val="bg1"/>
                </a:solidFill>
                <a:effectLst/>
                <a:latin typeface="Arial"/>
                <a:ea typeface="Times New Roman"/>
              </a:rPr>
              <a:t>is the access </a:t>
            </a:r>
            <a:r>
              <a:rPr lang="en-US" dirty="0" smtClean="0">
                <a:solidFill>
                  <a:schemeClr val="bg1"/>
                </a:solidFill>
                <a:effectLst/>
                <a:latin typeface="Arial"/>
                <a:ea typeface="Times New Roman"/>
              </a:rPr>
              <a:t>time. </a:t>
            </a:r>
          </a:p>
          <a:p>
            <a:pPr marL="0" marR="0">
              <a:spcBef>
                <a:spcPts val="0"/>
              </a:spcBef>
              <a:spcAft>
                <a:spcPts val="0"/>
              </a:spcAft>
            </a:pPr>
            <a:r>
              <a:rPr lang="en-US" dirty="0" err="1" smtClean="0">
                <a:solidFill>
                  <a:schemeClr val="bg1"/>
                </a:solidFill>
                <a:effectLst/>
                <a:latin typeface="Arial"/>
                <a:ea typeface="Times New Roman"/>
              </a:rPr>
              <a:t>t</a:t>
            </a:r>
            <a:r>
              <a:rPr lang="en-US" baseline="-25000" dirty="0" err="1" smtClean="0">
                <a:solidFill>
                  <a:schemeClr val="bg1"/>
                </a:solidFill>
                <a:effectLst/>
                <a:latin typeface="Arial"/>
                <a:ea typeface="Times New Roman"/>
              </a:rPr>
              <a:t>off</a:t>
            </a:r>
            <a:r>
              <a:rPr lang="en-US" dirty="0" smtClean="0">
                <a:solidFill>
                  <a:schemeClr val="bg1"/>
                </a:solidFill>
                <a:effectLst/>
                <a:latin typeface="Arial"/>
                <a:ea typeface="Times New Roman"/>
              </a:rPr>
              <a:t> </a:t>
            </a:r>
            <a:r>
              <a:rPr lang="en-US" dirty="0">
                <a:solidFill>
                  <a:schemeClr val="bg1"/>
                </a:solidFill>
                <a:effectLst/>
                <a:latin typeface="Arial"/>
                <a:ea typeface="Times New Roman"/>
              </a:rPr>
              <a:t>is the time taken for the data bus to float when </a:t>
            </a:r>
            <a:r>
              <a:rPr lang="en-US" dirty="0" smtClean="0">
                <a:solidFill>
                  <a:schemeClr val="bg1"/>
                </a:solidFill>
                <a:effectLst/>
                <a:latin typeface="Arial"/>
                <a:ea typeface="Times New Roman"/>
              </a:rPr>
              <a:t>CS* </a:t>
            </a:r>
            <a:r>
              <a:rPr lang="en-US" dirty="0">
                <a:solidFill>
                  <a:schemeClr val="bg1"/>
                </a:solidFill>
                <a:effectLst/>
                <a:latin typeface="Arial"/>
                <a:ea typeface="Times New Roman"/>
              </a:rPr>
              <a:t>goes high. </a:t>
            </a:r>
            <a:endParaRPr lang="en-US" dirty="0" smtClean="0">
              <a:solidFill>
                <a:schemeClr val="bg1"/>
              </a:solidFill>
              <a:effectLst/>
              <a:latin typeface="Arial"/>
              <a:ea typeface="Times New Roman"/>
            </a:endParaRPr>
          </a:p>
          <a:p>
            <a:pPr marL="0" marR="0">
              <a:spcBef>
                <a:spcPts val="0"/>
              </a:spcBef>
              <a:spcAft>
                <a:spcPts val="0"/>
              </a:spcAft>
            </a:pPr>
            <a:r>
              <a:rPr lang="en-US" dirty="0" err="1" smtClean="0">
                <a:solidFill>
                  <a:schemeClr val="bg1"/>
                </a:solidFill>
                <a:effectLst/>
                <a:latin typeface="Arial"/>
                <a:ea typeface="Times New Roman"/>
              </a:rPr>
              <a:t>t</a:t>
            </a:r>
            <a:r>
              <a:rPr lang="en-US" baseline="-25000" dirty="0" err="1" smtClean="0">
                <a:solidFill>
                  <a:schemeClr val="bg1"/>
                </a:solidFill>
                <a:effectLst/>
                <a:latin typeface="Arial"/>
                <a:ea typeface="Times New Roman"/>
              </a:rPr>
              <a:t>hold</a:t>
            </a:r>
            <a:r>
              <a:rPr lang="en-US" dirty="0" smtClean="0">
                <a:solidFill>
                  <a:schemeClr val="bg1"/>
                </a:solidFill>
                <a:effectLst/>
                <a:latin typeface="Arial"/>
                <a:ea typeface="Times New Roman"/>
              </a:rPr>
              <a:t> </a:t>
            </a:r>
            <a:r>
              <a:rPr lang="en-US" dirty="0">
                <a:solidFill>
                  <a:schemeClr val="bg1"/>
                </a:solidFill>
                <a:effectLst/>
                <a:latin typeface="Arial"/>
                <a:ea typeface="Times New Roman"/>
              </a:rPr>
              <a:t>is the time that the data </a:t>
            </a:r>
            <a:r>
              <a:rPr lang="en-US" dirty="0" smtClean="0">
                <a:solidFill>
                  <a:schemeClr val="bg1"/>
                </a:solidFill>
                <a:effectLst/>
                <a:latin typeface="Arial"/>
                <a:ea typeface="Times New Roman"/>
              </a:rPr>
              <a:t>is valid </a:t>
            </a:r>
            <a:r>
              <a:rPr lang="en-US" dirty="0">
                <a:solidFill>
                  <a:schemeClr val="bg1"/>
                </a:solidFill>
                <a:effectLst/>
                <a:latin typeface="Arial"/>
                <a:ea typeface="Times New Roman"/>
              </a:rPr>
              <a:t>after the address changes.</a:t>
            </a:r>
            <a:endParaRPr lang="en-US" dirty="0">
              <a:solidFill>
                <a:schemeClr val="bg1"/>
              </a:solidFill>
              <a:effectLst/>
              <a:latin typeface="Times New Roman"/>
              <a:ea typeface="Times New Roman"/>
            </a:endParaRPr>
          </a:p>
        </p:txBody>
      </p:sp>
    </p:spTree>
    <p:extLst>
      <p:ext uri="{BB962C8B-B14F-4D97-AF65-F5344CB8AC3E}">
        <p14:creationId xmlns:p14="http://schemas.microsoft.com/office/powerpoint/2010/main" val="19478570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32</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pic>
        <p:nvPicPr>
          <p:cNvPr id="58370" name="Picture 2" descr="E:\CengageBook\CengageLectureNotesWebsite\Clements 1e JPG_files\ch10\87046-10-01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2306119"/>
            <a:ext cx="6427578" cy="4018481"/>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p:cNvSpPr/>
          <p:nvPr/>
        </p:nvSpPr>
        <p:spPr>
          <a:xfrm>
            <a:off x="304800" y="588579"/>
            <a:ext cx="8382000" cy="1477328"/>
          </a:xfrm>
          <a:prstGeom prst="rect">
            <a:avLst/>
          </a:prstGeom>
        </p:spPr>
        <p:txBody>
          <a:bodyPr wrap="square">
            <a:spAutoFit/>
          </a:bodyPr>
          <a:lstStyle/>
          <a:p>
            <a:r>
              <a:rPr lang="en-US" dirty="0" smtClean="0"/>
              <a:t>Figure </a:t>
            </a:r>
            <a:r>
              <a:rPr lang="en-US" dirty="0"/>
              <a:t>10.10 illustrates the cycle timing diagram of a generic static </a:t>
            </a:r>
            <a:r>
              <a:rPr lang="en-US" dirty="0" smtClean="0"/>
              <a:t>RAM. </a:t>
            </a:r>
          </a:p>
          <a:p>
            <a:endParaRPr lang="en-US" dirty="0"/>
          </a:p>
          <a:p>
            <a:r>
              <a:rPr lang="en-US" dirty="0" smtClean="0"/>
              <a:t>The </a:t>
            </a:r>
            <a:r>
              <a:rPr lang="en-US" dirty="0"/>
              <a:t>data to be stored is applied to the data bus, and then </a:t>
            </a:r>
            <a:r>
              <a:rPr lang="en-US" dirty="0" smtClean="0"/>
              <a:t>CS* </a:t>
            </a:r>
            <a:r>
              <a:rPr lang="en-US" dirty="0"/>
              <a:t>and </a:t>
            </a:r>
            <a:r>
              <a:rPr lang="en-US" dirty="0" smtClean="0"/>
              <a:t>R/W* </a:t>
            </a:r>
            <a:r>
              <a:rPr lang="en-US" dirty="0"/>
              <a:t>asserted low to trigger the write cycle</a:t>
            </a:r>
            <a:r>
              <a:rPr lang="en-US" dirty="0" smtClean="0"/>
              <a:t>.</a:t>
            </a:r>
          </a:p>
          <a:p>
            <a:endParaRPr lang="en-US" dirty="0"/>
          </a:p>
        </p:txBody>
      </p:sp>
    </p:spTree>
    <p:extLst>
      <p:ext uri="{BB962C8B-B14F-4D97-AF65-F5344CB8AC3E}">
        <p14:creationId xmlns:p14="http://schemas.microsoft.com/office/powerpoint/2010/main" val="26628951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33</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pic>
        <p:nvPicPr>
          <p:cNvPr id="58370" name="Picture 2" descr="E:\CengageBook\CengageLectureNotesWebsite\Clements 1e JPG_files\ch10\87046-10-01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2306119"/>
            <a:ext cx="6427578" cy="4018481"/>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p:cNvSpPr/>
          <p:nvPr/>
        </p:nvSpPr>
        <p:spPr>
          <a:xfrm>
            <a:off x="228600" y="588579"/>
            <a:ext cx="8229600" cy="1754326"/>
          </a:xfrm>
          <a:prstGeom prst="rect">
            <a:avLst/>
          </a:prstGeom>
        </p:spPr>
        <p:txBody>
          <a:bodyPr wrap="square">
            <a:spAutoFit/>
          </a:bodyPr>
          <a:lstStyle/>
          <a:p>
            <a:r>
              <a:rPr lang="en-US" dirty="0"/>
              <a:t>The </a:t>
            </a:r>
            <a:r>
              <a:rPr lang="en-US" i="1" dirty="0"/>
              <a:t>data setup time</a:t>
            </a:r>
            <a:r>
              <a:rPr lang="en-US" dirty="0"/>
              <a:t> is the minimum time for which the data must be valid and stable before it is captured.</a:t>
            </a:r>
          </a:p>
          <a:p>
            <a:endParaRPr lang="en-US" dirty="0"/>
          </a:p>
          <a:p>
            <a:r>
              <a:rPr lang="en-US" dirty="0" smtClean="0"/>
              <a:t>The </a:t>
            </a:r>
            <a:r>
              <a:rPr lang="en-US" dirty="0"/>
              <a:t>hold time is the minimum time for which the data must be held after it has been captured.</a:t>
            </a:r>
          </a:p>
          <a:p>
            <a:endParaRPr lang="en-US" dirty="0"/>
          </a:p>
        </p:txBody>
      </p:sp>
    </p:spTree>
    <p:extLst>
      <p:ext uri="{BB962C8B-B14F-4D97-AF65-F5344CB8AC3E}">
        <p14:creationId xmlns:p14="http://schemas.microsoft.com/office/powerpoint/2010/main" val="3744462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34</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sp>
        <p:nvSpPr>
          <p:cNvPr id="4" name="Rectangle 3"/>
          <p:cNvSpPr/>
          <p:nvPr/>
        </p:nvSpPr>
        <p:spPr>
          <a:xfrm>
            <a:off x="228600" y="609600"/>
            <a:ext cx="8305800" cy="5355312"/>
          </a:xfrm>
          <a:prstGeom prst="rect">
            <a:avLst/>
          </a:prstGeom>
        </p:spPr>
        <p:txBody>
          <a:bodyPr wrap="square">
            <a:spAutoFit/>
          </a:bodyPr>
          <a:lstStyle/>
          <a:p>
            <a:r>
              <a:rPr lang="en-US" b="1" dirty="0"/>
              <a:t>Byte/Word Control</a:t>
            </a:r>
            <a:endParaRPr lang="en-US" dirty="0"/>
          </a:p>
          <a:p>
            <a:r>
              <a:rPr lang="en-US" dirty="0"/>
              <a:t> </a:t>
            </a:r>
          </a:p>
          <a:p>
            <a:r>
              <a:rPr lang="en-US" dirty="0"/>
              <a:t>In the 1970s microprocessors were byte-oriented and data buses were eight bits wide. Address buses were 16 bits wide and an address on A</a:t>
            </a:r>
            <a:r>
              <a:rPr lang="en-US" baseline="-25000" dirty="0"/>
              <a:t>15</a:t>
            </a:r>
            <a:r>
              <a:rPr lang="en-US" dirty="0"/>
              <a:t> to A</a:t>
            </a:r>
            <a:r>
              <a:rPr lang="en-US" baseline="-25000" dirty="0"/>
              <a:t>00</a:t>
            </a:r>
            <a:r>
              <a:rPr lang="en-US" dirty="0"/>
              <a:t> selected one of 2</a:t>
            </a:r>
            <a:r>
              <a:rPr lang="en-US" baseline="30000" dirty="0"/>
              <a:t>16</a:t>
            </a:r>
            <a:r>
              <a:rPr lang="en-US" dirty="0"/>
              <a:t> = 64K unique bytes. </a:t>
            </a:r>
            <a:endParaRPr lang="en-US" dirty="0" smtClean="0"/>
          </a:p>
          <a:p>
            <a:endParaRPr lang="en-US" dirty="0"/>
          </a:p>
          <a:p>
            <a:r>
              <a:rPr lang="en-US" dirty="0" smtClean="0"/>
              <a:t>When </a:t>
            </a:r>
            <a:r>
              <a:rPr lang="en-US" dirty="0"/>
              <a:t>16-bit processors were introduced, the situation became more complex because of the need to access both bytes and 16-bit words (remember that memory is byte-addressed and you can access an individual byte even though the fundamental </a:t>
            </a:r>
            <a:r>
              <a:rPr lang="en-US" dirty="0" err="1"/>
              <a:t>wordlength</a:t>
            </a:r>
            <a:r>
              <a:rPr lang="en-US" dirty="0"/>
              <a:t> may be two, four, or more bytes</a:t>
            </a:r>
            <a:r>
              <a:rPr lang="en-US" dirty="0" smtClean="0"/>
              <a:t>).</a:t>
            </a:r>
          </a:p>
          <a:p>
            <a:endParaRPr lang="en-US" dirty="0"/>
          </a:p>
          <a:p>
            <a:r>
              <a:rPr lang="en-US" dirty="0"/>
              <a:t>Because microprocessor designers wanted the best of both worlds, the ability to access individual bytes as well as 16-bit words, they implemented byte-control mechanisms allowing access to the individual bytes of a selected word. </a:t>
            </a:r>
            <a:endParaRPr lang="en-US" dirty="0" smtClean="0"/>
          </a:p>
          <a:p>
            <a:endParaRPr lang="en-US" dirty="0"/>
          </a:p>
          <a:p>
            <a:r>
              <a:rPr lang="en-US" dirty="0" smtClean="0"/>
              <a:t>A </a:t>
            </a:r>
            <a:r>
              <a:rPr lang="en-US" dirty="0"/>
              <a:t>typical mechanism uses the address bus to select a 16-bit word (or a 32-bit or a 64-bit) word and then uses </a:t>
            </a:r>
            <a:r>
              <a:rPr lang="en-US" i="1" dirty="0"/>
              <a:t>byte control lines</a:t>
            </a:r>
            <a:r>
              <a:rPr lang="en-US" dirty="0"/>
              <a:t> to select one or more of the bytes at that address. </a:t>
            </a:r>
          </a:p>
        </p:txBody>
      </p:sp>
    </p:spTree>
    <p:extLst>
      <p:ext uri="{BB962C8B-B14F-4D97-AF65-F5344CB8AC3E}">
        <p14:creationId xmlns:p14="http://schemas.microsoft.com/office/powerpoint/2010/main" val="39010119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35</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pic>
        <p:nvPicPr>
          <p:cNvPr id="59394" name="Picture 2" descr="E:\CengageBook\CengageLectureNotesWebsite\Clements 1e JPG_files\ch10\87046-10-0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828800"/>
            <a:ext cx="5365531" cy="449539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04800" y="457200"/>
            <a:ext cx="8191500" cy="1200329"/>
          </a:xfrm>
          <a:prstGeom prst="rect">
            <a:avLst/>
          </a:prstGeom>
        </p:spPr>
        <p:txBody>
          <a:bodyPr wrap="square">
            <a:spAutoFit/>
          </a:bodyPr>
          <a:lstStyle/>
          <a:p>
            <a:r>
              <a:rPr lang="en-US" b="1" dirty="0"/>
              <a:t>Byte/Word Control</a:t>
            </a:r>
            <a:endParaRPr lang="en-US" dirty="0"/>
          </a:p>
          <a:p>
            <a:r>
              <a:rPr lang="en-US" dirty="0"/>
              <a:t> </a:t>
            </a:r>
          </a:p>
          <a:p>
            <a:r>
              <a:rPr lang="en-US" dirty="0" smtClean="0"/>
              <a:t>Figure </a:t>
            </a:r>
            <a:r>
              <a:rPr lang="en-US" dirty="0"/>
              <a:t>10.11 demonstrates a possible arrangement in which one of 2</a:t>
            </a:r>
            <a:r>
              <a:rPr lang="en-US" baseline="30000" dirty="0"/>
              <a:t>15</a:t>
            </a:r>
            <a:r>
              <a:rPr lang="en-US" dirty="0"/>
              <a:t> 16-bit words is selected by address lines A</a:t>
            </a:r>
            <a:r>
              <a:rPr lang="en-US" baseline="-25000" dirty="0"/>
              <a:t>01</a:t>
            </a:r>
            <a:r>
              <a:rPr lang="en-US" dirty="0"/>
              <a:t> to A</a:t>
            </a:r>
            <a:r>
              <a:rPr lang="en-US" baseline="-25000" dirty="0"/>
              <a:t>15</a:t>
            </a:r>
            <a:r>
              <a:rPr lang="en-US" dirty="0"/>
              <a:t>.</a:t>
            </a:r>
          </a:p>
        </p:txBody>
      </p:sp>
    </p:spTree>
    <p:extLst>
      <p:ext uri="{BB962C8B-B14F-4D97-AF65-F5344CB8AC3E}">
        <p14:creationId xmlns:p14="http://schemas.microsoft.com/office/powerpoint/2010/main" val="41569788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36</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pic>
        <p:nvPicPr>
          <p:cNvPr id="59394" name="Picture 2" descr="E:\CengageBook\CengageLectureNotesWebsite\Clements 1e JPG_files\ch10\87046-10-0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826532"/>
            <a:ext cx="6858000" cy="57458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155559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37</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graphicFrame>
        <p:nvGraphicFramePr>
          <p:cNvPr id="4" name="Table 3"/>
          <p:cNvGraphicFramePr>
            <a:graphicFrameLocks noGrp="1"/>
          </p:cNvGraphicFramePr>
          <p:nvPr>
            <p:extLst>
              <p:ext uri="{D42A27DB-BD31-4B8C-83A1-F6EECF244321}">
                <p14:modId xmlns:p14="http://schemas.microsoft.com/office/powerpoint/2010/main" val="2080728790"/>
              </p:ext>
            </p:extLst>
          </p:nvPr>
        </p:nvGraphicFramePr>
        <p:xfrm>
          <a:off x="304800" y="2971800"/>
          <a:ext cx="7613333" cy="2165350"/>
        </p:xfrm>
        <a:graphic>
          <a:graphicData uri="http://schemas.openxmlformats.org/drawingml/2006/table">
            <a:tbl>
              <a:tblPr firstRow="1" firstCol="1" bandRow="1" bandCol="1">
                <a:tableStyleId>{5C22544A-7EE6-4342-B048-85BDC9FD1C3A}</a:tableStyleId>
              </a:tblPr>
              <a:tblGrid>
                <a:gridCol w="1543224"/>
                <a:gridCol w="1606922"/>
                <a:gridCol w="4463187"/>
              </a:tblGrid>
              <a:tr h="433070">
                <a:tc>
                  <a:txBody>
                    <a:bodyPr/>
                    <a:lstStyle/>
                    <a:p>
                      <a:pPr marL="0" marR="0" algn="just">
                        <a:spcBef>
                          <a:spcPts val="0"/>
                        </a:spcBef>
                        <a:spcAft>
                          <a:spcPts val="0"/>
                        </a:spcAft>
                      </a:pPr>
                      <a:r>
                        <a:rPr lang="en-US" sz="1800">
                          <a:effectLst/>
                        </a:rPr>
                        <a:t>BS</a:t>
                      </a:r>
                      <a:r>
                        <a:rPr lang="en-US" sz="1800" baseline="-25000">
                          <a:effectLst/>
                        </a:rPr>
                        <a:t>1</a:t>
                      </a:r>
                      <a:endParaRPr lang="en-US" sz="1800">
                        <a:effectLst/>
                        <a:latin typeface="Times New Roman"/>
                        <a:ea typeface="Times New Roman"/>
                      </a:endParaRPr>
                    </a:p>
                  </a:txBody>
                  <a:tcPr marL="68580" marR="68580" marT="0" marB="0"/>
                </a:tc>
                <a:tc>
                  <a:txBody>
                    <a:bodyPr/>
                    <a:lstStyle/>
                    <a:p>
                      <a:pPr marL="0" marR="0" algn="just">
                        <a:spcBef>
                          <a:spcPts val="0"/>
                        </a:spcBef>
                        <a:spcAft>
                          <a:spcPts val="0"/>
                        </a:spcAft>
                      </a:pPr>
                      <a:r>
                        <a:rPr lang="en-US" sz="1800">
                          <a:effectLst/>
                        </a:rPr>
                        <a:t>BS</a:t>
                      </a:r>
                      <a:r>
                        <a:rPr lang="en-US" sz="1800" baseline="-25000">
                          <a:effectLst/>
                        </a:rPr>
                        <a:t>0</a:t>
                      </a:r>
                      <a:endParaRPr lang="en-US" sz="1800">
                        <a:effectLst/>
                        <a:latin typeface="Times New Roman"/>
                        <a:ea typeface="Times New Roman"/>
                      </a:endParaRPr>
                    </a:p>
                  </a:txBody>
                  <a:tcPr marL="68580" marR="68580" marT="0" marB="0"/>
                </a:tc>
                <a:tc>
                  <a:txBody>
                    <a:bodyPr/>
                    <a:lstStyle/>
                    <a:p>
                      <a:pPr marL="0" marR="0" algn="just">
                        <a:spcBef>
                          <a:spcPts val="0"/>
                        </a:spcBef>
                        <a:spcAft>
                          <a:spcPts val="0"/>
                        </a:spcAft>
                      </a:pPr>
                      <a:r>
                        <a:rPr lang="en-US" sz="1800">
                          <a:effectLst/>
                        </a:rPr>
                        <a:t>Operation</a:t>
                      </a:r>
                      <a:endParaRPr lang="en-US" sz="1800">
                        <a:effectLst/>
                        <a:latin typeface="Times New Roman"/>
                        <a:ea typeface="Times New Roman"/>
                      </a:endParaRPr>
                    </a:p>
                  </a:txBody>
                  <a:tcPr marL="68580" marR="68580" marT="0" marB="0"/>
                </a:tc>
              </a:tr>
              <a:tr h="433070">
                <a:tc>
                  <a:txBody>
                    <a:bodyPr/>
                    <a:lstStyle/>
                    <a:p>
                      <a:pPr marL="0" marR="0" algn="just">
                        <a:spcBef>
                          <a:spcPts val="0"/>
                        </a:spcBef>
                        <a:spcAft>
                          <a:spcPts val="0"/>
                        </a:spcAft>
                      </a:pPr>
                      <a:r>
                        <a:rPr lang="en-US" sz="1800">
                          <a:effectLst/>
                        </a:rPr>
                        <a:t>1</a:t>
                      </a:r>
                      <a:endParaRPr lang="en-US" sz="1800">
                        <a:effectLst/>
                        <a:latin typeface="Times New Roman"/>
                        <a:ea typeface="Times New Roman"/>
                      </a:endParaRPr>
                    </a:p>
                  </a:txBody>
                  <a:tcPr marL="68580" marR="68580" marT="0" marB="0"/>
                </a:tc>
                <a:tc>
                  <a:txBody>
                    <a:bodyPr/>
                    <a:lstStyle/>
                    <a:p>
                      <a:pPr marL="0" marR="0" algn="just">
                        <a:spcBef>
                          <a:spcPts val="0"/>
                        </a:spcBef>
                        <a:spcAft>
                          <a:spcPts val="0"/>
                        </a:spcAft>
                      </a:pPr>
                      <a:r>
                        <a:rPr lang="en-US" sz="1800">
                          <a:effectLst/>
                        </a:rPr>
                        <a:t>1</a:t>
                      </a:r>
                      <a:endParaRPr lang="en-US" sz="1800">
                        <a:effectLst/>
                        <a:latin typeface="Times New Roman"/>
                        <a:ea typeface="Times New Roman"/>
                      </a:endParaRPr>
                    </a:p>
                  </a:txBody>
                  <a:tcPr marL="68580" marR="68580" marT="0" marB="0"/>
                </a:tc>
                <a:tc>
                  <a:txBody>
                    <a:bodyPr/>
                    <a:lstStyle/>
                    <a:p>
                      <a:pPr marL="0" marR="0" algn="just">
                        <a:spcBef>
                          <a:spcPts val="0"/>
                        </a:spcBef>
                        <a:spcAft>
                          <a:spcPts val="0"/>
                        </a:spcAft>
                      </a:pPr>
                      <a:r>
                        <a:rPr lang="en-US" sz="1800">
                          <a:effectLst/>
                        </a:rPr>
                        <a:t>No operation</a:t>
                      </a:r>
                      <a:endParaRPr lang="en-US" sz="1800">
                        <a:effectLst/>
                        <a:latin typeface="Times New Roman"/>
                        <a:ea typeface="Times New Roman"/>
                      </a:endParaRPr>
                    </a:p>
                  </a:txBody>
                  <a:tcPr marL="68580" marR="68580" marT="0" marB="0"/>
                </a:tc>
              </a:tr>
              <a:tr h="433070">
                <a:tc>
                  <a:txBody>
                    <a:bodyPr/>
                    <a:lstStyle/>
                    <a:p>
                      <a:pPr marL="0" marR="0" algn="just">
                        <a:spcBef>
                          <a:spcPts val="0"/>
                        </a:spcBef>
                        <a:spcAft>
                          <a:spcPts val="0"/>
                        </a:spcAft>
                      </a:pPr>
                      <a:r>
                        <a:rPr lang="en-US" sz="1800">
                          <a:effectLst/>
                        </a:rPr>
                        <a:t>1</a:t>
                      </a:r>
                      <a:endParaRPr lang="en-US" sz="1800">
                        <a:effectLst/>
                        <a:latin typeface="Times New Roman"/>
                        <a:ea typeface="Times New Roman"/>
                      </a:endParaRPr>
                    </a:p>
                  </a:txBody>
                  <a:tcPr marL="68580" marR="68580" marT="0" marB="0"/>
                </a:tc>
                <a:tc>
                  <a:txBody>
                    <a:bodyPr/>
                    <a:lstStyle/>
                    <a:p>
                      <a:pPr marL="0" marR="0" algn="just">
                        <a:spcBef>
                          <a:spcPts val="0"/>
                        </a:spcBef>
                        <a:spcAft>
                          <a:spcPts val="0"/>
                        </a:spcAft>
                      </a:pPr>
                      <a:r>
                        <a:rPr lang="en-US" sz="1800">
                          <a:effectLst/>
                        </a:rPr>
                        <a:t>0</a:t>
                      </a:r>
                      <a:endParaRPr lang="en-US" sz="1800">
                        <a:effectLst/>
                        <a:latin typeface="Times New Roman"/>
                        <a:ea typeface="Times New Roman"/>
                      </a:endParaRPr>
                    </a:p>
                  </a:txBody>
                  <a:tcPr marL="68580" marR="68580" marT="0" marB="0"/>
                </a:tc>
                <a:tc>
                  <a:txBody>
                    <a:bodyPr/>
                    <a:lstStyle/>
                    <a:p>
                      <a:pPr marL="0" marR="0" algn="just">
                        <a:spcBef>
                          <a:spcPts val="0"/>
                        </a:spcBef>
                        <a:spcAft>
                          <a:spcPts val="0"/>
                        </a:spcAft>
                      </a:pPr>
                      <a:r>
                        <a:rPr lang="en-US" sz="1800">
                          <a:effectLst/>
                        </a:rPr>
                        <a:t>Select low byte bits D</a:t>
                      </a:r>
                      <a:r>
                        <a:rPr lang="en-US" sz="1800" baseline="-25000">
                          <a:effectLst/>
                        </a:rPr>
                        <a:t>0</a:t>
                      </a:r>
                      <a:r>
                        <a:rPr lang="en-US" sz="1800">
                          <a:effectLst/>
                        </a:rPr>
                        <a:t> – D</a:t>
                      </a:r>
                      <a:r>
                        <a:rPr lang="en-US" sz="1800" baseline="-25000">
                          <a:effectLst/>
                        </a:rPr>
                        <a:t>7</a:t>
                      </a:r>
                      <a:endParaRPr lang="en-US" sz="1800">
                        <a:effectLst/>
                        <a:latin typeface="Times New Roman"/>
                        <a:ea typeface="Times New Roman"/>
                      </a:endParaRPr>
                    </a:p>
                  </a:txBody>
                  <a:tcPr marL="68580" marR="68580" marT="0" marB="0"/>
                </a:tc>
              </a:tr>
              <a:tr h="433070">
                <a:tc>
                  <a:txBody>
                    <a:bodyPr/>
                    <a:lstStyle/>
                    <a:p>
                      <a:pPr marL="0" marR="0" algn="just">
                        <a:spcBef>
                          <a:spcPts val="0"/>
                        </a:spcBef>
                        <a:spcAft>
                          <a:spcPts val="0"/>
                        </a:spcAft>
                      </a:pPr>
                      <a:r>
                        <a:rPr lang="en-US" sz="1800">
                          <a:effectLst/>
                        </a:rPr>
                        <a:t>0</a:t>
                      </a:r>
                      <a:endParaRPr lang="en-US" sz="1800">
                        <a:effectLst/>
                        <a:latin typeface="Times New Roman"/>
                        <a:ea typeface="Times New Roman"/>
                      </a:endParaRPr>
                    </a:p>
                  </a:txBody>
                  <a:tcPr marL="68580" marR="68580" marT="0" marB="0"/>
                </a:tc>
                <a:tc>
                  <a:txBody>
                    <a:bodyPr/>
                    <a:lstStyle/>
                    <a:p>
                      <a:pPr marL="0" marR="0" algn="just">
                        <a:spcBef>
                          <a:spcPts val="0"/>
                        </a:spcBef>
                        <a:spcAft>
                          <a:spcPts val="0"/>
                        </a:spcAft>
                      </a:pPr>
                      <a:r>
                        <a:rPr lang="en-US" sz="1800">
                          <a:effectLst/>
                        </a:rPr>
                        <a:t>1</a:t>
                      </a:r>
                      <a:endParaRPr lang="en-US" sz="1800">
                        <a:effectLst/>
                        <a:latin typeface="Times New Roman"/>
                        <a:ea typeface="Times New Roman"/>
                      </a:endParaRPr>
                    </a:p>
                  </a:txBody>
                  <a:tcPr marL="68580" marR="68580" marT="0" marB="0"/>
                </a:tc>
                <a:tc>
                  <a:txBody>
                    <a:bodyPr/>
                    <a:lstStyle/>
                    <a:p>
                      <a:pPr marL="0" marR="0" algn="just">
                        <a:spcBef>
                          <a:spcPts val="0"/>
                        </a:spcBef>
                        <a:spcAft>
                          <a:spcPts val="0"/>
                        </a:spcAft>
                      </a:pPr>
                      <a:r>
                        <a:rPr lang="en-US" sz="1800">
                          <a:effectLst/>
                        </a:rPr>
                        <a:t>Select high byte bits D</a:t>
                      </a:r>
                      <a:r>
                        <a:rPr lang="en-US" sz="1800" baseline="-25000">
                          <a:effectLst/>
                        </a:rPr>
                        <a:t>8</a:t>
                      </a:r>
                      <a:r>
                        <a:rPr lang="en-US" sz="1800">
                          <a:effectLst/>
                        </a:rPr>
                        <a:t> – D</a:t>
                      </a:r>
                      <a:r>
                        <a:rPr lang="en-US" sz="1800" baseline="-25000">
                          <a:effectLst/>
                        </a:rPr>
                        <a:t>15</a:t>
                      </a:r>
                      <a:endParaRPr lang="en-US" sz="1800">
                        <a:effectLst/>
                        <a:latin typeface="Times New Roman"/>
                        <a:ea typeface="Times New Roman"/>
                      </a:endParaRPr>
                    </a:p>
                  </a:txBody>
                  <a:tcPr marL="68580" marR="68580" marT="0" marB="0"/>
                </a:tc>
              </a:tr>
              <a:tr h="433070">
                <a:tc>
                  <a:txBody>
                    <a:bodyPr/>
                    <a:lstStyle/>
                    <a:p>
                      <a:pPr marL="0" marR="0" algn="just">
                        <a:spcBef>
                          <a:spcPts val="0"/>
                        </a:spcBef>
                        <a:spcAft>
                          <a:spcPts val="0"/>
                        </a:spcAft>
                      </a:pPr>
                      <a:r>
                        <a:rPr lang="en-US" sz="1800">
                          <a:effectLst/>
                        </a:rPr>
                        <a:t>0</a:t>
                      </a:r>
                      <a:endParaRPr lang="en-US" sz="1800">
                        <a:effectLst/>
                        <a:latin typeface="Times New Roman"/>
                        <a:ea typeface="Times New Roman"/>
                      </a:endParaRPr>
                    </a:p>
                  </a:txBody>
                  <a:tcPr marL="68580" marR="68580" marT="0" marB="0"/>
                </a:tc>
                <a:tc>
                  <a:txBody>
                    <a:bodyPr/>
                    <a:lstStyle/>
                    <a:p>
                      <a:pPr marL="0" marR="0" algn="just">
                        <a:spcBef>
                          <a:spcPts val="0"/>
                        </a:spcBef>
                        <a:spcAft>
                          <a:spcPts val="0"/>
                        </a:spcAft>
                      </a:pPr>
                      <a:r>
                        <a:rPr lang="en-US" sz="1800">
                          <a:effectLst/>
                        </a:rPr>
                        <a:t>0</a:t>
                      </a:r>
                      <a:endParaRPr lang="en-US" sz="1800">
                        <a:effectLst/>
                        <a:latin typeface="Times New Roman"/>
                        <a:ea typeface="Times New Roman"/>
                      </a:endParaRPr>
                    </a:p>
                  </a:txBody>
                  <a:tcPr marL="68580" marR="68580" marT="0" marB="0"/>
                </a:tc>
                <a:tc>
                  <a:txBody>
                    <a:bodyPr/>
                    <a:lstStyle/>
                    <a:p>
                      <a:pPr marL="0" marR="0" algn="just">
                        <a:spcBef>
                          <a:spcPts val="0"/>
                        </a:spcBef>
                        <a:spcAft>
                          <a:spcPts val="0"/>
                        </a:spcAft>
                      </a:pPr>
                      <a:r>
                        <a:rPr lang="en-US" sz="1800" dirty="0">
                          <a:effectLst/>
                        </a:rPr>
                        <a:t>Select both bytes, bits D</a:t>
                      </a:r>
                      <a:r>
                        <a:rPr lang="en-US" sz="1800" baseline="-25000" dirty="0">
                          <a:effectLst/>
                        </a:rPr>
                        <a:t>0</a:t>
                      </a:r>
                      <a:r>
                        <a:rPr lang="en-US" sz="1800" dirty="0">
                          <a:effectLst/>
                        </a:rPr>
                        <a:t> – D</a:t>
                      </a:r>
                      <a:r>
                        <a:rPr lang="en-US" sz="1800" baseline="-25000" dirty="0">
                          <a:effectLst/>
                        </a:rPr>
                        <a:t>15</a:t>
                      </a:r>
                      <a:endParaRPr lang="en-US" sz="1800" dirty="0">
                        <a:effectLst/>
                        <a:latin typeface="Times New Roman"/>
                        <a:ea typeface="Times New Roman"/>
                      </a:endParaRPr>
                    </a:p>
                  </a:txBody>
                  <a:tcPr marL="68580" marR="68580" marT="0" marB="0"/>
                </a:tc>
              </a:tr>
            </a:tbl>
          </a:graphicData>
        </a:graphic>
      </p:graphicFrame>
      <p:sp>
        <p:nvSpPr>
          <p:cNvPr id="6" name="Rectangle 5"/>
          <p:cNvSpPr/>
          <p:nvPr/>
        </p:nvSpPr>
        <p:spPr>
          <a:xfrm>
            <a:off x="457200" y="762000"/>
            <a:ext cx="7772400" cy="1754326"/>
          </a:xfrm>
          <a:prstGeom prst="rect">
            <a:avLst/>
          </a:prstGeom>
        </p:spPr>
        <p:txBody>
          <a:bodyPr wrap="square">
            <a:spAutoFit/>
          </a:bodyPr>
          <a:lstStyle/>
          <a:p>
            <a:r>
              <a:rPr lang="en-US" dirty="0"/>
              <a:t>Address line A</a:t>
            </a:r>
            <a:r>
              <a:rPr lang="en-US" baseline="-25000" dirty="0"/>
              <a:t>00</a:t>
            </a:r>
            <a:r>
              <a:rPr lang="en-US" dirty="0"/>
              <a:t> is not required because two bytes are always selected by each address; that is, the addresses are 0, 2, 4, 6, 8, …, 2</a:t>
            </a:r>
            <a:r>
              <a:rPr lang="en-US" baseline="30000" dirty="0"/>
              <a:t>15</a:t>
            </a:r>
            <a:r>
              <a:rPr lang="en-US" dirty="0"/>
              <a:t>. </a:t>
            </a:r>
            <a:endParaRPr lang="en-US" dirty="0" smtClean="0"/>
          </a:p>
          <a:p>
            <a:endParaRPr lang="en-US" dirty="0"/>
          </a:p>
          <a:p>
            <a:r>
              <a:rPr lang="en-US" dirty="0" smtClean="0"/>
              <a:t>The </a:t>
            </a:r>
            <a:r>
              <a:rPr lang="en-US" dirty="0"/>
              <a:t>two </a:t>
            </a:r>
            <a:r>
              <a:rPr lang="en-US" i="1" dirty="0"/>
              <a:t>byte select strobes</a:t>
            </a:r>
            <a:r>
              <a:rPr lang="en-US" dirty="0"/>
              <a:t>, BS</a:t>
            </a:r>
            <a:r>
              <a:rPr lang="en-US" baseline="-25000" dirty="0"/>
              <a:t>0</a:t>
            </a:r>
            <a:r>
              <a:rPr lang="en-US" dirty="0"/>
              <a:t> and BS</a:t>
            </a:r>
            <a:r>
              <a:rPr lang="en-US" baseline="-25000" dirty="0"/>
              <a:t>1</a:t>
            </a:r>
            <a:r>
              <a:rPr lang="en-US" dirty="0"/>
              <a:t>, select either the odd byte of the addressed word or the even byte of the addressed word, or both </a:t>
            </a:r>
            <a:r>
              <a:rPr lang="en-US" dirty="0" smtClean="0"/>
              <a:t>bytes.</a:t>
            </a:r>
            <a:endParaRPr lang="en-US" dirty="0"/>
          </a:p>
        </p:txBody>
      </p:sp>
    </p:spTree>
    <p:extLst>
      <p:ext uri="{BB962C8B-B14F-4D97-AF65-F5344CB8AC3E}">
        <p14:creationId xmlns:p14="http://schemas.microsoft.com/office/powerpoint/2010/main" val="51167732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38</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pic>
        <p:nvPicPr>
          <p:cNvPr id="60418" name="Picture 2" descr="E:\CengageBook\CengageLectureNotesWebsite\Clements 1e JPG_files\ch10\87046-10-01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048000"/>
            <a:ext cx="7010400" cy="347746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04800" y="457200"/>
            <a:ext cx="8305800" cy="2446824"/>
          </a:xfrm>
          <a:prstGeom prst="rect">
            <a:avLst/>
          </a:prstGeom>
        </p:spPr>
        <p:txBody>
          <a:bodyPr wrap="square">
            <a:spAutoFit/>
          </a:bodyPr>
          <a:lstStyle/>
          <a:p>
            <a:r>
              <a:rPr lang="en-US" b="1" dirty="0"/>
              <a:t>Address Decoding</a:t>
            </a:r>
            <a:endParaRPr lang="en-US" dirty="0"/>
          </a:p>
          <a:p>
            <a:r>
              <a:rPr lang="en-US" dirty="0"/>
              <a:t> </a:t>
            </a:r>
          </a:p>
          <a:p>
            <a:r>
              <a:rPr lang="en-US" dirty="0" smtClean="0"/>
              <a:t>Address decoding deals with  </a:t>
            </a:r>
            <a:r>
              <a:rPr lang="en-US" dirty="0"/>
              <a:t>the way in which address components are mapped onto a processor’s physical address space. </a:t>
            </a:r>
            <a:endParaRPr lang="en-US" dirty="0" smtClean="0"/>
          </a:p>
          <a:p>
            <a:endParaRPr lang="en-GB" sz="900" dirty="0"/>
          </a:p>
          <a:p>
            <a:r>
              <a:rPr lang="en-US" dirty="0"/>
              <a:t>Figure 10.12 illustrates why we need address decoding. Assume that a processor has an address space of 4,096 MB spanned by address lines A</a:t>
            </a:r>
            <a:r>
              <a:rPr lang="en-US" baseline="-25000" dirty="0"/>
              <a:t>00</a:t>
            </a:r>
            <a:r>
              <a:rPr lang="en-US" dirty="0"/>
              <a:t> to A</a:t>
            </a:r>
            <a:r>
              <a:rPr lang="en-US" baseline="-25000" dirty="0"/>
              <a:t>31</a:t>
            </a:r>
            <a:r>
              <a:rPr lang="en-US" dirty="0"/>
              <a:t>; that is, 2</a:t>
            </a:r>
            <a:r>
              <a:rPr lang="en-US" baseline="30000" dirty="0"/>
              <a:t>32</a:t>
            </a:r>
            <a:r>
              <a:rPr lang="en-US" dirty="0"/>
              <a:t> = 4,096 MB. The system uses three 512 MB memory modules, each spanned by address lines A</a:t>
            </a:r>
            <a:r>
              <a:rPr lang="en-US" baseline="-25000" dirty="0"/>
              <a:t>00</a:t>
            </a:r>
            <a:r>
              <a:rPr lang="en-US" dirty="0"/>
              <a:t> to A</a:t>
            </a:r>
            <a:r>
              <a:rPr lang="en-US" baseline="-25000" dirty="0"/>
              <a:t>28</a:t>
            </a:r>
            <a:r>
              <a:rPr lang="en-US" dirty="0" smtClean="0"/>
              <a:t>.</a:t>
            </a:r>
            <a:endParaRPr lang="en-US" dirty="0"/>
          </a:p>
        </p:txBody>
      </p:sp>
    </p:spTree>
    <p:extLst>
      <p:ext uri="{BB962C8B-B14F-4D97-AF65-F5344CB8AC3E}">
        <p14:creationId xmlns:p14="http://schemas.microsoft.com/office/powerpoint/2010/main" val="181137099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39</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pic>
        <p:nvPicPr>
          <p:cNvPr id="60418" name="Picture 2" descr="E:\CengageBook\CengageLectureNotesWebsite\Clements 1e JPG_files\ch10\87046-10-01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0999" y="2362200"/>
            <a:ext cx="7680781" cy="3810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04800" y="457200"/>
            <a:ext cx="8305800" cy="1477328"/>
          </a:xfrm>
          <a:prstGeom prst="rect">
            <a:avLst/>
          </a:prstGeom>
        </p:spPr>
        <p:txBody>
          <a:bodyPr wrap="square">
            <a:spAutoFit/>
          </a:bodyPr>
          <a:lstStyle/>
          <a:p>
            <a:r>
              <a:rPr lang="en-US" dirty="0" smtClean="0"/>
              <a:t>This </a:t>
            </a:r>
            <a:r>
              <a:rPr lang="en-US" dirty="0"/>
              <a:t>diagram shows the processor’s 4,096 MB memory space and the memory space of each of the three 512 MB memory modules. </a:t>
            </a:r>
            <a:endParaRPr lang="en-US" dirty="0" smtClean="0"/>
          </a:p>
          <a:p>
            <a:endParaRPr lang="en-US" dirty="0"/>
          </a:p>
          <a:p>
            <a:r>
              <a:rPr lang="en-US" dirty="0" smtClean="0"/>
              <a:t>Address </a:t>
            </a:r>
            <a:r>
              <a:rPr lang="en-US" dirty="0"/>
              <a:t>decoding maps the address space of each of the memory modules onto that of the processor</a:t>
            </a:r>
          </a:p>
        </p:txBody>
      </p:sp>
    </p:spTree>
    <p:extLst>
      <p:ext uri="{BB962C8B-B14F-4D97-AF65-F5344CB8AC3E}">
        <p14:creationId xmlns:p14="http://schemas.microsoft.com/office/powerpoint/2010/main" val="38217785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4</a:t>
            </a:fld>
            <a:endParaRPr lang="en-US"/>
          </a:p>
        </p:txBody>
      </p:sp>
      <p:sp>
        <p:nvSpPr>
          <p:cNvPr id="5" name="Text Box 209"/>
          <p:cNvSpPr txBox="1">
            <a:spLocks noChangeArrowheads="1"/>
          </p:cNvSpPr>
          <p:nvPr/>
        </p:nvSpPr>
        <p:spPr bwMode="auto">
          <a:xfrm>
            <a:off x="304800" y="609600"/>
            <a:ext cx="8001000" cy="5486399"/>
          </a:xfrm>
          <a:prstGeom prst="rect">
            <a:avLst/>
          </a:prstGeom>
          <a:solidFill>
            <a:schemeClr val="accent1">
              <a:lumMod val="20000"/>
              <a:lumOff val="80000"/>
            </a:schemeClr>
          </a:solidFill>
          <a:ln w="9525">
            <a:solidFill>
              <a:srgbClr val="000000"/>
            </a:solidFill>
            <a:miter lim="800000"/>
            <a:headEnd/>
            <a:tailEnd/>
          </a:ln>
        </p:spPr>
        <p:txBody>
          <a:bodyPr rot="0" vert="horz" wrap="square" lIns="91440" tIns="45720" rIns="91440" bIns="45720" anchor="t" anchorCtr="0" upright="1">
            <a:noAutofit/>
          </a:bodyPr>
          <a:lstStyle/>
          <a:p>
            <a:pPr marL="0" marR="0" algn="ctr">
              <a:spcBef>
                <a:spcPts val="0"/>
              </a:spcBef>
              <a:spcAft>
                <a:spcPts val="0"/>
              </a:spcAft>
            </a:pPr>
            <a:r>
              <a:rPr lang="en-US" sz="2000" b="1" dirty="0">
                <a:solidFill>
                  <a:schemeClr val="bg1"/>
                </a:solidFill>
                <a:effectLst/>
                <a:latin typeface="Arial"/>
                <a:ea typeface="Times New Roman"/>
                <a:cs typeface="Arial Unicode MS"/>
              </a:rPr>
              <a:t>Dynamic – the misnomer</a:t>
            </a:r>
            <a:endParaRPr lang="en-US" sz="2000" dirty="0">
              <a:solidFill>
                <a:schemeClr val="bg1"/>
              </a:solidFill>
              <a:effectLst/>
              <a:latin typeface="Times New Roman"/>
              <a:ea typeface="Times New Roman"/>
              <a:cs typeface="Arial Unicode MS"/>
            </a:endParaRPr>
          </a:p>
          <a:p>
            <a:pPr marL="0" marR="0">
              <a:spcBef>
                <a:spcPts val="0"/>
              </a:spcBef>
              <a:spcAft>
                <a:spcPts val="0"/>
              </a:spcAft>
            </a:pPr>
            <a:r>
              <a:rPr lang="en-US" sz="2000" dirty="0">
                <a:solidFill>
                  <a:schemeClr val="bg1"/>
                </a:solidFill>
                <a:effectLst/>
                <a:latin typeface="Arial"/>
                <a:ea typeface="Times New Roman"/>
                <a:cs typeface="Arial Unicode MS"/>
              </a:rPr>
              <a:t> </a:t>
            </a:r>
            <a:endParaRPr lang="en-US" sz="2000" dirty="0">
              <a:solidFill>
                <a:schemeClr val="bg1"/>
              </a:solidFill>
              <a:effectLst/>
              <a:latin typeface="Times New Roman"/>
              <a:ea typeface="Times New Roman"/>
              <a:cs typeface="Arial Unicode MS"/>
            </a:endParaRPr>
          </a:p>
          <a:p>
            <a:pPr marL="0" marR="0">
              <a:spcBef>
                <a:spcPts val="0"/>
              </a:spcBef>
              <a:spcAft>
                <a:spcPts val="0"/>
              </a:spcAft>
              <a:tabLst>
                <a:tab pos="171450" algn="l"/>
              </a:tabLst>
            </a:pPr>
            <a:r>
              <a:rPr lang="en-US" sz="2000" dirty="0">
                <a:solidFill>
                  <a:schemeClr val="bg1"/>
                </a:solidFill>
                <a:effectLst/>
                <a:latin typeface="Arial"/>
                <a:ea typeface="Times New Roman"/>
                <a:cs typeface="Arial Unicode MS"/>
              </a:rPr>
              <a:t>The main store of most computers uses </a:t>
            </a:r>
            <a:r>
              <a:rPr lang="en-US" sz="2000" i="1" dirty="0">
                <a:solidFill>
                  <a:schemeClr val="bg1"/>
                </a:solidFill>
                <a:effectLst/>
                <a:latin typeface="Arial"/>
                <a:ea typeface="Times New Roman"/>
                <a:cs typeface="Arial Unicode MS"/>
              </a:rPr>
              <a:t>dynamic memory</a:t>
            </a:r>
            <a:r>
              <a:rPr lang="en-US" sz="2000" dirty="0">
                <a:solidFill>
                  <a:schemeClr val="bg1"/>
                </a:solidFill>
                <a:effectLst/>
                <a:latin typeface="Arial"/>
                <a:ea typeface="Times New Roman"/>
                <a:cs typeface="Arial Unicode MS"/>
              </a:rPr>
              <a:t>, DRAM. The term </a:t>
            </a:r>
            <a:r>
              <a:rPr lang="en-US" sz="2000" i="1" dirty="0">
                <a:solidFill>
                  <a:schemeClr val="bg1"/>
                </a:solidFill>
                <a:effectLst/>
                <a:latin typeface="Arial"/>
                <a:ea typeface="Times New Roman"/>
                <a:cs typeface="Arial Unicode MS"/>
              </a:rPr>
              <a:t>dynamic</a:t>
            </a:r>
            <a:r>
              <a:rPr lang="en-US" sz="2000" dirty="0">
                <a:solidFill>
                  <a:schemeClr val="bg1"/>
                </a:solidFill>
                <a:effectLst/>
                <a:latin typeface="Arial"/>
                <a:ea typeface="Times New Roman"/>
                <a:cs typeface="Arial Unicode MS"/>
              </a:rPr>
              <a:t> is rather misleading. </a:t>
            </a:r>
            <a:endParaRPr lang="en-US" sz="2000" dirty="0" smtClean="0">
              <a:solidFill>
                <a:schemeClr val="bg1"/>
              </a:solidFill>
              <a:effectLst/>
              <a:latin typeface="Arial"/>
              <a:ea typeface="Times New Roman"/>
              <a:cs typeface="Arial Unicode MS"/>
            </a:endParaRPr>
          </a:p>
          <a:p>
            <a:pPr marL="0" marR="0">
              <a:spcBef>
                <a:spcPts val="0"/>
              </a:spcBef>
              <a:spcAft>
                <a:spcPts val="0"/>
              </a:spcAft>
              <a:tabLst>
                <a:tab pos="171450" algn="l"/>
              </a:tabLst>
            </a:pPr>
            <a:endParaRPr lang="en-US" sz="2000" dirty="0">
              <a:solidFill>
                <a:schemeClr val="bg1"/>
              </a:solidFill>
              <a:latin typeface="Arial"/>
              <a:ea typeface="Times New Roman"/>
              <a:cs typeface="Arial Unicode MS"/>
            </a:endParaRPr>
          </a:p>
          <a:p>
            <a:pPr marL="0" marR="0">
              <a:spcBef>
                <a:spcPts val="0"/>
              </a:spcBef>
              <a:spcAft>
                <a:spcPts val="0"/>
              </a:spcAft>
              <a:tabLst>
                <a:tab pos="171450" algn="l"/>
              </a:tabLst>
            </a:pPr>
            <a:r>
              <a:rPr lang="en-US" sz="2000" dirty="0" smtClean="0">
                <a:solidFill>
                  <a:schemeClr val="bg1"/>
                </a:solidFill>
                <a:effectLst/>
                <a:latin typeface="Arial"/>
                <a:ea typeface="Times New Roman"/>
                <a:cs typeface="Arial Unicode MS"/>
              </a:rPr>
              <a:t>The </a:t>
            </a:r>
            <a:r>
              <a:rPr lang="en-US" sz="2000" dirty="0">
                <a:solidFill>
                  <a:schemeClr val="bg1"/>
                </a:solidFill>
                <a:effectLst/>
                <a:latin typeface="Arial"/>
                <a:ea typeface="Times New Roman"/>
                <a:cs typeface="Arial Unicode MS"/>
              </a:rPr>
              <a:t>normal English usage of </a:t>
            </a:r>
            <a:r>
              <a:rPr lang="en-US" sz="2000" i="1" dirty="0">
                <a:solidFill>
                  <a:schemeClr val="bg1"/>
                </a:solidFill>
                <a:effectLst/>
                <a:latin typeface="Arial"/>
                <a:ea typeface="Times New Roman"/>
                <a:cs typeface="Arial Unicode MS"/>
              </a:rPr>
              <a:t>dynamic</a:t>
            </a:r>
            <a:r>
              <a:rPr lang="en-US" sz="2000" dirty="0">
                <a:solidFill>
                  <a:schemeClr val="bg1"/>
                </a:solidFill>
                <a:effectLst/>
                <a:latin typeface="Arial"/>
                <a:ea typeface="Times New Roman"/>
                <a:cs typeface="Arial Unicode MS"/>
              </a:rPr>
              <a:t> implies a positive, even aggressive, level of performance. </a:t>
            </a:r>
            <a:endParaRPr lang="en-US" sz="2000" dirty="0" smtClean="0">
              <a:solidFill>
                <a:schemeClr val="bg1"/>
              </a:solidFill>
              <a:effectLst/>
              <a:latin typeface="Arial"/>
              <a:ea typeface="Times New Roman"/>
              <a:cs typeface="Arial Unicode MS"/>
            </a:endParaRPr>
          </a:p>
          <a:p>
            <a:pPr marL="0" marR="0">
              <a:spcBef>
                <a:spcPts val="0"/>
              </a:spcBef>
              <a:spcAft>
                <a:spcPts val="0"/>
              </a:spcAft>
              <a:tabLst>
                <a:tab pos="171450" algn="l"/>
              </a:tabLst>
            </a:pPr>
            <a:endParaRPr lang="en-US" sz="2000" dirty="0">
              <a:solidFill>
                <a:schemeClr val="bg1"/>
              </a:solidFill>
              <a:latin typeface="Arial"/>
              <a:ea typeface="Times New Roman"/>
              <a:cs typeface="Arial Unicode MS"/>
            </a:endParaRPr>
          </a:p>
          <a:p>
            <a:pPr marL="0" marR="0">
              <a:spcBef>
                <a:spcPts val="0"/>
              </a:spcBef>
              <a:spcAft>
                <a:spcPts val="0"/>
              </a:spcAft>
              <a:tabLst>
                <a:tab pos="171450" algn="l"/>
              </a:tabLst>
            </a:pPr>
            <a:r>
              <a:rPr lang="en-US" sz="2000" dirty="0" smtClean="0">
                <a:solidFill>
                  <a:schemeClr val="bg1"/>
                </a:solidFill>
                <a:effectLst/>
                <a:latin typeface="Arial"/>
                <a:ea typeface="Times New Roman"/>
                <a:cs typeface="Arial Unicode MS"/>
              </a:rPr>
              <a:t>However</a:t>
            </a:r>
            <a:r>
              <a:rPr lang="en-US" sz="2000" dirty="0">
                <a:solidFill>
                  <a:schemeClr val="bg1"/>
                </a:solidFill>
                <a:effectLst/>
                <a:latin typeface="Arial"/>
                <a:ea typeface="Times New Roman"/>
                <a:cs typeface="Arial Unicode MS"/>
              </a:rPr>
              <a:t>, its use in DRAM means the reverse. Data is stored as an electric charge that leaks away over a few milliseconds. In other words, DRAM loses its data in a few milliseconds. </a:t>
            </a:r>
            <a:endParaRPr lang="en-US" sz="2000" dirty="0" smtClean="0">
              <a:solidFill>
                <a:schemeClr val="bg1"/>
              </a:solidFill>
              <a:effectLst/>
              <a:latin typeface="Arial"/>
              <a:ea typeface="Times New Roman"/>
              <a:cs typeface="Arial Unicode MS"/>
            </a:endParaRPr>
          </a:p>
          <a:p>
            <a:pPr marL="0" marR="0">
              <a:spcBef>
                <a:spcPts val="0"/>
              </a:spcBef>
              <a:spcAft>
                <a:spcPts val="0"/>
              </a:spcAft>
              <a:tabLst>
                <a:tab pos="171450" algn="l"/>
              </a:tabLst>
            </a:pPr>
            <a:endParaRPr lang="en-US" sz="2000" dirty="0">
              <a:solidFill>
                <a:schemeClr val="bg1"/>
              </a:solidFill>
              <a:latin typeface="Arial"/>
              <a:ea typeface="Times New Roman"/>
              <a:cs typeface="Arial Unicode MS"/>
            </a:endParaRPr>
          </a:p>
          <a:p>
            <a:pPr marL="0" marR="0">
              <a:spcBef>
                <a:spcPts val="0"/>
              </a:spcBef>
              <a:spcAft>
                <a:spcPts val="0"/>
              </a:spcAft>
              <a:tabLst>
                <a:tab pos="171450" algn="l"/>
              </a:tabLst>
            </a:pPr>
            <a:r>
              <a:rPr lang="en-US" sz="2000" dirty="0" smtClean="0">
                <a:solidFill>
                  <a:schemeClr val="bg1"/>
                </a:solidFill>
                <a:effectLst/>
                <a:latin typeface="Arial"/>
                <a:ea typeface="Times New Roman"/>
                <a:cs typeface="Arial Unicode MS"/>
              </a:rPr>
              <a:t>Data </a:t>
            </a:r>
            <a:r>
              <a:rPr lang="en-US" sz="2000" dirty="0">
                <a:solidFill>
                  <a:schemeClr val="bg1"/>
                </a:solidFill>
                <a:effectLst/>
                <a:latin typeface="Arial"/>
                <a:ea typeface="Times New Roman"/>
                <a:cs typeface="Arial Unicode MS"/>
              </a:rPr>
              <a:t>can be retained in the DRAM only by continually reading it before it disappears and writing it back. </a:t>
            </a:r>
            <a:endParaRPr lang="en-US" sz="2000" dirty="0" smtClean="0">
              <a:solidFill>
                <a:schemeClr val="bg1"/>
              </a:solidFill>
              <a:effectLst/>
              <a:latin typeface="Arial"/>
              <a:ea typeface="Times New Roman"/>
              <a:cs typeface="Arial Unicode MS"/>
            </a:endParaRPr>
          </a:p>
          <a:p>
            <a:pPr marL="0" marR="0">
              <a:spcBef>
                <a:spcPts val="0"/>
              </a:spcBef>
              <a:spcAft>
                <a:spcPts val="0"/>
              </a:spcAft>
              <a:tabLst>
                <a:tab pos="171450" algn="l"/>
              </a:tabLst>
            </a:pPr>
            <a:endParaRPr lang="en-US" sz="2000" dirty="0">
              <a:solidFill>
                <a:schemeClr val="bg1"/>
              </a:solidFill>
              <a:latin typeface="Arial"/>
              <a:ea typeface="Times New Roman"/>
              <a:cs typeface="Arial Unicode MS"/>
            </a:endParaRPr>
          </a:p>
          <a:p>
            <a:pPr marL="0" marR="0">
              <a:spcBef>
                <a:spcPts val="0"/>
              </a:spcBef>
              <a:spcAft>
                <a:spcPts val="0"/>
              </a:spcAft>
              <a:tabLst>
                <a:tab pos="171450" algn="l"/>
              </a:tabLst>
            </a:pPr>
            <a:r>
              <a:rPr lang="en-US" sz="2000" dirty="0" smtClean="0">
                <a:solidFill>
                  <a:schemeClr val="bg1"/>
                </a:solidFill>
                <a:effectLst/>
                <a:latin typeface="Arial"/>
                <a:ea typeface="Times New Roman"/>
                <a:cs typeface="Arial Unicode MS"/>
              </a:rPr>
              <a:t>The </a:t>
            </a:r>
            <a:r>
              <a:rPr lang="en-US" sz="2000" dirty="0">
                <a:solidFill>
                  <a:schemeClr val="bg1"/>
                </a:solidFill>
                <a:effectLst/>
                <a:latin typeface="Arial"/>
                <a:ea typeface="Times New Roman"/>
                <a:cs typeface="Arial Unicode MS"/>
              </a:rPr>
              <a:t>term dynamic indicates this property. (Perhaps the ‘D’ in DRAM should stand for </a:t>
            </a:r>
            <a:r>
              <a:rPr lang="en-US" sz="2000" i="1" dirty="0">
                <a:solidFill>
                  <a:schemeClr val="bg1"/>
                </a:solidFill>
                <a:effectLst/>
                <a:latin typeface="Arial"/>
                <a:ea typeface="Times New Roman"/>
                <a:cs typeface="Arial Unicode MS"/>
              </a:rPr>
              <a:t>drippy</a:t>
            </a:r>
            <a:r>
              <a:rPr lang="en-US" sz="2000" dirty="0">
                <a:solidFill>
                  <a:schemeClr val="bg1"/>
                </a:solidFill>
                <a:effectLst/>
                <a:latin typeface="Arial"/>
                <a:ea typeface="Times New Roman"/>
                <a:cs typeface="Arial Unicode MS"/>
              </a:rPr>
              <a:t>).</a:t>
            </a:r>
            <a:endParaRPr lang="en-US" sz="2000" dirty="0">
              <a:solidFill>
                <a:schemeClr val="bg1"/>
              </a:solidFill>
              <a:effectLst/>
              <a:latin typeface="Times New Roman"/>
              <a:ea typeface="Times New Roman"/>
              <a:cs typeface="Arial Unicode MS"/>
            </a:endParaRPr>
          </a:p>
          <a:p>
            <a:pPr marL="0" marR="0">
              <a:spcBef>
                <a:spcPts val="0"/>
              </a:spcBef>
              <a:spcAft>
                <a:spcPts val="0"/>
              </a:spcAft>
              <a:tabLst>
                <a:tab pos="171450" algn="l"/>
              </a:tabLst>
            </a:pPr>
            <a:r>
              <a:rPr lang="en-US" dirty="0">
                <a:effectLst/>
                <a:latin typeface="Arial"/>
                <a:ea typeface="Times New Roman"/>
                <a:cs typeface="Arial Unicode MS"/>
              </a:rPr>
              <a:t> </a:t>
            </a:r>
            <a:endParaRPr lang="en-US" dirty="0">
              <a:effectLst/>
              <a:latin typeface="Times New Roman"/>
              <a:ea typeface="Times New Roman"/>
              <a:cs typeface="Arial Unicode MS"/>
            </a:endParaRPr>
          </a:p>
        </p:txBody>
      </p:sp>
    </p:spTree>
    <p:extLst>
      <p:ext uri="{BB962C8B-B14F-4D97-AF65-F5344CB8AC3E}">
        <p14:creationId xmlns:p14="http://schemas.microsoft.com/office/powerpoint/2010/main" val="361838280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40</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pic>
        <p:nvPicPr>
          <p:cNvPr id="61442" name="Picture 2" descr="E:\CengageBook\CengageLectureNotesWebsite\Clements 1e JPG_files\ch10\87046-10-01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514600"/>
            <a:ext cx="7086600" cy="399999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91662" y="533400"/>
            <a:ext cx="8229600" cy="1615827"/>
          </a:xfrm>
          <a:prstGeom prst="rect">
            <a:avLst/>
          </a:prstGeom>
        </p:spPr>
        <p:txBody>
          <a:bodyPr wrap="square">
            <a:spAutoFit/>
          </a:bodyPr>
          <a:lstStyle/>
          <a:p>
            <a:r>
              <a:rPr lang="en-US" dirty="0"/>
              <a:t>Figure 10.13 shows how three 512 MB modules can be mapped onto the processor’s memory space. </a:t>
            </a:r>
            <a:endParaRPr lang="en-US" dirty="0" smtClean="0"/>
          </a:p>
          <a:p>
            <a:endParaRPr lang="en-US" sz="900" dirty="0"/>
          </a:p>
          <a:p>
            <a:r>
              <a:rPr lang="en-US" dirty="0" smtClean="0"/>
              <a:t>Module </a:t>
            </a:r>
            <a:r>
              <a:rPr lang="en-US" dirty="0"/>
              <a:t>1 </a:t>
            </a:r>
            <a:r>
              <a:rPr lang="en-US" dirty="0" smtClean="0"/>
              <a:t>is assigned </a:t>
            </a:r>
            <a:r>
              <a:rPr lang="en-US" dirty="0" smtClean="0"/>
              <a:t>address </a:t>
            </a:r>
            <a:r>
              <a:rPr lang="en-US" dirty="0"/>
              <a:t>space 0000 0000 </a:t>
            </a:r>
            <a:r>
              <a:rPr lang="en-US" dirty="0" smtClean="0"/>
              <a:t>to </a:t>
            </a:r>
            <a:r>
              <a:rPr lang="en-US" dirty="0"/>
              <a:t>1FFF FFFF, module 2 </a:t>
            </a:r>
            <a:r>
              <a:rPr lang="en-US" dirty="0" smtClean="0"/>
              <a:t>gets </a:t>
            </a:r>
            <a:r>
              <a:rPr lang="en-US" dirty="0"/>
              <a:t>2000 0000 – 3FFF FFFF, and module 3 gets 4000 0000 </a:t>
            </a:r>
            <a:r>
              <a:rPr lang="en-US" dirty="0" smtClean="0"/>
              <a:t>to </a:t>
            </a:r>
            <a:r>
              <a:rPr lang="en-US" dirty="0"/>
              <a:t>5FFF FFFF. Each of these blocks </a:t>
            </a:r>
            <a:r>
              <a:rPr lang="en-US" dirty="0" smtClean="0"/>
              <a:t>is 512 </a:t>
            </a:r>
            <a:r>
              <a:rPr lang="en-US" dirty="0"/>
              <a:t>MB and is spanned by A</a:t>
            </a:r>
            <a:r>
              <a:rPr lang="en-US" baseline="-25000" dirty="0"/>
              <a:t>00</a:t>
            </a:r>
            <a:r>
              <a:rPr lang="en-US" dirty="0"/>
              <a:t> – A</a:t>
            </a:r>
            <a:r>
              <a:rPr lang="en-US" baseline="-25000" dirty="0"/>
              <a:t>28</a:t>
            </a:r>
            <a:r>
              <a:rPr lang="en-US" dirty="0"/>
              <a:t>.</a:t>
            </a:r>
          </a:p>
        </p:txBody>
      </p:sp>
    </p:spTree>
    <p:extLst>
      <p:ext uri="{BB962C8B-B14F-4D97-AF65-F5344CB8AC3E}">
        <p14:creationId xmlns:p14="http://schemas.microsoft.com/office/powerpoint/2010/main" val="413455675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41</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pic>
        <p:nvPicPr>
          <p:cNvPr id="62466" name="Picture 2" descr="E:\CengageBook\CengageLectureNotesWebsite\Clements 1e JPG_files\ch10\87046-10-01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0640" y="1219200"/>
            <a:ext cx="7776397" cy="5334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12682" y="457200"/>
            <a:ext cx="8069317" cy="646331"/>
          </a:xfrm>
          <a:prstGeom prst="rect">
            <a:avLst/>
          </a:prstGeom>
        </p:spPr>
        <p:txBody>
          <a:bodyPr wrap="square">
            <a:spAutoFit/>
          </a:bodyPr>
          <a:lstStyle/>
          <a:p>
            <a:r>
              <a:rPr lang="en-US" dirty="0"/>
              <a:t>Figure 10.14 shows how we can design the logic required to perform the mapping of memory modules onto a processor’s address space.</a:t>
            </a:r>
          </a:p>
        </p:txBody>
      </p:sp>
    </p:spTree>
    <p:extLst>
      <p:ext uri="{BB962C8B-B14F-4D97-AF65-F5344CB8AC3E}">
        <p14:creationId xmlns:p14="http://schemas.microsoft.com/office/powerpoint/2010/main" val="408670464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42</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sp>
        <p:nvSpPr>
          <p:cNvPr id="6" name="Text Box 213"/>
          <p:cNvSpPr txBox="1">
            <a:spLocks noChangeArrowheads="1"/>
          </p:cNvSpPr>
          <p:nvPr/>
        </p:nvSpPr>
        <p:spPr bwMode="auto">
          <a:xfrm>
            <a:off x="228600" y="618797"/>
            <a:ext cx="7924800" cy="5715000"/>
          </a:xfrm>
          <a:prstGeom prst="rect">
            <a:avLst/>
          </a:prstGeom>
          <a:solidFill>
            <a:schemeClr val="accent1">
              <a:lumMod val="20000"/>
              <a:lumOff val="80000"/>
            </a:schemeClr>
          </a:solidFill>
          <a:ln w="9525">
            <a:solidFill>
              <a:srgbClr val="000000"/>
            </a:solidFill>
            <a:miter lim="800000"/>
            <a:headEnd/>
            <a:tailEnd/>
          </a:ln>
        </p:spPr>
        <p:txBody>
          <a:bodyPr rot="0" vert="horz" wrap="square" lIns="91440" tIns="45720" rIns="91440" bIns="45720" anchor="t" anchorCtr="0" upright="1">
            <a:noAutofit/>
          </a:bodyPr>
          <a:lstStyle/>
          <a:p>
            <a:pPr marL="0" marR="0" algn="ctr">
              <a:spcBef>
                <a:spcPts val="0"/>
              </a:spcBef>
              <a:spcAft>
                <a:spcPts val="0"/>
              </a:spcAft>
            </a:pPr>
            <a:r>
              <a:rPr lang="en-US" b="1" dirty="0">
                <a:solidFill>
                  <a:schemeClr val="bg1"/>
                </a:solidFill>
                <a:effectLst/>
                <a:latin typeface="Arial"/>
                <a:ea typeface="Times New Roman"/>
                <a:cs typeface="Times New Roman"/>
              </a:rPr>
              <a:t>Size/performance of Memory</a:t>
            </a:r>
            <a:endParaRPr lang="en-US" dirty="0">
              <a:solidFill>
                <a:schemeClr val="bg1"/>
              </a:solidFill>
              <a:effectLst/>
              <a:latin typeface="Times New Roman"/>
              <a:ea typeface="Times New Roman"/>
            </a:endParaRPr>
          </a:p>
          <a:p>
            <a:pPr marL="0" marR="0">
              <a:spcBef>
                <a:spcPts val="0"/>
              </a:spcBef>
              <a:spcAft>
                <a:spcPts val="0"/>
              </a:spcAft>
            </a:pPr>
            <a:r>
              <a:rPr lang="en-US" sz="900" dirty="0">
                <a:solidFill>
                  <a:schemeClr val="bg1"/>
                </a:solidFill>
                <a:effectLst/>
                <a:latin typeface="Times New Roman"/>
                <a:ea typeface="Times New Roman"/>
              </a:rPr>
              <a:t> </a:t>
            </a:r>
          </a:p>
          <a:p>
            <a:pPr marL="0" marR="0">
              <a:spcBef>
                <a:spcPts val="0"/>
              </a:spcBef>
              <a:spcAft>
                <a:spcPts val="0"/>
              </a:spcAft>
            </a:pPr>
            <a:r>
              <a:rPr lang="en-US" dirty="0">
                <a:solidFill>
                  <a:schemeClr val="bg1"/>
                </a:solidFill>
                <a:effectLst/>
                <a:latin typeface="Arial"/>
                <a:ea typeface="Times New Roman"/>
              </a:rPr>
              <a:t>Although static RAM has been eclipsed by DRAM, static RAMs are still in widespread </a:t>
            </a:r>
            <a:r>
              <a:rPr lang="en-US" dirty="0" smtClean="0">
                <a:solidFill>
                  <a:schemeClr val="bg1"/>
                </a:solidFill>
                <a:effectLst/>
                <a:latin typeface="Arial"/>
                <a:ea typeface="Times New Roman"/>
              </a:rPr>
              <a:t>use. </a:t>
            </a:r>
            <a:r>
              <a:rPr lang="en-US" dirty="0">
                <a:solidFill>
                  <a:schemeClr val="bg1"/>
                </a:solidFill>
                <a:effectLst/>
                <a:latin typeface="Arial"/>
                <a:ea typeface="Times New Roman"/>
              </a:rPr>
              <a:t>The figure below </a:t>
            </a:r>
            <a:r>
              <a:rPr lang="en-US" dirty="0" smtClean="0">
                <a:solidFill>
                  <a:schemeClr val="bg1"/>
                </a:solidFill>
                <a:effectLst/>
                <a:latin typeface="Arial"/>
                <a:ea typeface="Times New Roman"/>
              </a:rPr>
              <a:t>shows </a:t>
            </a:r>
            <a:r>
              <a:rPr lang="en-US" dirty="0">
                <a:solidFill>
                  <a:schemeClr val="bg1"/>
                </a:solidFill>
                <a:effectLst/>
                <a:latin typeface="Arial"/>
                <a:ea typeface="Times New Roman"/>
              </a:rPr>
              <a:t>the capacity/access time graphs of static RAM, DRAM and MRAM (magnetic </a:t>
            </a:r>
            <a:r>
              <a:rPr lang="en-US" dirty="0" smtClean="0">
                <a:solidFill>
                  <a:schemeClr val="bg1"/>
                </a:solidFill>
                <a:effectLst/>
                <a:latin typeface="Arial"/>
                <a:ea typeface="Times New Roman"/>
              </a:rPr>
              <a:t>RAM).</a:t>
            </a:r>
            <a:endParaRPr lang="en-US" dirty="0">
              <a:solidFill>
                <a:schemeClr val="bg1"/>
              </a:solidFill>
              <a:effectLst/>
              <a:latin typeface="Times New Roman"/>
              <a:ea typeface="Times New Roman"/>
            </a:endParaRPr>
          </a:p>
          <a:p>
            <a:pPr marL="0" marR="0">
              <a:spcBef>
                <a:spcPts val="0"/>
              </a:spcBef>
              <a:spcAft>
                <a:spcPts val="0"/>
              </a:spcAft>
            </a:pPr>
            <a:r>
              <a:rPr lang="en-US" dirty="0">
                <a:solidFill>
                  <a:schemeClr val="bg1"/>
                </a:solidFill>
                <a:effectLst/>
                <a:latin typeface="Arial"/>
                <a:ea typeface="Times New Roman"/>
              </a:rPr>
              <a:t> </a:t>
            </a:r>
            <a:endParaRPr lang="en-US" sz="2000" dirty="0">
              <a:solidFill>
                <a:schemeClr val="bg1"/>
              </a:solidFill>
              <a:effectLst/>
              <a:latin typeface="Times New Roman"/>
              <a:ea typeface="Times New Roman"/>
            </a:endParaRPr>
          </a:p>
          <a:p>
            <a:pPr marL="0" marR="0">
              <a:spcBef>
                <a:spcPts val="0"/>
              </a:spcBef>
              <a:spcAft>
                <a:spcPts val="0"/>
              </a:spcAft>
            </a:pPr>
            <a:r>
              <a:rPr lang="en-US" sz="1000" dirty="0">
                <a:effectLst/>
                <a:latin typeface="Arial"/>
                <a:ea typeface="Times New Roman"/>
                <a:cs typeface="Times New Roman"/>
              </a:rPr>
              <a:t> </a:t>
            </a:r>
            <a:endParaRPr lang="en-US" sz="1000" dirty="0">
              <a:effectLst/>
              <a:latin typeface="Times New Roman"/>
              <a:ea typeface="Times New Roman"/>
            </a:endParaRPr>
          </a:p>
        </p:txBody>
      </p:sp>
      <p:pic>
        <p:nvPicPr>
          <p:cNvPr id="7" name="Picture 6"/>
          <p:cNvPicPr/>
          <p:nvPr/>
        </p:nvPicPr>
        <p:blipFill>
          <a:blip r:embed="rId2" cstate="print">
            <a:extLst>
              <a:ext uri="{28A0092B-C50C-407E-A947-70E740481C1C}">
                <a14:useLocalDpi xmlns:a14="http://schemas.microsoft.com/office/drawing/2010/main" val="0"/>
              </a:ext>
            </a:extLst>
          </a:blip>
          <a:stretch>
            <a:fillRect/>
          </a:stretch>
        </p:blipFill>
        <p:spPr>
          <a:xfrm>
            <a:off x="685800" y="2081212"/>
            <a:ext cx="6629400" cy="4014788"/>
          </a:xfrm>
          <a:prstGeom prst="rect">
            <a:avLst/>
          </a:prstGeom>
        </p:spPr>
      </p:pic>
    </p:spTree>
    <p:extLst>
      <p:ext uri="{BB962C8B-B14F-4D97-AF65-F5344CB8AC3E}">
        <p14:creationId xmlns:p14="http://schemas.microsoft.com/office/powerpoint/2010/main" val="353782750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43</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sp>
        <p:nvSpPr>
          <p:cNvPr id="4" name="Rectangle 3"/>
          <p:cNvSpPr/>
          <p:nvPr/>
        </p:nvSpPr>
        <p:spPr>
          <a:xfrm>
            <a:off x="451945" y="685800"/>
            <a:ext cx="8001000" cy="4247317"/>
          </a:xfrm>
          <a:prstGeom prst="rect">
            <a:avLst/>
          </a:prstGeom>
        </p:spPr>
        <p:txBody>
          <a:bodyPr wrap="square">
            <a:spAutoFit/>
          </a:bodyPr>
          <a:lstStyle/>
          <a:p>
            <a:r>
              <a:rPr lang="en-US" b="1" dirty="0" smtClean="0"/>
              <a:t>Interleaved </a:t>
            </a:r>
            <a:r>
              <a:rPr lang="en-US" b="1" dirty="0"/>
              <a:t>Memory</a:t>
            </a:r>
            <a:endParaRPr lang="en-US" dirty="0"/>
          </a:p>
          <a:p>
            <a:r>
              <a:rPr lang="en-US" dirty="0"/>
              <a:t> </a:t>
            </a:r>
          </a:p>
          <a:p>
            <a:r>
              <a:rPr lang="en-US" dirty="0"/>
              <a:t>If you have a memory system with an access time of </a:t>
            </a:r>
            <a:r>
              <a:rPr lang="en-US" dirty="0" err="1"/>
              <a:t>t</a:t>
            </a:r>
            <a:r>
              <a:rPr lang="en-US" baseline="-25000" dirty="0" err="1"/>
              <a:t>acc</a:t>
            </a:r>
            <a:r>
              <a:rPr lang="en-US" dirty="0"/>
              <a:t>, there’s nothing you can do to reduce that access time. </a:t>
            </a:r>
            <a:endParaRPr lang="en-US" dirty="0" smtClean="0"/>
          </a:p>
          <a:p>
            <a:endParaRPr lang="en-US" dirty="0"/>
          </a:p>
          <a:p>
            <a:r>
              <a:rPr lang="en-US" dirty="0" smtClean="0"/>
              <a:t>You </a:t>
            </a:r>
            <a:r>
              <a:rPr lang="en-US" dirty="0"/>
              <a:t>can reduce the </a:t>
            </a:r>
            <a:r>
              <a:rPr lang="en-US" i="1" dirty="0"/>
              <a:t>effective access</a:t>
            </a:r>
            <a:r>
              <a:rPr lang="en-US" dirty="0"/>
              <a:t> time by </a:t>
            </a:r>
            <a:r>
              <a:rPr lang="en-US" i="1" dirty="0"/>
              <a:t>interleaving</a:t>
            </a:r>
            <a:r>
              <a:rPr lang="en-US" dirty="0"/>
              <a:t>. </a:t>
            </a:r>
            <a:endParaRPr lang="en-US" dirty="0" smtClean="0"/>
          </a:p>
          <a:p>
            <a:endParaRPr lang="en-US" dirty="0"/>
          </a:p>
          <a:p>
            <a:r>
              <a:rPr lang="en-US" dirty="0" smtClean="0"/>
              <a:t>If </a:t>
            </a:r>
            <a:r>
              <a:rPr lang="en-US" dirty="0"/>
              <a:t>a memory location is accessed at time </a:t>
            </a:r>
            <a:r>
              <a:rPr lang="en-US" i="1" dirty="0"/>
              <a:t>T</a:t>
            </a:r>
            <a:r>
              <a:rPr lang="en-US" i="1" baseline="-25000" dirty="0"/>
              <a:t>0</a:t>
            </a:r>
            <a:r>
              <a:rPr lang="en-US" dirty="0"/>
              <a:t>, the data becomes available </a:t>
            </a:r>
            <a:r>
              <a:rPr lang="en-US" dirty="0" err="1"/>
              <a:t>t</a:t>
            </a:r>
            <a:r>
              <a:rPr lang="en-US" baseline="-25000" dirty="0" err="1"/>
              <a:t>acc</a:t>
            </a:r>
            <a:r>
              <a:rPr lang="en-US" dirty="0"/>
              <a:t> seconds later. </a:t>
            </a:r>
            <a:endParaRPr lang="en-US" dirty="0" smtClean="0"/>
          </a:p>
          <a:p>
            <a:endParaRPr lang="en-US" dirty="0"/>
          </a:p>
          <a:p>
            <a:r>
              <a:rPr lang="en-US" dirty="0" smtClean="0"/>
              <a:t>Another </a:t>
            </a:r>
            <a:r>
              <a:rPr lang="en-US" dirty="0"/>
              <a:t>location in the </a:t>
            </a:r>
            <a:r>
              <a:rPr lang="en-US" i="1" dirty="0"/>
              <a:t>same</a:t>
            </a:r>
            <a:r>
              <a:rPr lang="en-US" dirty="0"/>
              <a:t> memory can’t be accessed until at least </a:t>
            </a:r>
            <a:r>
              <a:rPr lang="en-US" dirty="0" err="1"/>
              <a:t>t</a:t>
            </a:r>
            <a:r>
              <a:rPr lang="en-US" baseline="-25000" dirty="0" err="1"/>
              <a:t>acc</a:t>
            </a:r>
            <a:r>
              <a:rPr lang="en-US" dirty="0"/>
              <a:t> has elapsed. </a:t>
            </a:r>
            <a:endParaRPr lang="en-US" dirty="0" smtClean="0"/>
          </a:p>
          <a:p>
            <a:endParaRPr lang="en-US" dirty="0"/>
          </a:p>
          <a:p>
            <a:r>
              <a:rPr lang="en-US" dirty="0" smtClean="0"/>
              <a:t>But</a:t>
            </a:r>
            <a:r>
              <a:rPr lang="en-US" dirty="0"/>
              <a:t>, you can access a </a:t>
            </a:r>
            <a:r>
              <a:rPr lang="en-US" i="1" dirty="0"/>
              <a:t>different</a:t>
            </a:r>
            <a:r>
              <a:rPr lang="en-US" dirty="0"/>
              <a:t> module at any time; that is, you access multiple parallel memories in parallel.</a:t>
            </a:r>
          </a:p>
        </p:txBody>
      </p:sp>
    </p:spTree>
    <p:extLst>
      <p:ext uri="{BB962C8B-B14F-4D97-AF65-F5344CB8AC3E}">
        <p14:creationId xmlns:p14="http://schemas.microsoft.com/office/powerpoint/2010/main" val="112934373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44</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pic>
        <p:nvPicPr>
          <p:cNvPr id="63490" name="Picture 2" descr="E:\CengageBook\CengageLectureNotesWebsite\Clements 1e JPG_files\ch10\87046-10-01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6690" y="3319522"/>
            <a:ext cx="4658710" cy="304339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52400" y="457200"/>
            <a:ext cx="8458200" cy="2585323"/>
          </a:xfrm>
          <a:prstGeom prst="rect">
            <a:avLst/>
          </a:prstGeom>
        </p:spPr>
        <p:txBody>
          <a:bodyPr wrap="square">
            <a:spAutoFit/>
          </a:bodyPr>
          <a:lstStyle/>
          <a:p>
            <a:r>
              <a:rPr lang="en-US" dirty="0" smtClean="0"/>
              <a:t>Figure </a:t>
            </a:r>
            <a:r>
              <a:rPr lang="en-US" dirty="0"/>
              <a:t>10.15 illustrates interleaving in which two banks of memory are arranged </a:t>
            </a:r>
            <a:r>
              <a:rPr lang="en-US" dirty="0" smtClean="0"/>
              <a:t>in </a:t>
            </a:r>
            <a:r>
              <a:rPr lang="en-US" dirty="0"/>
              <a:t>parallel. If you access bank 1 at </a:t>
            </a:r>
            <a:r>
              <a:rPr lang="en-US" i="1" dirty="0"/>
              <a:t>T</a:t>
            </a:r>
            <a:r>
              <a:rPr lang="en-US" i="1" baseline="-25000" dirty="0"/>
              <a:t>o</a:t>
            </a:r>
            <a:r>
              <a:rPr lang="en-US" dirty="0"/>
              <a:t>, the data becomes available </a:t>
            </a:r>
            <a:r>
              <a:rPr lang="en-US" i="1" dirty="0" err="1"/>
              <a:t>t</a:t>
            </a:r>
            <a:r>
              <a:rPr lang="en-US" i="1" baseline="-25000" dirty="0" err="1"/>
              <a:t>acc</a:t>
            </a:r>
            <a:r>
              <a:rPr lang="en-US" dirty="0"/>
              <a:t> seconds later. </a:t>
            </a:r>
            <a:endParaRPr lang="en-US" dirty="0" smtClean="0"/>
          </a:p>
          <a:p>
            <a:endParaRPr lang="en-US" sz="900" dirty="0"/>
          </a:p>
          <a:p>
            <a:r>
              <a:rPr lang="en-US" dirty="0" smtClean="0"/>
              <a:t>If </a:t>
            </a:r>
            <a:r>
              <a:rPr lang="en-US" dirty="0"/>
              <a:t>you access bank 2 at time T</a:t>
            </a:r>
            <a:r>
              <a:rPr lang="en-US" baseline="-25000" dirty="0"/>
              <a:t>o</a:t>
            </a:r>
            <a:r>
              <a:rPr lang="en-US" dirty="0"/>
              <a:t> + </a:t>
            </a:r>
            <a:r>
              <a:rPr lang="en-US" dirty="0" err="1"/>
              <a:t>t</a:t>
            </a:r>
            <a:r>
              <a:rPr lang="en-US" baseline="-25000" dirty="0" err="1"/>
              <a:t>cyc</a:t>
            </a:r>
            <a:r>
              <a:rPr lang="en-US" dirty="0"/>
              <a:t> seconds </a:t>
            </a:r>
            <a:r>
              <a:rPr lang="en-US" dirty="0" smtClean="0"/>
              <a:t>(</a:t>
            </a:r>
            <a:r>
              <a:rPr lang="en-US" dirty="0" err="1" smtClean="0"/>
              <a:t>t</a:t>
            </a:r>
            <a:r>
              <a:rPr lang="en-US" baseline="-25000" dirty="0" err="1" smtClean="0"/>
              <a:t>cyc</a:t>
            </a:r>
            <a:r>
              <a:rPr lang="en-US" dirty="0" smtClean="0"/>
              <a:t> </a:t>
            </a:r>
            <a:r>
              <a:rPr lang="en-US" dirty="0"/>
              <a:t>is the cycle time), the </a:t>
            </a:r>
            <a:r>
              <a:rPr lang="en-US" dirty="0" smtClean="0"/>
              <a:t>data </a:t>
            </a:r>
            <a:r>
              <a:rPr lang="en-US" dirty="0"/>
              <a:t>element is available at T</a:t>
            </a:r>
            <a:r>
              <a:rPr lang="en-US" baseline="-25000" dirty="0"/>
              <a:t>o</a:t>
            </a:r>
            <a:r>
              <a:rPr lang="en-US" dirty="0"/>
              <a:t> + </a:t>
            </a:r>
            <a:r>
              <a:rPr lang="en-US" dirty="0" err="1"/>
              <a:t>t</a:t>
            </a:r>
            <a:r>
              <a:rPr lang="en-US" baseline="-25000" dirty="0" err="1"/>
              <a:t>cyc</a:t>
            </a:r>
            <a:r>
              <a:rPr lang="en-US" dirty="0"/>
              <a:t> + </a:t>
            </a:r>
            <a:r>
              <a:rPr lang="en-US" dirty="0" err="1"/>
              <a:t>t</a:t>
            </a:r>
            <a:r>
              <a:rPr lang="en-US" baseline="-25000" dirty="0" err="1"/>
              <a:t>acc</a:t>
            </a:r>
            <a:r>
              <a:rPr lang="en-US" dirty="0"/>
              <a:t> seconds. If </a:t>
            </a:r>
            <a:r>
              <a:rPr lang="en-US" dirty="0" err="1"/>
              <a:t>t</a:t>
            </a:r>
            <a:r>
              <a:rPr lang="en-US" baseline="-25000" dirty="0" err="1"/>
              <a:t>cyc</a:t>
            </a:r>
            <a:r>
              <a:rPr lang="en-US" dirty="0"/>
              <a:t> is less than </a:t>
            </a:r>
            <a:r>
              <a:rPr lang="en-US" dirty="0" err="1"/>
              <a:t>t</a:t>
            </a:r>
            <a:r>
              <a:rPr lang="en-US" baseline="-25000" dirty="0" err="1"/>
              <a:t>acc</a:t>
            </a:r>
            <a:r>
              <a:rPr lang="en-US" dirty="0"/>
              <a:t>, the second access is completed earlier than it would have been without interleaving. </a:t>
            </a:r>
            <a:endParaRPr lang="en-US" dirty="0" smtClean="0"/>
          </a:p>
          <a:p>
            <a:endParaRPr lang="en-US" sz="900" dirty="0"/>
          </a:p>
          <a:p>
            <a:r>
              <a:rPr lang="en-US" dirty="0" smtClean="0"/>
              <a:t>Interleaving </a:t>
            </a:r>
            <a:r>
              <a:rPr lang="en-US" dirty="0"/>
              <a:t>is effective  </a:t>
            </a:r>
            <a:r>
              <a:rPr lang="en-US" dirty="0" smtClean="0"/>
              <a:t>if </a:t>
            </a:r>
            <a:r>
              <a:rPr lang="en-US" dirty="0"/>
              <a:t>you can generate the address of an operand in a different bank while an operand in the current bank is being retrieved.</a:t>
            </a:r>
          </a:p>
        </p:txBody>
      </p:sp>
    </p:spTree>
    <p:extLst>
      <p:ext uri="{BB962C8B-B14F-4D97-AF65-F5344CB8AC3E}">
        <p14:creationId xmlns:p14="http://schemas.microsoft.com/office/powerpoint/2010/main" val="181694727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45</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sp>
        <p:nvSpPr>
          <p:cNvPr id="6" name="Text Box 2"/>
          <p:cNvSpPr txBox="1">
            <a:spLocks noChangeArrowheads="1"/>
          </p:cNvSpPr>
          <p:nvPr/>
        </p:nvSpPr>
        <p:spPr bwMode="auto">
          <a:xfrm>
            <a:off x="304799" y="685800"/>
            <a:ext cx="8229599" cy="4953000"/>
          </a:xfrm>
          <a:prstGeom prst="rect">
            <a:avLst/>
          </a:prstGeom>
          <a:solidFill>
            <a:schemeClr val="accent1">
              <a:lumMod val="20000"/>
              <a:lumOff val="80000"/>
            </a:schemeClr>
          </a:solidFill>
          <a:ln w="9525">
            <a:solidFill>
              <a:srgbClr val="000000"/>
            </a:solidFill>
            <a:miter lim="800000"/>
            <a:headEnd/>
            <a:tailEnd/>
          </a:ln>
        </p:spPr>
        <p:txBody>
          <a:bodyPr rot="0" vert="horz" wrap="square" lIns="91440" tIns="45720" rIns="91440" bIns="45720" anchor="t" anchorCtr="0">
            <a:noAutofit/>
          </a:bodyPr>
          <a:lstStyle/>
          <a:p>
            <a:pPr marL="0" marR="0" algn="ctr">
              <a:spcBef>
                <a:spcPts val="0"/>
              </a:spcBef>
              <a:spcAft>
                <a:spcPts val="0"/>
              </a:spcAft>
            </a:pPr>
            <a:r>
              <a:rPr lang="en-US" sz="2400" b="1" dirty="0">
                <a:solidFill>
                  <a:schemeClr val="bg1"/>
                </a:solidFill>
                <a:effectLst/>
                <a:latin typeface="Arial"/>
                <a:ea typeface="Times New Roman"/>
              </a:rPr>
              <a:t>DRAM History</a:t>
            </a:r>
            <a:endParaRPr lang="en-US" sz="2400" dirty="0">
              <a:solidFill>
                <a:schemeClr val="bg1"/>
              </a:solidFill>
              <a:effectLst/>
              <a:latin typeface="Times New Roman"/>
              <a:ea typeface="Times New Roman"/>
            </a:endParaRPr>
          </a:p>
          <a:p>
            <a:pPr marL="0" marR="0">
              <a:spcBef>
                <a:spcPts val="0"/>
              </a:spcBef>
              <a:spcAft>
                <a:spcPts val="0"/>
              </a:spcAft>
            </a:pPr>
            <a:r>
              <a:rPr lang="en-US" dirty="0">
                <a:solidFill>
                  <a:schemeClr val="bg1"/>
                </a:solidFill>
                <a:effectLst/>
                <a:latin typeface="Arial"/>
                <a:ea typeface="Times New Roman"/>
              </a:rPr>
              <a:t> </a:t>
            </a:r>
            <a:endParaRPr lang="en-US" dirty="0">
              <a:solidFill>
                <a:schemeClr val="bg1"/>
              </a:solidFill>
              <a:effectLst/>
              <a:latin typeface="Times New Roman"/>
              <a:ea typeface="Times New Roman"/>
            </a:endParaRPr>
          </a:p>
          <a:p>
            <a:pPr marL="0" marR="0">
              <a:spcBef>
                <a:spcPts val="0"/>
              </a:spcBef>
              <a:spcAft>
                <a:spcPts val="0"/>
              </a:spcAft>
              <a:tabLst>
                <a:tab pos="228600" algn="l"/>
              </a:tabLst>
            </a:pPr>
            <a:r>
              <a:rPr lang="en-US" dirty="0">
                <a:solidFill>
                  <a:schemeClr val="bg1"/>
                </a:solidFill>
                <a:effectLst/>
                <a:latin typeface="Arial"/>
                <a:ea typeface="Times New Roman"/>
              </a:rPr>
              <a:t>DRAM is just a little older than the microprocessor itself. Indeed, the world’s first commercial DRAM chip was Intel’s 1103 1024-bit memory. </a:t>
            </a:r>
            <a:endParaRPr lang="en-US" dirty="0">
              <a:solidFill>
                <a:schemeClr val="bg1"/>
              </a:solidFill>
              <a:effectLst/>
              <a:latin typeface="Times New Roman"/>
              <a:ea typeface="Times New Roman"/>
            </a:endParaRPr>
          </a:p>
          <a:p>
            <a:pPr marL="0" marR="0">
              <a:spcBef>
                <a:spcPts val="0"/>
              </a:spcBef>
              <a:spcAft>
                <a:spcPts val="0"/>
              </a:spcAft>
              <a:tabLst>
                <a:tab pos="228600" algn="l"/>
              </a:tabLst>
            </a:pPr>
            <a:endParaRPr lang="en-US" dirty="0" smtClean="0">
              <a:solidFill>
                <a:schemeClr val="bg1"/>
              </a:solidFill>
              <a:effectLst/>
              <a:latin typeface="Arial"/>
              <a:ea typeface="Times New Roman"/>
            </a:endParaRPr>
          </a:p>
          <a:p>
            <a:pPr marL="0" marR="0">
              <a:spcBef>
                <a:spcPts val="0"/>
              </a:spcBef>
              <a:spcAft>
                <a:spcPts val="0"/>
              </a:spcAft>
              <a:tabLst>
                <a:tab pos="228600" algn="l"/>
              </a:tabLst>
            </a:pPr>
            <a:r>
              <a:rPr lang="en-US" dirty="0" smtClean="0">
                <a:solidFill>
                  <a:schemeClr val="bg1"/>
                </a:solidFill>
                <a:effectLst/>
                <a:latin typeface="Arial"/>
                <a:ea typeface="Times New Roman"/>
              </a:rPr>
              <a:t>The </a:t>
            </a:r>
            <a:r>
              <a:rPr lang="en-US" dirty="0">
                <a:solidFill>
                  <a:schemeClr val="bg1"/>
                </a:solidFill>
                <a:effectLst/>
                <a:latin typeface="Arial"/>
                <a:ea typeface="Times New Roman"/>
              </a:rPr>
              <a:t>concept of the one-bit dynamic memory cell using a single transistor dates back to R. H. Denning’s work at IBM in 1966. The first DRAM was fabricated with PMOS (positive channel metal oxide semiconductor) technology that is now obsolete. </a:t>
            </a:r>
            <a:endParaRPr lang="en-US" dirty="0" smtClean="0">
              <a:solidFill>
                <a:schemeClr val="bg1"/>
              </a:solidFill>
              <a:effectLst/>
              <a:latin typeface="Arial"/>
              <a:ea typeface="Times New Roman"/>
            </a:endParaRPr>
          </a:p>
          <a:p>
            <a:pPr marL="0" marR="0">
              <a:spcBef>
                <a:spcPts val="0"/>
              </a:spcBef>
              <a:spcAft>
                <a:spcPts val="0"/>
              </a:spcAft>
              <a:tabLst>
                <a:tab pos="228600" algn="l"/>
              </a:tabLst>
            </a:pPr>
            <a:endParaRPr lang="en-US" dirty="0">
              <a:solidFill>
                <a:schemeClr val="bg1"/>
              </a:solidFill>
              <a:latin typeface="Arial"/>
              <a:ea typeface="Times New Roman"/>
            </a:endParaRPr>
          </a:p>
          <a:p>
            <a:pPr marL="0" marR="0">
              <a:spcBef>
                <a:spcPts val="0"/>
              </a:spcBef>
              <a:spcAft>
                <a:spcPts val="0"/>
              </a:spcAft>
              <a:tabLst>
                <a:tab pos="228600" algn="l"/>
              </a:tabLst>
            </a:pPr>
            <a:r>
              <a:rPr lang="en-US" dirty="0" smtClean="0">
                <a:solidFill>
                  <a:schemeClr val="bg1"/>
                </a:solidFill>
                <a:effectLst/>
                <a:latin typeface="Arial"/>
                <a:ea typeface="Times New Roman"/>
              </a:rPr>
              <a:t>A </a:t>
            </a:r>
            <a:r>
              <a:rPr lang="en-US" dirty="0">
                <a:solidFill>
                  <a:schemeClr val="bg1"/>
                </a:solidFill>
                <a:effectLst/>
                <a:latin typeface="Arial"/>
                <a:ea typeface="Times New Roman"/>
              </a:rPr>
              <a:t>few years later, 4K-bit DRAMs were built with NMOS (negative channel metal oxide semiconductor) technology. </a:t>
            </a:r>
            <a:endParaRPr lang="en-US" dirty="0" smtClean="0">
              <a:solidFill>
                <a:schemeClr val="bg1"/>
              </a:solidFill>
              <a:effectLst/>
              <a:latin typeface="Arial"/>
              <a:ea typeface="Times New Roman"/>
            </a:endParaRPr>
          </a:p>
          <a:p>
            <a:pPr marL="0" marR="0">
              <a:spcBef>
                <a:spcPts val="0"/>
              </a:spcBef>
              <a:spcAft>
                <a:spcPts val="0"/>
              </a:spcAft>
              <a:tabLst>
                <a:tab pos="228600" algn="l"/>
              </a:tabLst>
            </a:pPr>
            <a:endParaRPr lang="en-US" dirty="0">
              <a:solidFill>
                <a:schemeClr val="bg1"/>
              </a:solidFill>
              <a:latin typeface="Arial"/>
              <a:ea typeface="Times New Roman"/>
            </a:endParaRPr>
          </a:p>
          <a:p>
            <a:pPr marL="0" marR="0">
              <a:spcBef>
                <a:spcPts val="0"/>
              </a:spcBef>
              <a:spcAft>
                <a:spcPts val="0"/>
              </a:spcAft>
              <a:tabLst>
                <a:tab pos="228600" algn="l"/>
              </a:tabLst>
            </a:pPr>
            <a:r>
              <a:rPr lang="en-US" dirty="0" smtClean="0">
                <a:solidFill>
                  <a:schemeClr val="bg1"/>
                </a:solidFill>
                <a:effectLst/>
                <a:latin typeface="Arial"/>
                <a:ea typeface="Times New Roman"/>
              </a:rPr>
              <a:t>The </a:t>
            </a:r>
            <a:r>
              <a:rPr lang="en-US" dirty="0">
                <a:solidFill>
                  <a:schemeClr val="bg1"/>
                </a:solidFill>
                <a:effectLst/>
                <a:latin typeface="Arial"/>
                <a:ea typeface="Times New Roman"/>
              </a:rPr>
              <a:t>introduction of CMOS (complementary metal oxide semiconductor) technology was a breakthrough because of its much reduced power consumption. DRAMs still use CMOS technology.</a:t>
            </a:r>
            <a:endParaRPr lang="en-US" dirty="0">
              <a:solidFill>
                <a:schemeClr val="bg1"/>
              </a:solidFill>
              <a:effectLst/>
              <a:latin typeface="Times New Roman"/>
              <a:ea typeface="Times New Roman"/>
            </a:endParaRPr>
          </a:p>
        </p:txBody>
      </p:sp>
    </p:spTree>
    <p:extLst>
      <p:ext uri="{BB962C8B-B14F-4D97-AF65-F5344CB8AC3E}">
        <p14:creationId xmlns:p14="http://schemas.microsoft.com/office/powerpoint/2010/main" val="124400318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46</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sp>
        <p:nvSpPr>
          <p:cNvPr id="4" name="Rectangle 3"/>
          <p:cNvSpPr/>
          <p:nvPr/>
        </p:nvSpPr>
        <p:spPr>
          <a:xfrm>
            <a:off x="152400" y="1166843"/>
            <a:ext cx="8001000" cy="3693319"/>
          </a:xfrm>
          <a:prstGeom prst="rect">
            <a:avLst/>
          </a:prstGeom>
        </p:spPr>
        <p:txBody>
          <a:bodyPr wrap="square">
            <a:spAutoFit/>
          </a:bodyPr>
          <a:lstStyle/>
          <a:p>
            <a:r>
              <a:rPr lang="en-US" b="1" dirty="0"/>
              <a:t> DRAM </a:t>
            </a:r>
            <a:endParaRPr lang="en-US" dirty="0"/>
          </a:p>
          <a:p>
            <a:r>
              <a:rPr lang="en-US" dirty="0"/>
              <a:t> </a:t>
            </a:r>
          </a:p>
          <a:p>
            <a:r>
              <a:rPr lang="en-GB" dirty="0"/>
              <a:t>Most PCs and workstations implement their main memories with DRAM which </a:t>
            </a:r>
            <a:r>
              <a:rPr lang="en-US" dirty="0"/>
              <a:t>has played a key role in the development of high-performance computers and its operating parameters are continually changing as new variants are developed. </a:t>
            </a:r>
            <a:endParaRPr lang="en-US" dirty="0" smtClean="0"/>
          </a:p>
          <a:p>
            <a:endParaRPr lang="en-US" dirty="0"/>
          </a:p>
          <a:p>
            <a:r>
              <a:rPr lang="en-US" dirty="0" smtClean="0"/>
              <a:t>An </a:t>
            </a:r>
            <a:r>
              <a:rPr lang="en-US" dirty="0"/>
              <a:t>understanding of DRAM is necessary to appreciate where computers are heading in the near future. </a:t>
            </a:r>
            <a:endParaRPr lang="en-US" dirty="0" smtClean="0"/>
          </a:p>
          <a:p>
            <a:endParaRPr lang="en-US" dirty="0"/>
          </a:p>
          <a:p>
            <a:r>
              <a:rPr lang="en-GB" dirty="0" smtClean="0"/>
              <a:t>We </a:t>
            </a:r>
            <a:r>
              <a:rPr lang="en-GB" dirty="0"/>
              <a:t>begin this section by describing the DRAM’s operating principles, look at its timing requirements, introduce the DRAM family, and then describe how they are used in PCs.</a:t>
            </a:r>
            <a:endParaRPr lang="en-US" dirty="0"/>
          </a:p>
        </p:txBody>
      </p:sp>
    </p:spTree>
    <p:extLst>
      <p:ext uri="{BB962C8B-B14F-4D97-AF65-F5344CB8AC3E}">
        <p14:creationId xmlns:p14="http://schemas.microsoft.com/office/powerpoint/2010/main" val="344005283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47</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pic>
        <p:nvPicPr>
          <p:cNvPr id="64514" name="Picture 2" descr="E:\CengageBook\CengageLectureNotesWebsite\Clements 1e JPG_files\ch10\87046-10-01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5310" y="3505200"/>
            <a:ext cx="7609490" cy="288882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52400" y="381000"/>
            <a:ext cx="8458200" cy="2862322"/>
          </a:xfrm>
          <a:prstGeom prst="rect">
            <a:avLst/>
          </a:prstGeom>
        </p:spPr>
        <p:txBody>
          <a:bodyPr wrap="square">
            <a:spAutoFit/>
          </a:bodyPr>
          <a:lstStyle/>
          <a:p>
            <a:r>
              <a:rPr lang="en-US" dirty="0"/>
              <a:t>Figure 10.16 illustrates the basic principle of the field effect transistor from which most logic devices are fabricated. </a:t>
            </a:r>
            <a:endParaRPr lang="en-US" dirty="0" smtClean="0"/>
          </a:p>
          <a:p>
            <a:endParaRPr lang="en-US" dirty="0"/>
          </a:p>
          <a:p>
            <a:r>
              <a:rPr lang="en-US" dirty="0" smtClean="0"/>
              <a:t>A </a:t>
            </a:r>
            <a:r>
              <a:rPr lang="en-US" dirty="0"/>
              <a:t>tiny region of </a:t>
            </a:r>
            <a:r>
              <a:rPr lang="en-US" i="1" dirty="0"/>
              <a:t>doped</a:t>
            </a:r>
            <a:r>
              <a:rPr lang="en-US" dirty="0"/>
              <a:t> silicon on a chip has two connections to the positive and negative terminal of a battery. The term </a:t>
            </a:r>
            <a:r>
              <a:rPr lang="en-US" i="1" dirty="0"/>
              <a:t>doped</a:t>
            </a:r>
            <a:r>
              <a:rPr lang="en-US" dirty="0"/>
              <a:t> means that an impurity has been added to the silicon to provide a supply of electrons that are free to carry a current through the silicon (the electrons in pure silicon are bound to the atoms and can’t move through the material). </a:t>
            </a:r>
            <a:endParaRPr lang="en-US" dirty="0" smtClean="0"/>
          </a:p>
          <a:p>
            <a:endParaRPr lang="en-US" dirty="0"/>
          </a:p>
          <a:p>
            <a:r>
              <a:rPr lang="en-US" dirty="0" smtClean="0"/>
              <a:t>In </a:t>
            </a:r>
            <a:r>
              <a:rPr lang="en-US" dirty="0"/>
              <a:t>Figure 10.16a a current flows between the two terminals. </a:t>
            </a:r>
          </a:p>
        </p:txBody>
      </p:sp>
    </p:spTree>
    <p:extLst>
      <p:ext uri="{BB962C8B-B14F-4D97-AF65-F5344CB8AC3E}">
        <p14:creationId xmlns:p14="http://schemas.microsoft.com/office/powerpoint/2010/main" val="273599488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48</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pic>
        <p:nvPicPr>
          <p:cNvPr id="64514" name="Picture 2" descr="E:\CengageBook\CengageLectureNotesWebsite\Clements 1e JPG_files\ch10\87046-10-01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268" y="2438400"/>
            <a:ext cx="8229483" cy="31242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52400" y="381000"/>
            <a:ext cx="8458200" cy="1754326"/>
          </a:xfrm>
          <a:prstGeom prst="rect">
            <a:avLst/>
          </a:prstGeom>
        </p:spPr>
        <p:txBody>
          <a:bodyPr wrap="square">
            <a:spAutoFit/>
          </a:bodyPr>
          <a:lstStyle/>
          <a:p>
            <a:r>
              <a:rPr lang="en-US" dirty="0"/>
              <a:t>Above the region of silicon that conducts the electricity is a conductor labeled </a:t>
            </a:r>
            <a:r>
              <a:rPr lang="en-US" i="1" dirty="0"/>
              <a:t>gate</a:t>
            </a:r>
            <a:r>
              <a:rPr lang="en-US" dirty="0"/>
              <a:t> in Figure 10.16. </a:t>
            </a:r>
            <a:endParaRPr lang="en-US" dirty="0" smtClean="0"/>
          </a:p>
          <a:p>
            <a:endParaRPr lang="en-US" dirty="0"/>
          </a:p>
          <a:p>
            <a:r>
              <a:rPr lang="en-US" dirty="0" smtClean="0"/>
              <a:t>We </a:t>
            </a:r>
            <a:r>
              <a:rPr lang="en-US" dirty="0"/>
              <a:t>will assume that this conductor is electrically insulated from the silicon channel through which the electrons flow between the terminals in Figure 10.16a.</a:t>
            </a:r>
          </a:p>
        </p:txBody>
      </p:sp>
    </p:spTree>
    <p:extLst>
      <p:ext uri="{BB962C8B-B14F-4D97-AF65-F5344CB8AC3E}">
        <p14:creationId xmlns:p14="http://schemas.microsoft.com/office/powerpoint/2010/main" val="202447792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49</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pic>
        <p:nvPicPr>
          <p:cNvPr id="64514" name="Picture 2" descr="E:\CengageBook\CengageLectureNotesWebsite\Clements 1e JPG_files\ch10\87046-10-01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931" y="3493265"/>
            <a:ext cx="7654159" cy="290578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52400" y="381000"/>
            <a:ext cx="8458200" cy="2862322"/>
          </a:xfrm>
          <a:prstGeom prst="rect">
            <a:avLst/>
          </a:prstGeom>
        </p:spPr>
        <p:txBody>
          <a:bodyPr wrap="square">
            <a:spAutoFit/>
          </a:bodyPr>
          <a:lstStyle/>
          <a:p>
            <a:r>
              <a:rPr lang="en-US" dirty="0"/>
              <a:t>In Figure 10.16b, a negative charge is applied to the gate. This </a:t>
            </a:r>
            <a:r>
              <a:rPr lang="en-US" dirty="0" smtClean="0"/>
              <a:t>creates </a:t>
            </a:r>
            <a:r>
              <a:rPr lang="en-US" dirty="0"/>
              <a:t>an electrostatic field that penetrates the silicon channel. Because the charge from the gate is negative, the electrons in the channel are repelled away from the gate </a:t>
            </a:r>
            <a:r>
              <a:rPr lang="en-US" dirty="0" smtClean="0"/>
              <a:t>. </a:t>
            </a:r>
            <a:r>
              <a:rPr lang="en-US" dirty="0"/>
              <a:t>In Figure 10.16b the charge is so strong that the channel is said to be </a:t>
            </a:r>
            <a:r>
              <a:rPr lang="en-US" i="1" dirty="0"/>
              <a:t>pinched off</a:t>
            </a:r>
            <a:r>
              <a:rPr lang="en-US" dirty="0"/>
              <a:t> and no current can flow through the channel</a:t>
            </a:r>
            <a:r>
              <a:rPr lang="en-US" dirty="0" smtClean="0"/>
              <a:t>.</a:t>
            </a:r>
          </a:p>
          <a:p>
            <a:endParaRPr lang="en-US" dirty="0"/>
          </a:p>
          <a:p>
            <a:r>
              <a:rPr lang="en-US" dirty="0"/>
              <a:t>By putting or not putting a negative charge on the gate the current flowing through the channel can be controlled. This ability to cut off a flow of electrons is used by all gates. It is also used by the DRAM and the class of read-mostly memory that includes </a:t>
            </a:r>
            <a:r>
              <a:rPr lang="en-US" dirty="0" smtClean="0"/>
              <a:t>flash </a:t>
            </a:r>
            <a:r>
              <a:rPr lang="en-US" dirty="0"/>
              <a:t>EPROM.</a:t>
            </a:r>
          </a:p>
        </p:txBody>
      </p:sp>
    </p:spTree>
    <p:extLst>
      <p:ext uri="{BB962C8B-B14F-4D97-AF65-F5344CB8AC3E}">
        <p14:creationId xmlns:p14="http://schemas.microsoft.com/office/powerpoint/2010/main" val="37637768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5</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pic>
        <p:nvPicPr>
          <p:cNvPr id="49160" name="Picture 8" descr="E:\CengageBook\CengageLectureNotesWebsite\Clements 1e JPG_files\ch10\87046-10-0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048000"/>
            <a:ext cx="7239000" cy="310284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304800" y="838200"/>
            <a:ext cx="7924800" cy="1754326"/>
          </a:xfrm>
          <a:prstGeom prst="rect">
            <a:avLst/>
          </a:prstGeom>
        </p:spPr>
        <p:txBody>
          <a:bodyPr wrap="square">
            <a:spAutoFit/>
          </a:bodyPr>
          <a:lstStyle/>
          <a:p>
            <a:r>
              <a:rPr lang="en-US" dirty="0"/>
              <a:t>Memory performance has increased rapidly at a rate of about 7% over the last two decades as  </a:t>
            </a:r>
            <a:r>
              <a:rPr lang="en-US" dirty="0" smtClean="0"/>
              <a:t>Figure </a:t>
            </a:r>
            <a:r>
              <a:rPr lang="en-US" dirty="0"/>
              <a:t>10.1 demonstrates. </a:t>
            </a:r>
            <a:endParaRPr lang="en-US" dirty="0" smtClean="0"/>
          </a:p>
          <a:p>
            <a:endParaRPr lang="en-US" dirty="0"/>
          </a:p>
          <a:p>
            <a:r>
              <a:rPr lang="en-US" dirty="0" smtClean="0"/>
              <a:t>On </a:t>
            </a:r>
            <a:r>
              <a:rPr lang="en-US" dirty="0"/>
              <a:t>the other hand, processor performance has improved at a truly remarkable rate of 60% a year, which has dwarfed memory technology and made the memory system a major bottleneck in modern processors.</a:t>
            </a:r>
          </a:p>
        </p:txBody>
      </p:sp>
    </p:spTree>
    <p:extLst>
      <p:ext uri="{BB962C8B-B14F-4D97-AF65-F5344CB8AC3E}">
        <p14:creationId xmlns:p14="http://schemas.microsoft.com/office/powerpoint/2010/main" val="427541456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50</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sp>
        <p:nvSpPr>
          <p:cNvPr id="4" name="Rectangle 3"/>
          <p:cNvSpPr/>
          <p:nvPr/>
        </p:nvSpPr>
        <p:spPr>
          <a:xfrm>
            <a:off x="152400" y="381000"/>
            <a:ext cx="8458200" cy="4801314"/>
          </a:xfrm>
          <a:prstGeom prst="rect">
            <a:avLst/>
          </a:prstGeom>
        </p:spPr>
        <p:txBody>
          <a:bodyPr wrap="square">
            <a:spAutoFit/>
          </a:bodyPr>
          <a:lstStyle/>
          <a:p>
            <a:endParaRPr lang="en-US" dirty="0" smtClean="0"/>
          </a:p>
          <a:p>
            <a:r>
              <a:rPr lang="en-US" dirty="0" smtClean="0"/>
              <a:t>Suppose </a:t>
            </a:r>
            <a:r>
              <a:rPr lang="en-US" dirty="0"/>
              <a:t>we apply a negative voltage to the gate of a transistor in order to place a charge on the gate and turn the transistor off. If the voltage is removed, the transistor does not begin to conduct again until the charge is dissipated. If the gate is insulated from the channel, the time taken to dissipate the charge may be several milliseconds</a:t>
            </a:r>
            <a:r>
              <a:rPr lang="en-US" dirty="0" smtClean="0"/>
              <a:t>.</a:t>
            </a:r>
          </a:p>
          <a:p>
            <a:endParaRPr lang="en-US" dirty="0"/>
          </a:p>
          <a:p>
            <a:r>
              <a:rPr lang="en-US" dirty="0"/>
              <a:t>The effect of a stored charge on a capacitor forms the basis of the single-transistor DRAM cell. A charge is applied to a gate to place the transistor in one of two states. </a:t>
            </a:r>
            <a:r>
              <a:rPr lang="en-US" dirty="0" smtClean="0"/>
              <a:t>Figure 10.6(c) illustrates the structure of a single-transistor DRAM cell.</a:t>
            </a:r>
          </a:p>
          <a:p>
            <a:endParaRPr lang="en-US" dirty="0"/>
          </a:p>
          <a:p>
            <a:r>
              <a:rPr lang="en-US" dirty="0"/>
              <a:t>This stored charge eventually leaks away and any data stored in the cell is lost leaving all cells in the same state. In order to exploit the memory effect of a stored charge, a practical memory has to read the state of the transistor every few milliseconds and then rewrite the charge back into the transistor. This operation is called </a:t>
            </a:r>
            <a:r>
              <a:rPr lang="en-US" i="1" dirty="0"/>
              <a:t>refreshing</a:t>
            </a:r>
            <a:r>
              <a:rPr lang="en-US" dirty="0"/>
              <a:t>.</a:t>
            </a:r>
          </a:p>
        </p:txBody>
      </p:sp>
    </p:spTree>
    <p:extLst>
      <p:ext uri="{BB962C8B-B14F-4D97-AF65-F5344CB8AC3E}">
        <p14:creationId xmlns:p14="http://schemas.microsoft.com/office/powerpoint/2010/main" val="212554664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51</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pic>
        <p:nvPicPr>
          <p:cNvPr id="65538" name="Picture 2" descr="E:\CengageBook\CengageLectureNotesWebsite\Clements 1e JPG_files\ch10\87046-10-01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3962400"/>
            <a:ext cx="4800600" cy="253496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81000" y="457200"/>
            <a:ext cx="8153400" cy="3416320"/>
          </a:xfrm>
          <a:prstGeom prst="rect">
            <a:avLst/>
          </a:prstGeom>
        </p:spPr>
        <p:txBody>
          <a:bodyPr wrap="square">
            <a:spAutoFit/>
          </a:bodyPr>
          <a:lstStyle/>
          <a:p>
            <a:r>
              <a:rPr lang="en-US" dirty="0"/>
              <a:t>Figure 10.17 illustrates a </a:t>
            </a:r>
            <a:r>
              <a:rPr lang="en-US" dirty="0" smtClean="0"/>
              <a:t>DRAM’s structure. </a:t>
            </a:r>
          </a:p>
          <a:p>
            <a:endParaRPr lang="en-US" dirty="0"/>
          </a:p>
          <a:p>
            <a:r>
              <a:rPr lang="en-US" dirty="0" smtClean="0"/>
              <a:t>The </a:t>
            </a:r>
            <a:r>
              <a:rPr lang="en-US" dirty="0"/>
              <a:t>DRAM interface differs from the static RAM interface in one important aspect: dynamic memories reduce the number of address pins by using a </a:t>
            </a:r>
            <a:r>
              <a:rPr lang="en-US" i="1" dirty="0"/>
              <a:t>multiplexed address </a:t>
            </a:r>
            <a:r>
              <a:rPr lang="en-US" i="1" dirty="0" smtClean="0"/>
              <a:t>bus</a:t>
            </a:r>
            <a:r>
              <a:rPr lang="en-US" dirty="0" smtClean="0"/>
              <a:t>. An address </a:t>
            </a:r>
            <a:r>
              <a:rPr lang="en-US" dirty="0"/>
              <a:t>is loaded in two steps. For example, a 256 Mbit chip with a 28‑bit address has a 14-bit </a:t>
            </a:r>
            <a:r>
              <a:rPr lang="en-US" dirty="0" smtClean="0"/>
              <a:t>address. </a:t>
            </a:r>
          </a:p>
          <a:p>
            <a:endParaRPr lang="en-US" dirty="0"/>
          </a:p>
          <a:p>
            <a:r>
              <a:rPr lang="en-US" dirty="0" smtClean="0"/>
              <a:t>At </a:t>
            </a:r>
            <a:r>
              <a:rPr lang="en-US" dirty="0"/>
              <a:t>the start of a memory access, the chip is provided with a 14-bit </a:t>
            </a:r>
            <a:r>
              <a:rPr lang="en-US" i="1" dirty="0"/>
              <a:t>row address</a:t>
            </a:r>
            <a:r>
              <a:rPr lang="en-US" dirty="0"/>
              <a:t> to select the row in which the desired cell is located and then a second 14-bit address is applied to the same </a:t>
            </a:r>
            <a:r>
              <a:rPr lang="en-US" dirty="0" smtClean="0"/>
              <a:t>to </a:t>
            </a:r>
            <a:r>
              <a:rPr lang="en-US" dirty="0"/>
              <a:t>supply a </a:t>
            </a:r>
            <a:r>
              <a:rPr lang="en-US" i="1" dirty="0"/>
              <a:t>column address</a:t>
            </a:r>
            <a:r>
              <a:rPr lang="en-US" dirty="0"/>
              <a:t>. A pulse on </a:t>
            </a:r>
            <a:r>
              <a:rPr lang="en-US" dirty="0" smtClean="0"/>
              <a:t>RAS^ </a:t>
            </a:r>
            <a:r>
              <a:rPr lang="en-US" dirty="0"/>
              <a:t>captures the row address and a pulse on </a:t>
            </a:r>
            <a:r>
              <a:rPr lang="en-US" dirty="0" smtClean="0"/>
              <a:t>CAS^ </a:t>
            </a:r>
            <a:r>
              <a:rPr lang="en-US" dirty="0"/>
              <a:t>captures the column address. </a:t>
            </a:r>
          </a:p>
        </p:txBody>
      </p:sp>
    </p:spTree>
    <p:extLst>
      <p:ext uri="{BB962C8B-B14F-4D97-AF65-F5344CB8AC3E}">
        <p14:creationId xmlns:p14="http://schemas.microsoft.com/office/powerpoint/2010/main" val="300636654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52</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pic>
        <p:nvPicPr>
          <p:cNvPr id="66562" name="Picture 2" descr="E:\CengageBook\CengageLectureNotesWebsite\Clements 1e JPG_files\ch10\87046-10-01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349818"/>
            <a:ext cx="6072070" cy="57912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6400800" y="1828800"/>
            <a:ext cx="2209800" cy="923330"/>
          </a:xfrm>
          <a:prstGeom prst="rect">
            <a:avLst/>
          </a:prstGeom>
        </p:spPr>
        <p:txBody>
          <a:bodyPr wrap="square">
            <a:spAutoFit/>
          </a:bodyPr>
          <a:lstStyle/>
          <a:p>
            <a:r>
              <a:rPr lang="en-US" b="1" dirty="0"/>
              <a:t>Figure 10.18</a:t>
            </a:r>
            <a:r>
              <a:rPr lang="en-US" dirty="0"/>
              <a:t> Structure of a DRAM chip</a:t>
            </a:r>
          </a:p>
        </p:txBody>
      </p:sp>
    </p:spTree>
    <p:extLst>
      <p:ext uri="{BB962C8B-B14F-4D97-AF65-F5344CB8AC3E}">
        <p14:creationId xmlns:p14="http://schemas.microsoft.com/office/powerpoint/2010/main" val="82838381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53</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pic>
        <p:nvPicPr>
          <p:cNvPr id="67586" name="Picture 2" descr="E:\CengageBook\CengageLectureNotesWebsite\Clements 1e JPG_files\ch10\87046-10-01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399" y="2895600"/>
            <a:ext cx="6934201" cy="364837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81000" y="533400"/>
            <a:ext cx="7924800" cy="2308324"/>
          </a:xfrm>
          <a:prstGeom prst="rect">
            <a:avLst/>
          </a:prstGeom>
        </p:spPr>
        <p:txBody>
          <a:bodyPr wrap="square">
            <a:spAutoFit/>
          </a:bodyPr>
          <a:lstStyle/>
          <a:p>
            <a:r>
              <a:rPr lang="en-US" dirty="0"/>
              <a:t>Figure 10.19 illustrates the structure of a 4 MB DRAM system spanned by A</a:t>
            </a:r>
            <a:r>
              <a:rPr lang="en-US" baseline="-25000" dirty="0"/>
              <a:t>00</a:t>
            </a:r>
            <a:r>
              <a:rPr lang="en-US" dirty="0"/>
              <a:t> to A</a:t>
            </a:r>
            <a:r>
              <a:rPr lang="en-US" baseline="-25000" dirty="0"/>
              <a:t>21</a:t>
            </a:r>
            <a:r>
              <a:rPr lang="en-US" dirty="0"/>
              <a:t> constructed from 32 one-bit x 1M location DRAM chips. Address lines from the computer select one of 2</a:t>
            </a:r>
            <a:r>
              <a:rPr lang="en-US" baseline="30000" dirty="0"/>
              <a:t>20</a:t>
            </a:r>
            <a:r>
              <a:rPr lang="en-US" dirty="0"/>
              <a:t> 32-bit words using address bits A</a:t>
            </a:r>
            <a:r>
              <a:rPr lang="en-US" baseline="-25000" dirty="0"/>
              <a:t>02</a:t>
            </a:r>
            <a:r>
              <a:rPr lang="en-US" dirty="0"/>
              <a:t> to A</a:t>
            </a:r>
            <a:r>
              <a:rPr lang="en-US" baseline="-25000" dirty="0"/>
              <a:t>21</a:t>
            </a:r>
            <a:r>
              <a:rPr lang="en-US" dirty="0"/>
              <a:t>. </a:t>
            </a:r>
            <a:endParaRPr lang="en-US" dirty="0" smtClean="0"/>
          </a:p>
          <a:p>
            <a:endParaRPr lang="en-US" dirty="0"/>
          </a:p>
          <a:p>
            <a:r>
              <a:rPr lang="en-US" dirty="0" smtClean="0"/>
              <a:t>The </a:t>
            </a:r>
            <a:r>
              <a:rPr lang="en-US" dirty="0"/>
              <a:t>DRAM memory subsystem uses a multiplexer to select </a:t>
            </a:r>
            <a:r>
              <a:rPr lang="en-US" dirty="0" smtClean="0"/>
              <a:t>the </a:t>
            </a:r>
            <a:r>
              <a:rPr lang="en-US" dirty="0"/>
              <a:t>row or column address from the </a:t>
            </a:r>
            <a:r>
              <a:rPr lang="en-US" dirty="0" smtClean="0"/>
              <a:t>address </a:t>
            </a:r>
            <a:r>
              <a:rPr lang="en-US" dirty="0"/>
              <a:t>bus. A control unit </a:t>
            </a:r>
            <a:r>
              <a:rPr lang="en-US" dirty="0" smtClean="0"/>
              <a:t>generates </a:t>
            </a:r>
            <a:r>
              <a:rPr lang="en-US" dirty="0"/>
              <a:t>the DRAM’s </a:t>
            </a:r>
            <a:r>
              <a:rPr lang="en-US" dirty="0" smtClean="0"/>
              <a:t>RAS*, CAS*, </a:t>
            </a:r>
            <a:r>
              <a:rPr lang="en-US" dirty="0"/>
              <a:t>and </a:t>
            </a:r>
            <a:r>
              <a:rPr lang="en-US" dirty="0" smtClean="0"/>
              <a:t>W* </a:t>
            </a:r>
            <a:r>
              <a:rPr lang="en-US" dirty="0"/>
              <a:t>signals from the CPU’s control signals.</a:t>
            </a:r>
          </a:p>
        </p:txBody>
      </p:sp>
    </p:spTree>
    <p:extLst>
      <p:ext uri="{BB962C8B-B14F-4D97-AF65-F5344CB8AC3E}">
        <p14:creationId xmlns:p14="http://schemas.microsoft.com/office/powerpoint/2010/main" val="51384481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54</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sp>
        <p:nvSpPr>
          <p:cNvPr id="4" name="Rectangle 3"/>
          <p:cNvSpPr/>
          <p:nvPr/>
        </p:nvSpPr>
        <p:spPr>
          <a:xfrm>
            <a:off x="273267" y="457200"/>
            <a:ext cx="8261131" cy="1754326"/>
          </a:xfrm>
          <a:prstGeom prst="rect">
            <a:avLst/>
          </a:prstGeom>
        </p:spPr>
        <p:txBody>
          <a:bodyPr wrap="square">
            <a:spAutoFit/>
          </a:bodyPr>
          <a:lstStyle/>
          <a:p>
            <a:r>
              <a:rPr lang="en-US" b="1" dirty="0"/>
              <a:t>DRAM Timing</a:t>
            </a:r>
            <a:endParaRPr lang="en-US" dirty="0"/>
          </a:p>
          <a:p>
            <a:r>
              <a:rPr lang="en-US" sz="900" dirty="0"/>
              <a:t> </a:t>
            </a:r>
          </a:p>
          <a:p>
            <a:r>
              <a:rPr lang="en-US" dirty="0"/>
              <a:t>We begin with the timing of the classic DRAM of the 1980s from which all modern variants are derived. </a:t>
            </a:r>
            <a:endParaRPr lang="en-US" dirty="0" smtClean="0"/>
          </a:p>
          <a:p>
            <a:endParaRPr lang="en-US" sz="900" dirty="0"/>
          </a:p>
          <a:p>
            <a:r>
              <a:rPr lang="en-US" dirty="0" smtClean="0"/>
              <a:t>Figure </a:t>
            </a:r>
            <a:r>
              <a:rPr lang="en-US" dirty="0"/>
              <a:t>10.20 presents a simplified read-cycle timing diagram of a basic DRAM chip. We’ll assume a 1 Mbit by 1 organization with 2</a:t>
            </a:r>
            <a:r>
              <a:rPr lang="en-US" baseline="30000" dirty="0"/>
              <a:t>20</a:t>
            </a:r>
            <a:r>
              <a:rPr lang="en-US" dirty="0"/>
              <a:t> locations. </a:t>
            </a:r>
          </a:p>
        </p:txBody>
      </p:sp>
      <p:pic>
        <p:nvPicPr>
          <p:cNvPr id="7" name="Picture 6" descr="DRAMTimingRead"/>
          <p:cNvPicPr/>
          <p:nvPr/>
        </p:nvPicPr>
        <p:blipFill>
          <a:blip r:embed="rId2">
            <a:lum bright="7000" contrast="15000"/>
          </a:blip>
          <a:srcRect/>
          <a:stretch>
            <a:fillRect/>
          </a:stretch>
        </p:blipFill>
        <p:spPr bwMode="auto">
          <a:xfrm>
            <a:off x="457200" y="2211526"/>
            <a:ext cx="7315200" cy="4265474"/>
          </a:xfrm>
          <a:prstGeom prst="rect">
            <a:avLst/>
          </a:prstGeom>
          <a:solidFill>
            <a:schemeClr val="accent1"/>
          </a:solidFill>
          <a:ln w="9525">
            <a:noFill/>
            <a:miter lim="800000"/>
            <a:headEnd/>
            <a:tailEnd/>
          </a:ln>
          <a:effectLst>
            <a:outerShdw blurRad="50800" dist="50800" dir="5400000" algn="ctr" rotWithShape="0">
              <a:schemeClr val="accent1">
                <a:lumMod val="60000"/>
                <a:lumOff val="40000"/>
              </a:schemeClr>
            </a:outerShdw>
          </a:effectLst>
        </p:spPr>
      </p:pic>
    </p:spTree>
    <p:extLst>
      <p:ext uri="{BB962C8B-B14F-4D97-AF65-F5344CB8AC3E}">
        <p14:creationId xmlns:p14="http://schemas.microsoft.com/office/powerpoint/2010/main" val="207498165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55</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sp>
        <p:nvSpPr>
          <p:cNvPr id="4" name="Rectangle 3"/>
          <p:cNvSpPr/>
          <p:nvPr/>
        </p:nvSpPr>
        <p:spPr>
          <a:xfrm>
            <a:off x="273268" y="609600"/>
            <a:ext cx="8261131" cy="1477328"/>
          </a:xfrm>
          <a:prstGeom prst="rect">
            <a:avLst/>
          </a:prstGeom>
        </p:spPr>
        <p:txBody>
          <a:bodyPr wrap="square">
            <a:spAutoFit/>
          </a:bodyPr>
          <a:lstStyle/>
          <a:p>
            <a:r>
              <a:rPr lang="en-US" dirty="0" smtClean="0"/>
              <a:t>Twenty </a:t>
            </a:r>
            <a:r>
              <a:rPr lang="en-US" dirty="0"/>
              <a:t>address lines A</a:t>
            </a:r>
            <a:r>
              <a:rPr lang="en-US" baseline="-25000" dirty="0"/>
              <a:t>00</a:t>
            </a:r>
            <a:r>
              <a:rPr lang="en-US" dirty="0"/>
              <a:t> – A</a:t>
            </a:r>
            <a:r>
              <a:rPr lang="en-US" baseline="-25000" dirty="0"/>
              <a:t>19</a:t>
            </a:r>
            <a:r>
              <a:rPr lang="en-US" dirty="0"/>
              <a:t> from the CPU are fed to a multiplexer to select either A</a:t>
            </a:r>
            <a:r>
              <a:rPr lang="en-US" baseline="-25000" dirty="0"/>
              <a:t>00 </a:t>
            </a:r>
            <a:r>
              <a:rPr lang="en-US" dirty="0"/>
              <a:t>–A</a:t>
            </a:r>
            <a:r>
              <a:rPr lang="en-US" baseline="-25000" dirty="0"/>
              <a:t>09</a:t>
            </a:r>
            <a:r>
              <a:rPr lang="en-US" dirty="0"/>
              <a:t> (the row address) or A</a:t>
            </a:r>
            <a:r>
              <a:rPr lang="en-US" baseline="-25000" dirty="0"/>
              <a:t>10 </a:t>
            </a:r>
            <a:r>
              <a:rPr lang="en-US" dirty="0"/>
              <a:t>–A</a:t>
            </a:r>
            <a:r>
              <a:rPr lang="en-US" baseline="-25000" dirty="0"/>
              <a:t>19</a:t>
            </a:r>
            <a:r>
              <a:rPr lang="en-US" dirty="0"/>
              <a:t> (the column address). </a:t>
            </a:r>
            <a:endParaRPr lang="en-US" dirty="0" smtClean="0"/>
          </a:p>
          <a:p>
            <a:endParaRPr lang="en-US" dirty="0"/>
          </a:p>
          <a:p>
            <a:r>
              <a:rPr lang="en-US" dirty="0" smtClean="0"/>
              <a:t>The </a:t>
            </a:r>
            <a:r>
              <a:rPr lang="en-US" dirty="0"/>
              <a:t>ten outputs of the </a:t>
            </a:r>
            <a:r>
              <a:rPr lang="en-US" dirty="0" smtClean="0"/>
              <a:t>address multiplexer are </a:t>
            </a:r>
            <a:r>
              <a:rPr lang="en-US" dirty="0"/>
              <a:t>connected to DRAM </a:t>
            </a:r>
            <a:r>
              <a:rPr lang="en-US" dirty="0" smtClean="0"/>
              <a:t>inputs </a:t>
            </a:r>
            <a:r>
              <a:rPr lang="en-US" dirty="0"/>
              <a:t>A</a:t>
            </a:r>
            <a:r>
              <a:rPr lang="en-US" baseline="-25000" dirty="0"/>
              <a:t>0</a:t>
            </a:r>
            <a:r>
              <a:rPr lang="en-US" dirty="0"/>
              <a:t> to A</a:t>
            </a:r>
            <a:r>
              <a:rPr lang="en-US" baseline="-25000" dirty="0"/>
              <a:t>9</a:t>
            </a:r>
            <a:r>
              <a:rPr lang="en-US" dirty="0" smtClean="0"/>
              <a:t>.</a:t>
            </a:r>
            <a:endParaRPr lang="en-US" dirty="0"/>
          </a:p>
        </p:txBody>
      </p:sp>
      <p:pic>
        <p:nvPicPr>
          <p:cNvPr id="7" name="Picture 2" descr="E:\CengageBook\CengageLectureNotesWebsite\Clements 1e JPG_files\ch10\87046-10-02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0999" y="2362200"/>
            <a:ext cx="6629401" cy="40358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652243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56</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sp>
        <p:nvSpPr>
          <p:cNvPr id="4" name="Rectangle 3"/>
          <p:cNvSpPr/>
          <p:nvPr/>
        </p:nvSpPr>
        <p:spPr>
          <a:xfrm>
            <a:off x="273268" y="609600"/>
            <a:ext cx="8261131" cy="1754326"/>
          </a:xfrm>
          <a:prstGeom prst="rect">
            <a:avLst/>
          </a:prstGeom>
        </p:spPr>
        <p:txBody>
          <a:bodyPr wrap="square">
            <a:spAutoFit/>
          </a:bodyPr>
          <a:lstStyle/>
          <a:p>
            <a:r>
              <a:rPr lang="en-US" dirty="0" smtClean="0"/>
              <a:t>A </a:t>
            </a:r>
            <a:r>
              <a:rPr lang="en-US" dirty="0"/>
              <a:t>read cycle </a:t>
            </a:r>
            <a:r>
              <a:rPr lang="en-US" dirty="0" smtClean="0"/>
              <a:t>lasts </a:t>
            </a:r>
            <a:r>
              <a:rPr lang="en-US" dirty="0"/>
              <a:t>from </a:t>
            </a:r>
            <a:r>
              <a:rPr lang="en-US" i="1" dirty="0"/>
              <a:t>A</a:t>
            </a:r>
            <a:r>
              <a:rPr lang="en-US" dirty="0"/>
              <a:t> to </a:t>
            </a:r>
            <a:r>
              <a:rPr lang="en-US" i="1" dirty="0"/>
              <a:t>B</a:t>
            </a:r>
            <a:r>
              <a:rPr lang="en-US" dirty="0"/>
              <a:t>, and has a minimum duration of </a:t>
            </a:r>
            <a:r>
              <a:rPr lang="en-US" i="1" dirty="0" err="1"/>
              <a:t>t</a:t>
            </a:r>
            <a:r>
              <a:rPr lang="en-US" baseline="-25000" dirty="0" err="1"/>
              <a:t>RC</a:t>
            </a:r>
            <a:r>
              <a:rPr lang="en-US" dirty="0"/>
              <a:t>, the </a:t>
            </a:r>
            <a:r>
              <a:rPr lang="en-US" i="1" dirty="0"/>
              <a:t>read cycle </a:t>
            </a:r>
            <a:r>
              <a:rPr lang="en-US" i="1" dirty="0" smtClean="0"/>
              <a:t>time</a:t>
            </a:r>
            <a:r>
              <a:rPr lang="en-US" dirty="0" smtClean="0"/>
              <a:t>. Dynamic </a:t>
            </a:r>
            <a:r>
              <a:rPr lang="en-US" dirty="0"/>
              <a:t>memory has a longer cycle time than its access time. </a:t>
            </a:r>
            <a:endParaRPr lang="en-US" dirty="0" smtClean="0"/>
          </a:p>
          <a:p>
            <a:endParaRPr lang="en-US" dirty="0"/>
          </a:p>
          <a:p>
            <a:r>
              <a:rPr lang="en-US" dirty="0" smtClean="0"/>
              <a:t>A </a:t>
            </a:r>
            <a:r>
              <a:rPr lang="en-US" dirty="0"/>
              <a:t>DRAM can’t begin a new access as soon as the current one has been completed because it performs an internal operation, </a:t>
            </a:r>
            <a:r>
              <a:rPr lang="en-US" i="1" dirty="0" smtClean="0"/>
              <a:t>pre‑charging</a:t>
            </a:r>
            <a:r>
              <a:rPr lang="en-US" dirty="0"/>
              <a:t>, between accesses.</a:t>
            </a:r>
          </a:p>
        </p:txBody>
      </p:sp>
      <p:pic>
        <p:nvPicPr>
          <p:cNvPr id="7" name="Picture 2" descr="E:\CengageBook\CengageLectureNotesWebsite\Clements 1e JPG_files\ch10\87046-10-02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382318"/>
            <a:ext cx="6629400" cy="40358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416106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57</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sp>
        <p:nvSpPr>
          <p:cNvPr id="4" name="Rectangle 3"/>
          <p:cNvSpPr/>
          <p:nvPr/>
        </p:nvSpPr>
        <p:spPr>
          <a:xfrm>
            <a:off x="152400" y="609600"/>
            <a:ext cx="8261131" cy="1754326"/>
          </a:xfrm>
          <a:prstGeom prst="rect">
            <a:avLst/>
          </a:prstGeom>
        </p:spPr>
        <p:txBody>
          <a:bodyPr wrap="square">
            <a:spAutoFit/>
          </a:bodyPr>
          <a:lstStyle/>
          <a:p>
            <a:r>
              <a:rPr lang="en-US" dirty="0" smtClean="0"/>
              <a:t>The </a:t>
            </a:r>
            <a:r>
              <a:rPr lang="en-US" dirty="0"/>
              <a:t>first step in a read cycle is to provide </a:t>
            </a:r>
            <a:r>
              <a:rPr lang="en-US" dirty="0" smtClean="0"/>
              <a:t>the </a:t>
            </a:r>
            <a:r>
              <a:rPr lang="en-US" dirty="0"/>
              <a:t>lower‑order bits of the CPU address on </a:t>
            </a:r>
            <a:r>
              <a:rPr lang="en-US" dirty="0" smtClean="0"/>
              <a:t>address </a:t>
            </a:r>
            <a:r>
              <a:rPr lang="en-US" dirty="0"/>
              <a:t>inputs, A</a:t>
            </a:r>
            <a:r>
              <a:rPr lang="en-US" baseline="-25000" dirty="0"/>
              <a:t>0</a:t>
            </a:r>
            <a:r>
              <a:rPr lang="en-US" dirty="0"/>
              <a:t> to A</a:t>
            </a:r>
            <a:r>
              <a:rPr lang="en-US" baseline="-25000" dirty="0"/>
              <a:t>9</a:t>
            </a:r>
            <a:r>
              <a:rPr lang="en-US" dirty="0"/>
              <a:t>. </a:t>
            </a:r>
            <a:endParaRPr lang="en-US" dirty="0" smtClean="0"/>
          </a:p>
          <a:p>
            <a:endParaRPr lang="en-US" dirty="0"/>
          </a:p>
          <a:p>
            <a:r>
              <a:rPr lang="en-US" dirty="0" smtClean="0"/>
              <a:t>At </a:t>
            </a:r>
            <a:r>
              <a:rPr lang="en-US" i="1" dirty="0" smtClean="0"/>
              <a:t>C</a:t>
            </a:r>
            <a:r>
              <a:rPr lang="en-US" dirty="0" smtClean="0"/>
              <a:t> </a:t>
            </a:r>
            <a:r>
              <a:rPr lang="en-US" dirty="0"/>
              <a:t>the </a:t>
            </a:r>
            <a:r>
              <a:rPr lang="en-US" i="1" dirty="0"/>
              <a:t>row address </a:t>
            </a:r>
            <a:r>
              <a:rPr lang="en-US" i="1" dirty="0" smtClean="0"/>
              <a:t>strobe </a:t>
            </a:r>
            <a:r>
              <a:rPr lang="en-US" dirty="0" smtClean="0"/>
              <a:t>is </a:t>
            </a:r>
            <a:r>
              <a:rPr lang="en-US" dirty="0"/>
              <a:t>brought </a:t>
            </a:r>
            <a:r>
              <a:rPr lang="en-US" dirty="0" smtClean="0"/>
              <a:t>low </a:t>
            </a:r>
            <a:r>
              <a:rPr lang="en-US" dirty="0"/>
              <a:t>to latch the row address into the </a:t>
            </a:r>
            <a:r>
              <a:rPr lang="en-US" dirty="0" smtClean="0"/>
              <a:t>internal </a:t>
            </a:r>
            <a:r>
              <a:rPr lang="en-US" dirty="0"/>
              <a:t>latches. Once the row address has been captured, the low‑order address from the processor  </a:t>
            </a:r>
            <a:r>
              <a:rPr lang="en-US" dirty="0" smtClean="0"/>
              <a:t>isn’t </a:t>
            </a:r>
            <a:r>
              <a:rPr lang="en-US" dirty="0"/>
              <a:t>needed for the rest of the cycle. </a:t>
            </a:r>
          </a:p>
        </p:txBody>
      </p:sp>
      <p:pic>
        <p:nvPicPr>
          <p:cNvPr id="7" name="Picture 2" descr="E:\CengageBook\CengageLectureNotesWebsite\Clements 1e JPG_files\ch10\87046-10-02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438400"/>
            <a:ext cx="6324600" cy="3850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966036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58</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sp>
        <p:nvSpPr>
          <p:cNvPr id="4" name="Rectangle 3"/>
          <p:cNvSpPr/>
          <p:nvPr/>
        </p:nvSpPr>
        <p:spPr>
          <a:xfrm>
            <a:off x="152400" y="609600"/>
            <a:ext cx="8261131" cy="1754326"/>
          </a:xfrm>
          <a:prstGeom prst="rect">
            <a:avLst/>
          </a:prstGeom>
        </p:spPr>
        <p:txBody>
          <a:bodyPr wrap="square">
            <a:spAutoFit/>
          </a:bodyPr>
          <a:lstStyle/>
          <a:p>
            <a:r>
              <a:rPr lang="en-US" dirty="0" smtClean="0"/>
              <a:t>The </a:t>
            </a:r>
            <a:r>
              <a:rPr lang="en-US" dirty="0"/>
              <a:t>ten higher‑order address bits from the CPU are then applied to the address inputs of the memory, and the column address strobe </a:t>
            </a:r>
            <a:r>
              <a:rPr lang="en-US" dirty="0" smtClean="0"/>
              <a:t>brought </a:t>
            </a:r>
            <a:r>
              <a:rPr lang="en-US" dirty="0"/>
              <a:t>active‑low at point </a:t>
            </a:r>
            <a:r>
              <a:rPr lang="en-US" i="1" dirty="0"/>
              <a:t>E</a:t>
            </a:r>
            <a:r>
              <a:rPr lang="en-US" dirty="0"/>
              <a:t> to latch the column address. </a:t>
            </a:r>
            <a:endParaRPr lang="en-US" dirty="0" smtClean="0"/>
          </a:p>
          <a:p>
            <a:endParaRPr lang="en-US" dirty="0"/>
          </a:p>
          <a:p>
            <a:r>
              <a:rPr lang="en-US" dirty="0" smtClean="0"/>
              <a:t>Now </a:t>
            </a:r>
            <a:r>
              <a:rPr lang="en-US" dirty="0"/>
              <a:t>the </a:t>
            </a:r>
            <a:r>
              <a:rPr lang="en-US" dirty="0" smtClean="0"/>
              <a:t>20‑bit </a:t>
            </a:r>
            <a:r>
              <a:rPr lang="en-US" dirty="0"/>
              <a:t>address has been acquired by the memory and the contents of the system address bus can </a:t>
            </a:r>
            <a:r>
              <a:rPr lang="en-US" dirty="0" smtClean="0"/>
              <a:t>change.</a:t>
            </a:r>
            <a:endParaRPr lang="en-US" dirty="0"/>
          </a:p>
        </p:txBody>
      </p:sp>
      <p:pic>
        <p:nvPicPr>
          <p:cNvPr id="7" name="Picture 2" descr="E:\CengageBook\CengageLectureNotesWebsite\Clements 1e JPG_files\ch10\87046-10-02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514599"/>
            <a:ext cx="6248400" cy="38039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746753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59</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sp>
        <p:nvSpPr>
          <p:cNvPr id="4" name="Rectangle 3"/>
          <p:cNvSpPr/>
          <p:nvPr/>
        </p:nvSpPr>
        <p:spPr>
          <a:xfrm>
            <a:off x="152400" y="609600"/>
            <a:ext cx="8534400" cy="1477328"/>
          </a:xfrm>
          <a:prstGeom prst="rect">
            <a:avLst/>
          </a:prstGeom>
        </p:spPr>
        <p:txBody>
          <a:bodyPr wrap="square">
            <a:spAutoFit/>
          </a:bodyPr>
          <a:lstStyle/>
          <a:p>
            <a:r>
              <a:rPr lang="en-US" dirty="0" smtClean="0"/>
              <a:t>Once CAS* </a:t>
            </a:r>
            <a:r>
              <a:rPr lang="en-US" dirty="0"/>
              <a:t>has gone low, the </a:t>
            </a:r>
            <a:r>
              <a:rPr lang="en-US" dirty="0" smtClean="0"/>
              <a:t>memory </a:t>
            </a:r>
            <a:r>
              <a:rPr lang="en-US" dirty="0"/>
              <a:t>cell </a:t>
            </a:r>
            <a:r>
              <a:rPr lang="en-US" dirty="0" smtClean="0"/>
              <a:t>places </a:t>
            </a:r>
            <a:r>
              <a:rPr lang="en-US" dirty="0"/>
              <a:t>data on its data‑output </a:t>
            </a:r>
            <a:r>
              <a:rPr lang="en-US" dirty="0" smtClean="0"/>
              <a:t>terminal. </a:t>
            </a:r>
            <a:r>
              <a:rPr lang="en-US" dirty="0"/>
              <a:t>At the end of a read cycle, </a:t>
            </a:r>
            <a:r>
              <a:rPr lang="en-US" dirty="0" smtClean="0"/>
              <a:t>CAS* </a:t>
            </a:r>
            <a:r>
              <a:rPr lang="en-US" dirty="0"/>
              <a:t>returns </a:t>
            </a:r>
            <a:r>
              <a:rPr lang="en-US" dirty="0" smtClean="0"/>
              <a:t>high </a:t>
            </a:r>
            <a:r>
              <a:rPr lang="en-US" dirty="0"/>
              <a:t>and the data bus drivers are turned off, floating the data bus. </a:t>
            </a:r>
            <a:endParaRPr lang="en-US" dirty="0" smtClean="0"/>
          </a:p>
          <a:p>
            <a:endParaRPr lang="en-US" dirty="0"/>
          </a:p>
          <a:p>
            <a:r>
              <a:rPr lang="en-US" dirty="0" smtClean="0"/>
              <a:t>RAS* </a:t>
            </a:r>
            <a:r>
              <a:rPr lang="en-US" dirty="0"/>
              <a:t>and </a:t>
            </a:r>
            <a:r>
              <a:rPr lang="en-US" dirty="0" smtClean="0"/>
              <a:t>CAS* </a:t>
            </a:r>
            <a:r>
              <a:rPr lang="en-US" dirty="0"/>
              <a:t>may both go high together, or in any order. </a:t>
            </a:r>
          </a:p>
        </p:txBody>
      </p:sp>
      <p:pic>
        <p:nvPicPr>
          <p:cNvPr id="7" name="Picture 2" descr="E:\CengageBook\CengageLectureNotesWebsite\Clements 1e JPG_files\ch10\87046-10-02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799" y="2362200"/>
            <a:ext cx="6508677" cy="3962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00342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6</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sp>
        <p:nvSpPr>
          <p:cNvPr id="4" name="Rectangle 3"/>
          <p:cNvSpPr/>
          <p:nvPr/>
        </p:nvSpPr>
        <p:spPr>
          <a:xfrm>
            <a:off x="312682" y="914400"/>
            <a:ext cx="8069317" cy="3970318"/>
          </a:xfrm>
          <a:prstGeom prst="rect">
            <a:avLst/>
          </a:prstGeom>
        </p:spPr>
        <p:txBody>
          <a:bodyPr wrap="square">
            <a:spAutoFit/>
          </a:bodyPr>
          <a:lstStyle/>
          <a:p>
            <a:r>
              <a:rPr lang="en-US" b="1" dirty="0" smtClean="0"/>
              <a:t>Principles </a:t>
            </a:r>
            <a:r>
              <a:rPr lang="en-US" b="1" dirty="0"/>
              <a:t>and Parameters of Memory Systems</a:t>
            </a:r>
            <a:endParaRPr lang="en-US" dirty="0"/>
          </a:p>
          <a:p>
            <a:r>
              <a:rPr lang="en-US" dirty="0"/>
              <a:t> </a:t>
            </a:r>
          </a:p>
          <a:p>
            <a:r>
              <a:rPr lang="en-US" dirty="0" smtClean="0"/>
              <a:t>The </a:t>
            </a:r>
            <a:r>
              <a:rPr lang="en-US" dirty="0"/>
              <a:t>range of physical properties that have been exploited to store data is quite remarkable. </a:t>
            </a:r>
            <a:endParaRPr lang="en-US" dirty="0" smtClean="0"/>
          </a:p>
          <a:p>
            <a:endParaRPr lang="en-US" dirty="0"/>
          </a:p>
          <a:p>
            <a:r>
              <a:rPr lang="en-US" dirty="0" smtClean="0"/>
              <a:t>In </a:t>
            </a:r>
            <a:r>
              <a:rPr lang="en-US" dirty="0"/>
              <a:t>the late 1940s columns of mercury in tubes were used to store data as </a:t>
            </a:r>
            <a:r>
              <a:rPr lang="en-US" i="1" dirty="0"/>
              <a:t>sound in motion</a:t>
            </a:r>
            <a:r>
              <a:rPr lang="en-US" dirty="0"/>
              <a:t>. </a:t>
            </a:r>
            <a:endParaRPr lang="en-US" dirty="0" smtClean="0"/>
          </a:p>
          <a:p>
            <a:endParaRPr lang="en-US" dirty="0"/>
          </a:p>
          <a:p>
            <a:r>
              <a:rPr lang="en-US" dirty="0" smtClean="0"/>
              <a:t>At </a:t>
            </a:r>
            <a:r>
              <a:rPr lang="en-US" dirty="0"/>
              <a:t>one end of the tube data in the form of a sequence of ultrasonic pulses was transmitted down the tube traveling at the speed of sound </a:t>
            </a:r>
            <a:r>
              <a:rPr lang="en-US" i="1" dirty="0"/>
              <a:t>in mercury</a:t>
            </a:r>
            <a:r>
              <a:rPr lang="en-US" dirty="0"/>
              <a:t> (</a:t>
            </a:r>
            <a:r>
              <a:rPr lang="en-US" dirty="0" smtClean="0"/>
              <a:t>1,450 </a:t>
            </a:r>
            <a:r>
              <a:rPr lang="en-US" dirty="0"/>
              <a:t>m/s). </a:t>
            </a:r>
            <a:endParaRPr lang="en-US" dirty="0" smtClean="0"/>
          </a:p>
          <a:p>
            <a:endParaRPr lang="en-US" dirty="0"/>
          </a:p>
          <a:p>
            <a:r>
              <a:rPr lang="en-US" dirty="0" smtClean="0"/>
              <a:t>When </a:t>
            </a:r>
            <a:r>
              <a:rPr lang="en-US" dirty="0"/>
              <a:t>the sound reached the far end of the tube, it was picked up by transducers, amplified and fed back to the other end of the tube. </a:t>
            </a:r>
          </a:p>
        </p:txBody>
      </p:sp>
    </p:spTree>
    <p:extLst>
      <p:ext uri="{BB962C8B-B14F-4D97-AF65-F5344CB8AC3E}">
        <p14:creationId xmlns:p14="http://schemas.microsoft.com/office/powerpoint/2010/main" val="354944966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60</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sp>
        <p:nvSpPr>
          <p:cNvPr id="4" name="Rectangle 3"/>
          <p:cNvSpPr/>
          <p:nvPr/>
        </p:nvSpPr>
        <p:spPr>
          <a:xfrm>
            <a:off x="152400" y="609600"/>
            <a:ext cx="8261131" cy="2031325"/>
          </a:xfrm>
          <a:prstGeom prst="rect">
            <a:avLst/>
          </a:prstGeom>
        </p:spPr>
        <p:txBody>
          <a:bodyPr wrap="square">
            <a:spAutoFit/>
          </a:bodyPr>
          <a:lstStyle/>
          <a:p>
            <a:r>
              <a:rPr lang="en-US" b="1" dirty="0"/>
              <a:t>DRAM Timing</a:t>
            </a:r>
            <a:endParaRPr lang="en-US" dirty="0"/>
          </a:p>
          <a:p>
            <a:endParaRPr lang="en-US" dirty="0" smtClean="0"/>
          </a:p>
          <a:p>
            <a:r>
              <a:rPr lang="en-US" dirty="0"/>
              <a:t>Once </a:t>
            </a:r>
            <a:r>
              <a:rPr lang="en-US" dirty="0" smtClean="0"/>
              <a:t>CAS* </a:t>
            </a:r>
            <a:r>
              <a:rPr lang="en-US" dirty="0"/>
              <a:t>has gone low, the </a:t>
            </a:r>
            <a:r>
              <a:rPr lang="en-US" dirty="0" smtClean="0"/>
              <a:t>memory </a:t>
            </a:r>
            <a:r>
              <a:rPr lang="en-US" dirty="0"/>
              <a:t>cell </a:t>
            </a:r>
            <a:r>
              <a:rPr lang="en-US" dirty="0" smtClean="0"/>
              <a:t>places </a:t>
            </a:r>
            <a:r>
              <a:rPr lang="en-US" dirty="0"/>
              <a:t>data on its data‑output </a:t>
            </a:r>
            <a:r>
              <a:rPr lang="en-US" dirty="0" smtClean="0"/>
              <a:t>terminal. </a:t>
            </a:r>
            <a:r>
              <a:rPr lang="en-US" dirty="0"/>
              <a:t>At the end of a read cycle, </a:t>
            </a:r>
            <a:r>
              <a:rPr lang="en-US" dirty="0" smtClean="0"/>
              <a:t>CAS* </a:t>
            </a:r>
            <a:r>
              <a:rPr lang="en-US" dirty="0"/>
              <a:t>returns </a:t>
            </a:r>
            <a:r>
              <a:rPr lang="en-US" dirty="0" smtClean="0"/>
              <a:t>high </a:t>
            </a:r>
            <a:r>
              <a:rPr lang="en-US" dirty="0"/>
              <a:t>and the data bus drivers are turned off, floating the data bus. </a:t>
            </a:r>
            <a:endParaRPr lang="en-US" dirty="0" smtClean="0"/>
          </a:p>
          <a:p>
            <a:endParaRPr lang="en-US" dirty="0"/>
          </a:p>
          <a:p>
            <a:r>
              <a:rPr lang="en-US" dirty="0" smtClean="0"/>
              <a:t>RAS* </a:t>
            </a:r>
            <a:r>
              <a:rPr lang="en-US" dirty="0"/>
              <a:t>and </a:t>
            </a:r>
            <a:r>
              <a:rPr lang="en-US" dirty="0" smtClean="0"/>
              <a:t>CAS* </a:t>
            </a:r>
            <a:r>
              <a:rPr lang="en-US" dirty="0"/>
              <a:t>may both go high together, or in any order. </a:t>
            </a:r>
          </a:p>
        </p:txBody>
      </p:sp>
      <p:pic>
        <p:nvPicPr>
          <p:cNvPr id="7" name="Picture 2" descr="E:\CengageBook\CengageLectureNotesWebsite\Clements 1e JPG_files\ch10\87046-10-02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819400"/>
            <a:ext cx="5638800" cy="34328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343710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61</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sp>
        <p:nvSpPr>
          <p:cNvPr id="4" name="Rectangle 3"/>
          <p:cNvSpPr/>
          <p:nvPr/>
        </p:nvSpPr>
        <p:spPr>
          <a:xfrm>
            <a:off x="325820" y="457200"/>
            <a:ext cx="8132379" cy="2585323"/>
          </a:xfrm>
          <a:prstGeom prst="rect">
            <a:avLst/>
          </a:prstGeom>
        </p:spPr>
        <p:txBody>
          <a:bodyPr wrap="square">
            <a:spAutoFit/>
          </a:bodyPr>
          <a:lstStyle/>
          <a:p>
            <a:r>
              <a:rPr lang="en-US" dirty="0"/>
              <a:t>Details of the </a:t>
            </a:r>
            <a:r>
              <a:rPr lang="en-US" dirty="0" smtClean="0"/>
              <a:t>address </a:t>
            </a:r>
            <a:r>
              <a:rPr lang="en-US" dirty="0"/>
              <a:t>timing requirements are given in Figure 10.21. The row address must be stable for a minimum of </a:t>
            </a:r>
            <a:r>
              <a:rPr lang="en-US" i="1" dirty="0" err="1"/>
              <a:t>t</a:t>
            </a:r>
            <a:r>
              <a:rPr lang="en-US" baseline="-25000" dirty="0" err="1"/>
              <a:t>ASR</a:t>
            </a:r>
            <a:r>
              <a:rPr lang="en-US" dirty="0"/>
              <a:t> seconds (i.e., </a:t>
            </a:r>
            <a:r>
              <a:rPr lang="en-US" i="1" dirty="0"/>
              <a:t>row address setup time</a:t>
            </a:r>
            <a:r>
              <a:rPr lang="en-US" dirty="0"/>
              <a:t>) </a:t>
            </a:r>
            <a:r>
              <a:rPr lang="en-US" i="1" dirty="0"/>
              <a:t>before</a:t>
            </a:r>
            <a:r>
              <a:rPr lang="en-US" dirty="0"/>
              <a:t> the falling edge of the </a:t>
            </a:r>
            <a:r>
              <a:rPr lang="en-US" dirty="0" smtClean="0"/>
              <a:t>RAS* </a:t>
            </a:r>
            <a:r>
              <a:rPr lang="en-US" dirty="0"/>
              <a:t>strobe. </a:t>
            </a:r>
            <a:endParaRPr lang="en-US" dirty="0" smtClean="0"/>
          </a:p>
          <a:p>
            <a:endParaRPr lang="en-US" dirty="0"/>
          </a:p>
          <a:p>
            <a:r>
              <a:rPr lang="en-US" dirty="0" smtClean="0"/>
              <a:t>After RAS* </a:t>
            </a:r>
            <a:r>
              <a:rPr lang="en-US" dirty="0"/>
              <a:t>has gone low, the row address must remain stable for </a:t>
            </a:r>
            <a:r>
              <a:rPr lang="en-US" i="1" dirty="0" err="1"/>
              <a:t>t</a:t>
            </a:r>
            <a:r>
              <a:rPr lang="en-US" baseline="-25000" dirty="0" err="1"/>
              <a:t>RAH</a:t>
            </a:r>
            <a:r>
              <a:rPr lang="en-US" dirty="0"/>
              <a:t>, seconds, the </a:t>
            </a:r>
            <a:r>
              <a:rPr lang="en-US" i="1" dirty="0"/>
              <a:t>row address hold time</a:t>
            </a:r>
            <a:r>
              <a:rPr lang="en-US" dirty="0"/>
              <a:t>, before it can change. </a:t>
            </a:r>
            <a:endParaRPr lang="en-US" dirty="0" smtClean="0"/>
          </a:p>
          <a:p>
            <a:endParaRPr lang="en-US" dirty="0"/>
          </a:p>
          <a:p>
            <a:r>
              <a:rPr lang="en-US" dirty="0" smtClean="0"/>
              <a:t>The </a:t>
            </a:r>
            <a:r>
              <a:rPr lang="en-US" dirty="0"/>
              <a:t>hold time restricts the time before which the column address may be multiplexed onto the chip's address pins.</a:t>
            </a:r>
          </a:p>
        </p:txBody>
      </p:sp>
      <p:pic>
        <p:nvPicPr>
          <p:cNvPr id="7" name="Picture 6" descr="DRAMTimingAddress"/>
          <p:cNvPicPr/>
          <p:nvPr/>
        </p:nvPicPr>
        <p:blipFill>
          <a:blip r:embed="rId2"/>
          <a:srcRect/>
          <a:stretch>
            <a:fillRect/>
          </a:stretch>
        </p:blipFill>
        <p:spPr bwMode="auto">
          <a:xfrm>
            <a:off x="533400" y="3200400"/>
            <a:ext cx="6934200" cy="3200400"/>
          </a:xfrm>
          <a:prstGeom prst="rect">
            <a:avLst/>
          </a:prstGeom>
          <a:solidFill>
            <a:schemeClr val="tx2">
              <a:lumMod val="75000"/>
              <a:alpha val="51000"/>
            </a:schemeClr>
          </a:solidFill>
          <a:ln w="9525">
            <a:noFill/>
            <a:miter lim="800000"/>
            <a:headEnd/>
            <a:tailEnd/>
          </a:ln>
        </p:spPr>
      </p:pic>
    </p:spTree>
    <p:extLst>
      <p:ext uri="{BB962C8B-B14F-4D97-AF65-F5344CB8AC3E}">
        <p14:creationId xmlns:p14="http://schemas.microsoft.com/office/powerpoint/2010/main" val="102668294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62</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sp>
        <p:nvSpPr>
          <p:cNvPr id="4" name="Rectangle 3"/>
          <p:cNvSpPr/>
          <p:nvPr/>
        </p:nvSpPr>
        <p:spPr>
          <a:xfrm>
            <a:off x="325820" y="457200"/>
            <a:ext cx="8132379" cy="2585323"/>
          </a:xfrm>
          <a:prstGeom prst="rect">
            <a:avLst/>
          </a:prstGeom>
        </p:spPr>
        <p:txBody>
          <a:bodyPr wrap="square">
            <a:spAutoFit/>
          </a:bodyPr>
          <a:lstStyle/>
          <a:p>
            <a:r>
              <a:rPr lang="en-US" dirty="0"/>
              <a:t>Once the row address hold time has been satisfied and the column address multiplexed onto the memory's address pins, </a:t>
            </a:r>
            <a:r>
              <a:rPr lang="en-US" dirty="0" smtClean="0"/>
              <a:t>CAS* </a:t>
            </a:r>
            <a:r>
              <a:rPr lang="en-US" dirty="0"/>
              <a:t>may go low. The column address setup time, </a:t>
            </a:r>
            <a:r>
              <a:rPr lang="en-US" i="1" dirty="0" err="1"/>
              <a:t>t</a:t>
            </a:r>
            <a:r>
              <a:rPr lang="en-US" baseline="-25000" dirty="0" err="1"/>
              <a:t>ASC</a:t>
            </a:r>
            <a:r>
              <a:rPr lang="en-US" dirty="0"/>
              <a:t>, is typically 0 ns minimum; that is, </a:t>
            </a:r>
            <a:r>
              <a:rPr lang="en-US" dirty="0" smtClean="0"/>
              <a:t>CAS* </a:t>
            </a:r>
            <a:r>
              <a:rPr lang="en-US" dirty="0"/>
              <a:t>may go low at the </a:t>
            </a:r>
            <a:r>
              <a:rPr lang="en-US" i="1" dirty="0"/>
              <a:t>same</a:t>
            </a:r>
            <a:r>
              <a:rPr lang="en-US" dirty="0"/>
              <a:t> time that the column address becomes valid. </a:t>
            </a:r>
            <a:endParaRPr lang="en-US" dirty="0" smtClean="0"/>
          </a:p>
          <a:p>
            <a:endParaRPr lang="en-US" dirty="0"/>
          </a:p>
          <a:p>
            <a:r>
              <a:rPr lang="en-US" dirty="0" smtClean="0"/>
              <a:t>After CAS* </a:t>
            </a:r>
            <a:r>
              <a:rPr lang="en-US" dirty="0"/>
              <a:t>has gone active‑low, the column address must be stable for a further </a:t>
            </a:r>
            <a:r>
              <a:rPr lang="en-US" i="1" dirty="0" err="1"/>
              <a:t>t</a:t>
            </a:r>
            <a:r>
              <a:rPr lang="en-US" baseline="-25000" dirty="0" err="1"/>
              <a:t>CAH</a:t>
            </a:r>
            <a:r>
              <a:rPr lang="en-US" dirty="0"/>
              <a:t> seconds, the column address hold time, before it may change. Once </a:t>
            </a:r>
            <a:r>
              <a:rPr lang="en-US" i="1" dirty="0" err="1"/>
              <a:t>t</a:t>
            </a:r>
            <a:r>
              <a:rPr lang="en-US" baseline="-25000" dirty="0" err="1"/>
              <a:t>CAH</a:t>
            </a:r>
            <a:r>
              <a:rPr lang="en-US" dirty="0"/>
              <a:t> has been satisfied, the address bus plays no further role in the </a:t>
            </a:r>
            <a:r>
              <a:rPr lang="en-US" dirty="0" smtClean="0"/>
              <a:t>access</a:t>
            </a:r>
            <a:r>
              <a:rPr lang="en-US" dirty="0"/>
              <a:t>.</a:t>
            </a:r>
          </a:p>
        </p:txBody>
      </p:sp>
      <p:pic>
        <p:nvPicPr>
          <p:cNvPr id="7" name="Picture 6" descr="DRAMTimingAddress"/>
          <p:cNvPicPr/>
          <p:nvPr/>
        </p:nvPicPr>
        <p:blipFill>
          <a:blip r:embed="rId2"/>
          <a:srcRect/>
          <a:stretch>
            <a:fillRect/>
          </a:stretch>
        </p:blipFill>
        <p:spPr bwMode="auto">
          <a:xfrm>
            <a:off x="533400" y="3200400"/>
            <a:ext cx="6934200" cy="3200400"/>
          </a:xfrm>
          <a:prstGeom prst="rect">
            <a:avLst/>
          </a:prstGeom>
          <a:solidFill>
            <a:schemeClr val="tx2">
              <a:lumMod val="75000"/>
              <a:alpha val="51000"/>
            </a:schemeClr>
          </a:solidFill>
          <a:ln w="9525">
            <a:noFill/>
            <a:miter lim="800000"/>
            <a:headEnd/>
            <a:tailEnd/>
          </a:ln>
        </p:spPr>
      </p:pic>
    </p:spTree>
    <p:extLst>
      <p:ext uri="{BB962C8B-B14F-4D97-AF65-F5344CB8AC3E}">
        <p14:creationId xmlns:p14="http://schemas.microsoft.com/office/powerpoint/2010/main" val="379805804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63</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sp>
        <p:nvSpPr>
          <p:cNvPr id="4" name="Rectangle 3"/>
          <p:cNvSpPr/>
          <p:nvPr/>
        </p:nvSpPr>
        <p:spPr>
          <a:xfrm>
            <a:off x="325820" y="457200"/>
            <a:ext cx="8132379" cy="2308324"/>
          </a:xfrm>
          <a:prstGeom prst="rect">
            <a:avLst/>
          </a:prstGeom>
        </p:spPr>
        <p:txBody>
          <a:bodyPr wrap="square">
            <a:spAutoFit/>
          </a:bodyPr>
          <a:lstStyle/>
          <a:p>
            <a:r>
              <a:rPr lang="en-US" dirty="0"/>
              <a:t>The row address must be valid for </a:t>
            </a:r>
            <a:r>
              <a:rPr lang="en-US" i="1" dirty="0" err="1"/>
              <a:t>t</a:t>
            </a:r>
            <a:r>
              <a:rPr lang="en-US" baseline="-25000" dirty="0" err="1"/>
              <a:t>ASR</a:t>
            </a:r>
            <a:r>
              <a:rPr lang="en-US" dirty="0"/>
              <a:t> seconds </a:t>
            </a:r>
            <a:r>
              <a:rPr lang="en-US" i="1" dirty="0"/>
              <a:t>before</a:t>
            </a:r>
            <a:r>
              <a:rPr lang="en-US" dirty="0"/>
              <a:t> the falling edge of the row address strobe and remain valid </a:t>
            </a:r>
            <a:r>
              <a:rPr lang="en-US" i="1" dirty="0" err="1"/>
              <a:t>t</a:t>
            </a:r>
            <a:r>
              <a:rPr lang="en-US" baseline="-25000" dirty="0" err="1"/>
              <a:t>RAH</a:t>
            </a:r>
            <a:r>
              <a:rPr lang="en-US" dirty="0"/>
              <a:t> seconds </a:t>
            </a:r>
            <a:r>
              <a:rPr lang="en-US" i="1" dirty="0"/>
              <a:t>after</a:t>
            </a:r>
            <a:r>
              <a:rPr lang="en-US" dirty="0"/>
              <a:t> it. Similarly, the column address must be valid </a:t>
            </a:r>
            <a:r>
              <a:rPr lang="en-US" i="1" dirty="0" err="1"/>
              <a:t>t</a:t>
            </a:r>
            <a:r>
              <a:rPr lang="en-US" baseline="-25000" dirty="0" err="1"/>
              <a:t>ASC</a:t>
            </a:r>
            <a:r>
              <a:rPr lang="en-US" dirty="0"/>
              <a:t> second before and </a:t>
            </a:r>
            <a:r>
              <a:rPr lang="en-US" i="1" dirty="0" err="1"/>
              <a:t>t</a:t>
            </a:r>
            <a:r>
              <a:rPr lang="en-US" baseline="-25000" dirty="0" err="1"/>
              <a:t>CAH</a:t>
            </a:r>
            <a:r>
              <a:rPr lang="en-US" dirty="0"/>
              <a:t> seconds after the falling edge of the column address strobe. </a:t>
            </a:r>
            <a:endParaRPr lang="en-US" dirty="0" smtClean="0"/>
          </a:p>
          <a:p>
            <a:endParaRPr lang="en-US" dirty="0"/>
          </a:p>
          <a:p>
            <a:r>
              <a:rPr lang="en-US" dirty="0" smtClean="0"/>
              <a:t>The </a:t>
            </a:r>
            <a:r>
              <a:rPr lang="en-US" dirty="0"/>
              <a:t>minimum time between the falling edge of </a:t>
            </a:r>
            <a:r>
              <a:rPr lang="en-US" dirty="0" smtClean="0"/>
              <a:t>RAS* </a:t>
            </a:r>
            <a:r>
              <a:rPr lang="en-US" dirty="0"/>
              <a:t>and the falling edge of </a:t>
            </a:r>
            <a:r>
              <a:rPr lang="en-US" dirty="0" smtClean="0"/>
              <a:t>CAS* </a:t>
            </a:r>
            <a:r>
              <a:rPr lang="en-US" dirty="0"/>
              <a:t>is </a:t>
            </a:r>
            <a:r>
              <a:rPr lang="en-US" i="1" dirty="0" err="1"/>
              <a:t>t</a:t>
            </a:r>
            <a:r>
              <a:rPr lang="en-US" baseline="-25000" dirty="0" err="1"/>
              <a:t>RCD</a:t>
            </a:r>
            <a:r>
              <a:rPr lang="en-US" dirty="0"/>
              <a:t>, which is made up of the row address hold time, the multiplexer switching time and the column address setup time</a:t>
            </a:r>
            <a:r>
              <a:rPr lang="en-US" dirty="0" smtClean="0"/>
              <a:t>.</a:t>
            </a:r>
            <a:endParaRPr lang="en-US" dirty="0"/>
          </a:p>
        </p:txBody>
      </p:sp>
      <p:pic>
        <p:nvPicPr>
          <p:cNvPr id="7" name="Picture 6" descr="DRAMTimingAddress"/>
          <p:cNvPicPr/>
          <p:nvPr/>
        </p:nvPicPr>
        <p:blipFill>
          <a:blip r:embed="rId2"/>
          <a:srcRect/>
          <a:stretch>
            <a:fillRect/>
          </a:stretch>
        </p:blipFill>
        <p:spPr bwMode="auto">
          <a:xfrm>
            <a:off x="533400" y="3200400"/>
            <a:ext cx="6934200" cy="3200400"/>
          </a:xfrm>
          <a:prstGeom prst="rect">
            <a:avLst/>
          </a:prstGeom>
          <a:solidFill>
            <a:schemeClr val="tx2">
              <a:lumMod val="75000"/>
              <a:alpha val="51000"/>
            </a:schemeClr>
          </a:solidFill>
          <a:ln w="9525">
            <a:noFill/>
            <a:miter lim="800000"/>
            <a:headEnd/>
            <a:tailEnd/>
          </a:ln>
        </p:spPr>
      </p:pic>
    </p:spTree>
    <p:extLst>
      <p:ext uri="{BB962C8B-B14F-4D97-AF65-F5344CB8AC3E}">
        <p14:creationId xmlns:p14="http://schemas.microsoft.com/office/powerpoint/2010/main" val="282795026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64</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sp>
        <p:nvSpPr>
          <p:cNvPr id="9" name="Rectangle 8"/>
          <p:cNvSpPr/>
          <p:nvPr/>
        </p:nvSpPr>
        <p:spPr>
          <a:xfrm>
            <a:off x="152400" y="609600"/>
            <a:ext cx="8382000" cy="2308324"/>
          </a:xfrm>
          <a:prstGeom prst="rect">
            <a:avLst/>
          </a:prstGeom>
        </p:spPr>
        <p:txBody>
          <a:bodyPr wrap="square">
            <a:spAutoFit/>
          </a:bodyPr>
          <a:lstStyle/>
          <a:p>
            <a:r>
              <a:rPr lang="en-US" dirty="0"/>
              <a:t>Having latched an address by asserting RAS and CAS in turn, data appears at the chip's data </a:t>
            </a:r>
            <a:r>
              <a:rPr lang="en-US" dirty="0" smtClean="0"/>
              <a:t>pin. </a:t>
            </a:r>
          </a:p>
          <a:p>
            <a:endParaRPr lang="en-US" dirty="0"/>
          </a:p>
          <a:p>
            <a:r>
              <a:rPr lang="en-US" dirty="0" smtClean="0"/>
              <a:t>Only </a:t>
            </a:r>
            <a:r>
              <a:rPr lang="en-US" dirty="0"/>
              <a:t>the </a:t>
            </a:r>
            <a:r>
              <a:rPr lang="en-US" dirty="0" smtClean="0"/>
              <a:t>RAS*, CAS*, </a:t>
            </a:r>
            <a:r>
              <a:rPr lang="en-US" dirty="0"/>
              <a:t>and the data signals are included </a:t>
            </a:r>
            <a:r>
              <a:rPr lang="en-US" dirty="0" smtClean="0"/>
              <a:t> for </a:t>
            </a:r>
            <a:r>
              <a:rPr lang="en-US" dirty="0"/>
              <a:t>clarity. </a:t>
            </a:r>
            <a:endParaRPr lang="en-US" dirty="0" smtClean="0"/>
          </a:p>
          <a:p>
            <a:endParaRPr lang="en-US" dirty="0"/>
          </a:p>
          <a:p>
            <a:r>
              <a:rPr lang="en-US" dirty="0" smtClean="0"/>
              <a:t>We </a:t>
            </a:r>
            <a:r>
              <a:rPr lang="en-US" dirty="0"/>
              <a:t>assume that </a:t>
            </a:r>
            <a:r>
              <a:rPr lang="en-US" dirty="0" smtClean="0"/>
              <a:t>W* </a:t>
            </a:r>
            <a:r>
              <a:rPr lang="en-US" dirty="0"/>
              <a:t>is high for the duration of the read cycle, and the address set up and hold times, and all relevant parameters have been satisfied.</a:t>
            </a:r>
          </a:p>
        </p:txBody>
      </p:sp>
      <p:pic>
        <p:nvPicPr>
          <p:cNvPr id="11" name="Picture 10" descr="DRAMTimingReadData"/>
          <p:cNvPicPr/>
          <p:nvPr/>
        </p:nvPicPr>
        <p:blipFill>
          <a:blip r:embed="rId2"/>
          <a:srcRect/>
          <a:stretch>
            <a:fillRect/>
          </a:stretch>
        </p:blipFill>
        <p:spPr bwMode="auto">
          <a:xfrm>
            <a:off x="323192" y="3124200"/>
            <a:ext cx="7601607" cy="2971800"/>
          </a:xfrm>
          <a:prstGeom prst="rect">
            <a:avLst/>
          </a:prstGeom>
          <a:solidFill>
            <a:schemeClr val="tx2">
              <a:lumMod val="75000"/>
            </a:schemeClr>
          </a:solidFill>
          <a:ln w="9525">
            <a:noFill/>
            <a:miter lim="800000"/>
            <a:headEnd/>
            <a:tailEnd/>
          </a:ln>
        </p:spPr>
      </p:pic>
    </p:spTree>
    <p:extLst>
      <p:ext uri="{BB962C8B-B14F-4D97-AF65-F5344CB8AC3E}">
        <p14:creationId xmlns:p14="http://schemas.microsoft.com/office/powerpoint/2010/main" val="317693659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65</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sp>
        <p:nvSpPr>
          <p:cNvPr id="9" name="Rectangle 8"/>
          <p:cNvSpPr/>
          <p:nvPr/>
        </p:nvSpPr>
        <p:spPr>
          <a:xfrm>
            <a:off x="381000" y="609600"/>
            <a:ext cx="7848600" cy="1477328"/>
          </a:xfrm>
          <a:prstGeom prst="rect">
            <a:avLst/>
          </a:prstGeom>
        </p:spPr>
        <p:txBody>
          <a:bodyPr wrap="square">
            <a:spAutoFit/>
          </a:bodyPr>
          <a:lstStyle/>
          <a:p>
            <a:r>
              <a:rPr lang="en-US" dirty="0"/>
              <a:t>Data becomes valid not more than </a:t>
            </a:r>
            <a:r>
              <a:rPr lang="en-US" i="1" dirty="0" err="1"/>
              <a:t>t</a:t>
            </a:r>
            <a:r>
              <a:rPr lang="en-US" baseline="-25000" dirty="0" err="1"/>
              <a:t>CAC</a:t>
            </a:r>
            <a:r>
              <a:rPr lang="en-US" dirty="0"/>
              <a:t> seconds after the falling edge of </a:t>
            </a:r>
            <a:r>
              <a:rPr lang="en-US" dirty="0" smtClean="0"/>
              <a:t>CAS* </a:t>
            </a:r>
            <a:r>
              <a:rPr lang="en-US" dirty="0"/>
              <a:t>and not more than </a:t>
            </a:r>
            <a:r>
              <a:rPr lang="en-US" dirty="0" err="1"/>
              <a:t>t</a:t>
            </a:r>
            <a:r>
              <a:rPr lang="en-US" baseline="-25000" dirty="0" err="1"/>
              <a:t>RAC</a:t>
            </a:r>
            <a:r>
              <a:rPr lang="en-US" dirty="0"/>
              <a:t> seconds after the falling edge of </a:t>
            </a:r>
            <a:r>
              <a:rPr lang="en-US" dirty="0" smtClean="0"/>
              <a:t>RAS*. </a:t>
            </a:r>
          </a:p>
          <a:p>
            <a:endParaRPr lang="en-US" dirty="0"/>
          </a:p>
          <a:p>
            <a:r>
              <a:rPr lang="en-US" dirty="0" smtClean="0"/>
              <a:t>At </a:t>
            </a:r>
            <a:r>
              <a:rPr lang="en-US" dirty="0"/>
              <a:t>the end of a cycle, the data bus buffer is turned off no later than </a:t>
            </a:r>
            <a:r>
              <a:rPr lang="en-US" i="1" dirty="0" err="1"/>
              <a:t>t</a:t>
            </a:r>
            <a:r>
              <a:rPr lang="en-US" baseline="-25000" dirty="0" err="1"/>
              <a:t>OFF</a:t>
            </a:r>
            <a:r>
              <a:rPr lang="en-US" dirty="0"/>
              <a:t> seconds after the rising edge of the first of </a:t>
            </a:r>
            <a:r>
              <a:rPr lang="en-US" dirty="0" smtClean="0"/>
              <a:t>RAS* </a:t>
            </a:r>
            <a:r>
              <a:rPr lang="en-US" dirty="0"/>
              <a:t>or </a:t>
            </a:r>
            <a:r>
              <a:rPr lang="en-US" dirty="0" smtClean="0"/>
              <a:t>CAS*(. </a:t>
            </a:r>
            <a:endParaRPr lang="en-US" dirty="0"/>
          </a:p>
        </p:txBody>
      </p:sp>
      <p:pic>
        <p:nvPicPr>
          <p:cNvPr id="11" name="Picture 10" descr="DRAMTimingReadData"/>
          <p:cNvPicPr/>
          <p:nvPr/>
        </p:nvPicPr>
        <p:blipFill>
          <a:blip r:embed="rId2"/>
          <a:srcRect/>
          <a:stretch>
            <a:fillRect/>
          </a:stretch>
        </p:blipFill>
        <p:spPr bwMode="auto">
          <a:xfrm>
            <a:off x="310054" y="2438400"/>
            <a:ext cx="7919545" cy="3124200"/>
          </a:xfrm>
          <a:prstGeom prst="rect">
            <a:avLst/>
          </a:prstGeom>
          <a:solidFill>
            <a:schemeClr val="tx2">
              <a:lumMod val="75000"/>
            </a:schemeClr>
          </a:solidFill>
          <a:ln w="9525">
            <a:noFill/>
            <a:miter lim="800000"/>
            <a:headEnd/>
            <a:tailEnd/>
          </a:ln>
        </p:spPr>
      </p:pic>
    </p:spTree>
    <p:extLst>
      <p:ext uri="{BB962C8B-B14F-4D97-AF65-F5344CB8AC3E}">
        <p14:creationId xmlns:p14="http://schemas.microsoft.com/office/powerpoint/2010/main" val="138477288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66</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pic>
        <p:nvPicPr>
          <p:cNvPr id="71682" name="Picture 2" descr="E:\CengageBook\CengageLectureNotesWebsite\Clements 1e JPG_files\ch10\87046-10-02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5821" y="2300781"/>
            <a:ext cx="8026366" cy="3372178"/>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381000" y="609600"/>
            <a:ext cx="7848600" cy="1477328"/>
          </a:xfrm>
          <a:prstGeom prst="rect">
            <a:avLst/>
          </a:prstGeom>
        </p:spPr>
        <p:txBody>
          <a:bodyPr wrap="square">
            <a:spAutoFit/>
          </a:bodyPr>
          <a:lstStyle/>
          <a:p>
            <a:r>
              <a:rPr lang="en-US" dirty="0" smtClean="0"/>
              <a:t>The </a:t>
            </a:r>
            <a:r>
              <a:rPr lang="en-US" dirty="0"/>
              <a:t>timing requirements of the row and column address strobes that are described in Figure 10.23. </a:t>
            </a:r>
            <a:endParaRPr lang="en-US" dirty="0" smtClean="0"/>
          </a:p>
          <a:p>
            <a:endParaRPr lang="en-US" dirty="0"/>
          </a:p>
          <a:p>
            <a:r>
              <a:rPr lang="en-US" dirty="0" smtClean="0"/>
              <a:t>The RAS* </a:t>
            </a:r>
            <a:r>
              <a:rPr lang="en-US" dirty="0"/>
              <a:t>and </a:t>
            </a:r>
            <a:r>
              <a:rPr lang="en-US" dirty="0" smtClean="0"/>
              <a:t>CAS* </a:t>
            </a:r>
            <a:r>
              <a:rPr lang="en-US" dirty="0"/>
              <a:t>clocks latch addresses and control internal operations and the three state buffers.</a:t>
            </a:r>
          </a:p>
        </p:txBody>
      </p:sp>
    </p:spTree>
    <p:extLst>
      <p:ext uri="{BB962C8B-B14F-4D97-AF65-F5344CB8AC3E}">
        <p14:creationId xmlns:p14="http://schemas.microsoft.com/office/powerpoint/2010/main" val="7362163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67</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sp>
        <p:nvSpPr>
          <p:cNvPr id="7" name="Text Box 212"/>
          <p:cNvSpPr txBox="1">
            <a:spLocks noChangeArrowheads="1"/>
          </p:cNvSpPr>
          <p:nvPr/>
        </p:nvSpPr>
        <p:spPr bwMode="auto">
          <a:xfrm flipV="1">
            <a:off x="304800" y="533398"/>
            <a:ext cx="7772400" cy="5638799"/>
          </a:xfrm>
          <a:prstGeom prst="rect">
            <a:avLst/>
          </a:prstGeom>
          <a:solidFill>
            <a:schemeClr val="accent1">
              <a:lumMod val="20000"/>
              <a:lumOff val="80000"/>
            </a:schemeClr>
          </a:solidFill>
          <a:ln w="9525">
            <a:solidFill>
              <a:srgbClr val="000000"/>
            </a:solidFill>
            <a:miter lim="800000"/>
            <a:headEnd/>
            <a:tailEnd/>
          </a:ln>
        </p:spPr>
        <p:txBody>
          <a:bodyPr rot="0" vert="horz" wrap="square" lIns="91440" tIns="45720" rIns="91440" bIns="45720" anchor="t" anchorCtr="0" upright="1">
            <a:noAutofit/>
          </a:bodyPr>
          <a:lstStyle/>
          <a:p>
            <a:pPr marL="0" marR="0" algn="ctr">
              <a:spcBef>
                <a:spcPts val="0"/>
              </a:spcBef>
              <a:spcAft>
                <a:spcPts val="0"/>
              </a:spcAft>
            </a:pPr>
            <a:r>
              <a:rPr lang="en-US" sz="2400" b="1" dirty="0">
                <a:solidFill>
                  <a:schemeClr val="bg1"/>
                </a:solidFill>
                <a:effectLst/>
                <a:latin typeface="Arial"/>
                <a:ea typeface="Times New Roman"/>
              </a:rPr>
              <a:t>DRAM Parameters</a:t>
            </a:r>
            <a:endParaRPr lang="en-US" sz="2400" dirty="0">
              <a:solidFill>
                <a:schemeClr val="bg1"/>
              </a:solidFill>
              <a:effectLst/>
              <a:latin typeface="Times New Roman"/>
              <a:ea typeface="Times New Roman"/>
            </a:endParaRPr>
          </a:p>
          <a:p>
            <a:pPr marL="0" marR="0">
              <a:spcBef>
                <a:spcPts val="0"/>
              </a:spcBef>
              <a:spcAft>
                <a:spcPts val="0"/>
              </a:spcAft>
            </a:pPr>
            <a:r>
              <a:rPr lang="en-US" sz="2400" dirty="0">
                <a:solidFill>
                  <a:schemeClr val="bg1"/>
                </a:solidFill>
                <a:effectLst/>
                <a:latin typeface="Arial"/>
                <a:ea typeface="Times New Roman"/>
              </a:rPr>
              <a:t> </a:t>
            </a:r>
            <a:endParaRPr lang="en-US" sz="2400" dirty="0">
              <a:solidFill>
                <a:schemeClr val="bg1"/>
              </a:solidFill>
              <a:effectLst/>
              <a:latin typeface="Times New Roman"/>
              <a:ea typeface="Times New Roman"/>
            </a:endParaRPr>
          </a:p>
          <a:p>
            <a:pPr marL="0" marR="0">
              <a:spcBef>
                <a:spcPts val="0"/>
              </a:spcBef>
              <a:spcAft>
                <a:spcPts val="0"/>
              </a:spcAft>
            </a:pPr>
            <a:r>
              <a:rPr lang="en-US" sz="2400" dirty="0">
                <a:solidFill>
                  <a:schemeClr val="bg1"/>
                </a:solidFill>
                <a:effectLst/>
                <a:latin typeface="Arial"/>
                <a:ea typeface="Times New Roman"/>
              </a:rPr>
              <a:t>Some of the timing parameters we will be using </a:t>
            </a:r>
            <a:r>
              <a:rPr lang="en-US" sz="2400" dirty="0" smtClean="0">
                <a:solidFill>
                  <a:schemeClr val="bg1"/>
                </a:solidFill>
                <a:effectLst/>
                <a:latin typeface="Arial"/>
                <a:ea typeface="Times New Roman"/>
              </a:rPr>
              <a:t>are:</a:t>
            </a:r>
            <a:endParaRPr lang="en-US" sz="2400" dirty="0">
              <a:solidFill>
                <a:schemeClr val="bg1"/>
              </a:solidFill>
              <a:effectLst/>
              <a:latin typeface="Times New Roman"/>
              <a:ea typeface="Times New Roman"/>
            </a:endParaRPr>
          </a:p>
          <a:p>
            <a:pPr marL="0" marR="0">
              <a:spcBef>
                <a:spcPts val="0"/>
              </a:spcBef>
              <a:spcAft>
                <a:spcPts val="0"/>
              </a:spcAft>
            </a:pPr>
            <a:r>
              <a:rPr lang="en-US" sz="2400" dirty="0">
                <a:solidFill>
                  <a:schemeClr val="bg1"/>
                </a:solidFill>
                <a:effectLst/>
                <a:latin typeface="Arial"/>
                <a:ea typeface="Times New Roman"/>
              </a:rPr>
              <a:t> </a:t>
            </a:r>
            <a:endParaRPr lang="en-US" sz="2400" dirty="0">
              <a:solidFill>
                <a:schemeClr val="bg1"/>
              </a:solidFill>
              <a:effectLst/>
              <a:latin typeface="Times New Roman"/>
              <a:ea typeface="Times New Roman"/>
            </a:endParaRPr>
          </a:p>
          <a:p>
            <a:pPr marL="0" marR="0">
              <a:spcBef>
                <a:spcPts val="0"/>
              </a:spcBef>
              <a:spcAft>
                <a:spcPts val="0"/>
              </a:spcAft>
            </a:pPr>
            <a:r>
              <a:rPr lang="en-US" sz="2400" dirty="0" err="1">
                <a:solidFill>
                  <a:schemeClr val="bg1"/>
                </a:solidFill>
                <a:effectLst/>
                <a:latin typeface="Arial"/>
                <a:ea typeface="Times New Roman"/>
              </a:rPr>
              <a:t>t</a:t>
            </a:r>
            <a:r>
              <a:rPr lang="en-US" sz="2400" baseline="-25000" dirty="0" err="1">
                <a:solidFill>
                  <a:schemeClr val="bg1"/>
                </a:solidFill>
                <a:effectLst/>
                <a:latin typeface="Arial"/>
                <a:ea typeface="Times New Roman"/>
              </a:rPr>
              <a:t>RC</a:t>
            </a:r>
            <a:r>
              <a:rPr lang="en-US" sz="2400" dirty="0">
                <a:solidFill>
                  <a:schemeClr val="bg1"/>
                </a:solidFill>
                <a:effectLst/>
                <a:latin typeface="Arial"/>
                <a:ea typeface="Times New Roman"/>
              </a:rPr>
              <a:t>	maximum time required for a read cycle</a:t>
            </a:r>
            <a:endParaRPr lang="en-US" sz="2400" dirty="0">
              <a:solidFill>
                <a:schemeClr val="bg1"/>
              </a:solidFill>
              <a:effectLst/>
              <a:latin typeface="Times New Roman"/>
              <a:ea typeface="Times New Roman"/>
            </a:endParaRPr>
          </a:p>
          <a:p>
            <a:pPr marL="0" marR="0">
              <a:spcBef>
                <a:spcPts val="0"/>
              </a:spcBef>
              <a:spcAft>
                <a:spcPts val="0"/>
              </a:spcAft>
            </a:pPr>
            <a:r>
              <a:rPr lang="en-US" sz="2400" dirty="0" err="1">
                <a:solidFill>
                  <a:schemeClr val="bg1"/>
                </a:solidFill>
                <a:effectLst/>
                <a:latin typeface="Arial"/>
                <a:ea typeface="Times New Roman"/>
              </a:rPr>
              <a:t>t</a:t>
            </a:r>
            <a:r>
              <a:rPr lang="en-US" sz="2400" baseline="-25000" dirty="0" err="1">
                <a:solidFill>
                  <a:schemeClr val="bg1"/>
                </a:solidFill>
                <a:effectLst/>
                <a:latin typeface="Arial"/>
                <a:ea typeface="Times New Roman"/>
              </a:rPr>
              <a:t>RAC</a:t>
            </a:r>
            <a:r>
              <a:rPr lang="en-US" sz="2400" dirty="0">
                <a:solidFill>
                  <a:schemeClr val="bg1"/>
                </a:solidFill>
                <a:effectLst/>
                <a:latin typeface="Arial"/>
                <a:ea typeface="Times New Roman"/>
              </a:rPr>
              <a:t>	time between RAS low and data available</a:t>
            </a:r>
            <a:endParaRPr lang="en-US" sz="2400" dirty="0">
              <a:solidFill>
                <a:schemeClr val="bg1"/>
              </a:solidFill>
              <a:effectLst/>
              <a:latin typeface="Times New Roman"/>
              <a:ea typeface="Times New Roman"/>
            </a:endParaRPr>
          </a:p>
          <a:p>
            <a:pPr marL="0" marR="0">
              <a:spcBef>
                <a:spcPts val="0"/>
              </a:spcBef>
              <a:spcAft>
                <a:spcPts val="0"/>
              </a:spcAft>
            </a:pPr>
            <a:r>
              <a:rPr lang="en-US" sz="2400" dirty="0" err="1">
                <a:solidFill>
                  <a:schemeClr val="bg1"/>
                </a:solidFill>
                <a:effectLst/>
                <a:latin typeface="Arial"/>
                <a:ea typeface="Times New Roman"/>
              </a:rPr>
              <a:t>t</a:t>
            </a:r>
            <a:r>
              <a:rPr lang="en-US" sz="2400" baseline="-25000" dirty="0" err="1">
                <a:solidFill>
                  <a:schemeClr val="bg1"/>
                </a:solidFill>
                <a:effectLst/>
                <a:latin typeface="Arial"/>
                <a:ea typeface="Times New Roman"/>
              </a:rPr>
              <a:t>ASR</a:t>
            </a:r>
            <a:r>
              <a:rPr lang="en-US" sz="2400" dirty="0">
                <a:solidFill>
                  <a:schemeClr val="bg1"/>
                </a:solidFill>
                <a:effectLst/>
                <a:latin typeface="Arial"/>
                <a:ea typeface="Times New Roman"/>
              </a:rPr>
              <a:t>	minimum row address setup time</a:t>
            </a:r>
            <a:endParaRPr lang="en-US" sz="2400" dirty="0">
              <a:solidFill>
                <a:schemeClr val="bg1"/>
              </a:solidFill>
              <a:effectLst/>
              <a:latin typeface="Times New Roman"/>
              <a:ea typeface="Times New Roman"/>
            </a:endParaRPr>
          </a:p>
          <a:p>
            <a:pPr marL="0" marR="0">
              <a:spcBef>
                <a:spcPts val="0"/>
              </a:spcBef>
              <a:spcAft>
                <a:spcPts val="0"/>
              </a:spcAft>
            </a:pPr>
            <a:r>
              <a:rPr lang="en-US" sz="2400" dirty="0" err="1">
                <a:solidFill>
                  <a:schemeClr val="bg1"/>
                </a:solidFill>
                <a:effectLst/>
                <a:latin typeface="Arial"/>
                <a:ea typeface="Times New Roman"/>
              </a:rPr>
              <a:t>t</a:t>
            </a:r>
            <a:r>
              <a:rPr lang="en-US" sz="2400" baseline="-25000" dirty="0" err="1">
                <a:solidFill>
                  <a:schemeClr val="bg1"/>
                </a:solidFill>
                <a:effectLst/>
                <a:latin typeface="Arial"/>
                <a:ea typeface="Times New Roman"/>
              </a:rPr>
              <a:t>RAH</a:t>
            </a:r>
            <a:r>
              <a:rPr lang="en-US" sz="2400" dirty="0">
                <a:solidFill>
                  <a:schemeClr val="bg1"/>
                </a:solidFill>
                <a:effectLst/>
                <a:latin typeface="Arial"/>
                <a:ea typeface="Times New Roman"/>
              </a:rPr>
              <a:t>	minimum row address hold time</a:t>
            </a:r>
            <a:endParaRPr lang="en-US" sz="2400" dirty="0">
              <a:solidFill>
                <a:schemeClr val="bg1"/>
              </a:solidFill>
              <a:effectLst/>
              <a:latin typeface="Times New Roman"/>
              <a:ea typeface="Times New Roman"/>
            </a:endParaRPr>
          </a:p>
          <a:p>
            <a:pPr marL="0" marR="0">
              <a:spcBef>
                <a:spcPts val="0"/>
              </a:spcBef>
              <a:spcAft>
                <a:spcPts val="0"/>
              </a:spcAft>
            </a:pPr>
            <a:r>
              <a:rPr lang="en-US" sz="2400" dirty="0" err="1">
                <a:solidFill>
                  <a:schemeClr val="bg1"/>
                </a:solidFill>
                <a:effectLst/>
                <a:latin typeface="Arial"/>
                <a:ea typeface="Times New Roman"/>
              </a:rPr>
              <a:t>t</a:t>
            </a:r>
            <a:r>
              <a:rPr lang="en-US" sz="2400" baseline="-25000" dirty="0" err="1">
                <a:solidFill>
                  <a:schemeClr val="bg1"/>
                </a:solidFill>
                <a:effectLst/>
                <a:latin typeface="Arial"/>
                <a:ea typeface="Times New Roman"/>
              </a:rPr>
              <a:t>ASC</a:t>
            </a:r>
            <a:r>
              <a:rPr lang="en-US" sz="2400" dirty="0">
                <a:solidFill>
                  <a:schemeClr val="bg1"/>
                </a:solidFill>
                <a:effectLst/>
                <a:latin typeface="Arial"/>
                <a:ea typeface="Times New Roman"/>
              </a:rPr>
              <a:t>	minimum column address setup time</a:t>
            </a:r>
            <a:endParaRPr lang="en-US" sz="2400" dirty="0">
              <a:solidFill>
                <a:schemeClr val="bg1"/>
              </a:solidFill>
              <a:effectLst/>
              <a:latin typeface="Times New Roman"/>
              <a:ea typeface="Times New Roman"/>
            </a:endParaRPr>
          </a:p>
          <a:p>
            <a:pPr marL="0" marR="0">
              <a:spcBef>
                <a:spcPts val="0"/>
              </a:spcBef>
              <a:spcAft>
                <a:spcPts val="0"/>
              </a:spcAft>
            </a:pPr>
            <a:r>
              <a:rPr lang="en-US" sz="2400" dirty="0" err="1">
                <a:solidFill>
                  <a:schemeClr val="bg1"/>
                </a:solidFill>
                <a:effectLst/>
                <a:latin typeface="Arial"/>
                <a:ea typeface="Times New Roman"/>
              </a:rPr>
              <a:t>t</a:t>
            </a:r>
            <a:r>
              <a:rPr lang="en-US" sz="2400" baseline="-25000" dirty="0" err="1">
                <a:solidFill>
                  <a:schemeClr val="bg1"/>
                </a:solidFill>
                <a:effectLst/>
                <a:latin typeface="Arial"/>
                <a:ea typeface="Times New Roman"/>
              </a:rPr>
              <a:t>CAH</a:t>
            </a:r>
            <a:r>
              <a:rPr lang="en-US" sz="2400" dirty="0">
                <a:solidFill>
                  <a:schemeClr val="bg1"/>
                </a:solidFill>
                <a:effectLst/>
                <a:latin typeface="Arial"/>
                <a:ea typeface="Times New Roman"/>
              </a:rPr>
              <a:t>	minimum column address hold time</a:t>
            </a:r>
            <a:endParaRPr lang="en-US" sz="2400" dirty="0">
              <a:solidFill>
                <a:schemeClr val="bg1"/>
              </a:solidFill>
              <a:effectLst/>
              <a:latin typeface="Times New Roman"/>
              <a:ea typeface="Times New Roman"/>
            </a:endParaRPr>
          </a:p>
          <a:p>
            <a:pPr marL="0" marR="0">
              <a:spcBef>
                <a:spcPts val="0"/>
              </a:spcBef>
              <a:spcAft>
                <a:spcPts val="0"/>
              </a:spcAft>
            </a:pPr>
            <a:r>
              <a:rPr lang="en-US" sz="2400" dirty="0" err="1">
                <a:solidFill>
                  <a:schemeClr val="bg1"/>
                </a:solidFill>
                <a:effectLst/>
                <a:latin typeface="Arial"/>
                <a:ea typeface="Times New Roman"/>
              </a:rPr>
              <a:t>t</a:t>
            </a:r>
            <a:r>
              <a:rPr lang="en-US" sz="2400" baseline="-25000" dirty="0" err="1">
                <a:solidFill>
                  <a:schemeClr val="bg1"/>
                </a:solidFill>
                <a:effectLst/>
                <a:latin typeface="Arial"/>
                <a:ea typeface="Times New Roman"/>
              </a:rPr>
              <a:t>RCD</a:t>
            </a:r>
            <a:r>
              <a:rPr lang="en-US" sz="2400" dirty="0">
                <a:solidFill>
                  <a:schemeClr val="bg1"/>
                </a:solidFill>
                <a:effectLst/>
                <a:latin typeface="Arial"/>
                <a:ea typeface="Times New Roman"/>
              </a:rPr>
              <a:t>	minimum RAS low to CAS low time</a:t>
            </a:r>
            <a:endParaRPr lang="en-US" sz="2400" dirty="0">
              <a:solidFill>
                <a:schemeClr val="bg1"/>
              </a:solidFill>
              <a:effectLst/>
              <a:latin typeface="Times New Roman"/>
              <a:ea typeface="Times New Roman"/>
            </a:endParaRPr>
          </a:p>
          <a:p>
            <a:pPr marL="0" marR="0">
              <a:spcBef>
                <a:spcPts val="0"/>
              </a:spcBef>
              <a:spcAft>
                <a:spcPts val="0"/>
              </a:spcAft>
            </a:pPr>
            <a:r>
              <a:rPr lang="en-US" sz="2400" dirty="0" err="1">
                <a:solidFill>
                  <a:schemeClr val="bg1"/>
                </a:solidFill>
                <a:effectLst/>
                <a:latin typeface="Arial"/>
                <a:ea typeface="Times New Roman"/>
              </a:rPr>
              <a:t>t</a:t>
            </a:r>
            <a:r>
              <a:rPr lang="en-US" sz="2400" baseline="-25000" dirty="0" err="1">
                <a:solidFill>
                  <a:schemeClr val="bg1"/>
                </a:solidFill>
                <a:effectLst/>
                <a:latin typeface="Arial"/>
                <a:ea typeface="Times New Roman"/>
              </a:rPr>
              <a:t>CAC</a:t>
            </a:r>
            <a:r>
              <a:rPr lang="en-US" sz="2400" dirty="0">
                <a:solidFill>
                  <a:schemeClr val="bg1"/>
                </a:solidFill>
                <a:effectLst/>
                <a:latin typeface="Arial"/>
                <a:ea typeface="Times New Roman"/>
              </a:rPr>
              <a:t>	minimum CAS low to data valid time</a:t>
            </a:r>
            <a:endParaRPr lang="en-US" sz="2400" dirty="0">
              <a:solidFill>
                <a:schemeClr val="bg1"/>
              </a:solidFill>
              <a:effectLst/>
              <a:latin typeface="Times New Roman"/>
              <a:ea typeface="Times New Roman"/>
            </a:endParaRPr>
          </a:p>
          <a:p>
            <a:pPr marL="0" marR="0">
              <a:spcBef>
                <a:spcPts val="0"/>
              </a:spcBef>
              <a:spcAft>
                <a:spcPts val="0"/>
              </a:spcAft>
            </a:pPr>
            <a:r>
              <a:rPr lang="en-US" sz="2400" dirty="0" err="1">
                <a:solidFill>
                  <a:schemeClr val="bg1"/>
                </a:solidFill>
                <a:effectLst/>
                <a:latin typeface="Arial"/>
                <a:ea typeface="Times New Roman"/>
              </a:rPr>
              <a:t>t</a:t>
            </a:r>
            <a:r>
              <a:rPr lang="en-US" sz="2400" baseline="-25000" dirty="0" err="1">
                <a:solidFill>
                  <a:schemeClr val="bg1"/>
                </a:solidFill>
                <a:effectLst/>
                <a:latin typeface="Arial"/>
                <a:ea typeface="Times New Roman"/>
              </a:rPr>
              <a:t>OFF</a:t>
            </a:r>
            <a:r>
              <a:rPr lang="en-US" sz="2400" dirty="0">
                <a:solidFill>
                  <a:schemeClr val="bg1"/>
                </a:solidFill>
                <a:effectLst/>
                <a:latin typeface="Arial"/>
                <a:ea typeface="Times New Roman"/>
              </a:rPr>
              <a:t>	minimum CAS high to data invalid time</a:t>
            </a:r>
            <a:endParaRPr lang="en-US" sz="2400" dirty="0">
              <a:solidFill>
                <a:schemeClr val="bg1"/>
              </a:solidFill>
              <a:effectLst/>
              <a:latin typeface="Times New Roman"/>
              <a:ea typeface="Times New Roman"/>
            </a:endParaRPr>
          </a:p>
          <a:p>
            <a:pPr marL="0" marR="0">
              <a:spcBef>
                <a:spcPts val="0"/>
              </a:spcBef>
              <a:spcAft>
                <a:spcPts val="0"/>
              </a:spcAft>
            </a:pPr>
            <a:r>
              <a:rPr lang="en-US" sz="1000" dirty="0">
                <a:effectLst/>
                <a:latin typeface="Arial"/>
                <a:ea typeface="Times New Roman"/>
              </a:rPr>
              <a:t> </a:t>
            </a:r>
            <a:endParaRPr lang="en-US" sz="1000" dirty="0">
              <a:effectLst/>
              <a:latin typeface="Times New Roman"/>
              <a:ea typeface="Times New Roman"/>
            </a:endParaRPr>
          </a:p>
          <a:p>
            <a:pPr marL="0" marR="0">
              <a:spcBef>
                <a:spcPts val="0"/>
              </a:spcBef>
              <a:spcAft>
                <a:spcPts val="0"/>
              </a:spcAft>
            </a:pPr>
            <a:r>
              <a:rPr lang="en-US" sz="1000" dirty="0">
                <a:effectLst/>
                <a:latin typeface="Arial"/>
                <a:ea typeface="Times New Roman"/>
              </a:rPr>
              <a:t> </a:t>
            </a:r>
            <a:endParaRPr lang="en-US" sz="1000" dirty="0">
              <a:effectLst/>
              <a:latin typeface="Times New Roman"/>
              <a:ea typeface="Times New Roman"/>
            </a:endParaRPr>
          </a:p>
        </p:txBody>
      </p:sp>
    </p:spTree>
    <p:extLst>
      <p:ext uri="{BB962C8B-B14F-4D97-AF65-F5344CB8AC3E}">
        <p14:creationId xmlns:p14="http://schemas.microsoft.com/office/powerpoint/2010/main" val="59261304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68</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pic>
        <p:nvPicPr>
          <p:cNvPr id="72706" name="Picture 2" descr="E:\CengageBook\CengageLectureNotesWebsite\Clements 1e JPG_files\ch10\87046-10-02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3471922"/>
            <a:ext cx="4648200" cy="302496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76200" y="609600"/>
            <a:ext cx="8686800" cy="2585323"/>
          </a:xfrm>
          <a:prstGeom prst="rect">
            <a:avLst/>
          </a:prstGeom>
        </p:spPr>
        <p:txBody>
          <a:bodyPr wrap="square">
            <a:spAutoFit/>
          </a:bodyPr>
          <a:lstStyle/>
          <a:p>
            <a:r>
              <a:rPr lang="en-US" dirty="0"/>
              <a:t>A DRAM’s write cycle is </a:t>
            </a:r>
            <a:r>
              <a:rPr lang="en-US" dirty="0" smtClean="0"/>
              <a:t> </a:t>
            </a:r>
            <a:r>
              <a:rPr lang="en-US" dirty="0"/>
              <a:t>more complex than the </a:t>
            </a:r>
            <a:r>
              <a:rPr lang="en-US" dirty="0" smtClean="0"/>
              <a:t>read </a:t>
            </a:r>
            <a:r>
              <a:rPr lang="en-US" dirty="0"/>
              <a:t>cycle, because stringent requirements are placed on both its </a:t>
            </a:r>
            <a:r>
              <a:rPr lang="en-US" dirty="0" smtClean="0"/>
              <a:t>W* </a:t>
            </a:r>
            <a:r>
              <a:rPr lang="en-US" dirty="0"/>
              <a:t>and data inputs. </a:t>
            </a:r>
            <a:endParaRPr lang="en-US" dirty="0" smtClean="0"/>
          </a:p>
          <a:p>
            <a:endParaRPr lang="en-US" dirty="0"/>
          </a:p>
          <a:p>
            <a:r>
              <a:rPr lang="en-US" dirty="0" smtClean="0"/>
              <a:t>Figure </a:t>
            </a:r>
            <a:r>
              <a:rPr lang="en-US" dirty="0"/>
              <a:t>10.24 gives a simplified DRAM write cycle timing diagram. </a:t>
            </a:r>
            <a:endParaRPr lang="en-US" dirty="0" smtClean="0"/>
          </a:p>
          <a:p>
            <a:endParaRPr lang="en-US" dirty="0"/>
          </a:p>
          <a:p>
            <a:r>
              <a:rPr lang="en-US" dirty="0" smtClean="0"/>
              <a:t>This </a:t>
            </a:r>
            <a:r>
              <a:rPr lang="en-US" dirty="0"/>
              <a:t>is an </a:t>
            </a:r>
            <a:r>
              <a:rPr lang="en-US" i="1" dirty="0"/>
              <a:t>early write cycle</a:t>
            </a:r>
            <a:r>
              <a:rPr lang="en-US" dirty="0"/>
              <a:t>, because </a:t>
            </a:r>
            <a:r>
              <a:rPr lang="en-US" dirty="0" smtClean="0"/>
              <a:t>W</a:t>
            </a:r>
            <a:r>
              <a:rPr lang="en-US" dirty="0" smtClean="0"/>
              <a:t>* </a:t>
            </a:r>
            <a:r>
              <a:rPr lang="en-US" dirty="0" smtClean="0"/>
              <a:t>is </a:t>
            </a:r>
            <a:r>
              <a:rPr lang="en-US" dirty="0"/>
              <a:t>asserted </a:t>
            </a:r>
            <a:r>
              <a:rPr lang="en-US" i="1" dirty="0"/>
              <a:t>before</a:t>
            </a:r>
            <a:r>
              <a:rPr lang="en-US" dirty="0"/>
              <a:t> </a:t>
            </a:r>
            <a:r>
              <a:rPr lang="en-US" dirty="0" smtClean="0"/>
              <a:t>CAS* </a:t>
            </a:r>
            <a:r>
              <a:rPr lang="en-US" dirty="0"/>
              <a:t>goes low. </a:t>
            </a:r>
            <a:endParaRPr lang="en-US" dirty="0" smtClean="0"/>
          </a:p>
          <a:p>
            <a:endParaRPr lang="en-US" dirty="0"/>
          </a:p>
          <a:p>
            <a:r>
              <a:rPr lang="en-US" dirty="0" smtClean="0"/>
              <a:t>The </a:t>
            </a:r>
            <a:r>
              <a:rPr lang="en-US" dirty="0"/>
              <a:t>timing requirements of the </a:t>
            </a:r>
            <a:r>
              <a:rPr lang="en-US" dirty="0" smtClean="0"/>
              <a:t>RAS*, CAS* </a:t>
            </a:r>
            <a:r>
              <a:rPr lang="en-US" dirty="0"/>
              <a:t>and address inputs are identical in both read and write cycles.</a:t>
            </a:r>
          </a:p>
        </p:txBody>
      </p:sp>
    </p:spTree>
    <p:extLst>
      <p:ext uri="{BB962C8B-B14F-4D97-AF65-F5344CB8AC3E}">
        <p14:creationId xmlns:p14="http://schemas.microsoft.com/office/powerpoint/2010/main" val="123294416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69</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sp>
        <p:nvSpPr>
          <p:cNvPr id="4" name="Rectangle 3"/>
          <p:cNvSpPr/>
          <p:nvPr/>
        </p:nvSpPr>
        <p:spPr>
          <a:xfrm>
            <a:off x="228600" y="1143000"/>
            <a:ext cx="8382000" cy="3170099"/>
          </a:xfrm>
          <a:prstGeom prst="rect">
            <a:avLst/>
          </a:prstGeom>
        </p:spPr>
        <p:txBody>
          <a:bodyPr wrap="square">
            <a:spAutoFit/>
          </a:bodyPr>
          <a:lstStyle/>
          <a:p>
            <a:pPr algn="ctr"/>
            <a:r>
              <a:rPr lang="en-GB" sz="2000" b="1" dirty="0" smtClean="0"/>
              <a:t>Theme and Variations on DRAM</a:t>
            </a:r>
            <a:endParaRPr lang="en-US" sz="2000" b="1" dirty="0" smtClean="0"/>
          </a:p>
          <a:p>
            <a:endParaRPr lang="en-US" dirty="0"/>
          </a:p>
          <a:p>
            <a:endParaRPr lang="en-US" dirty="0" smtClean="0"/>
          </a:p>
          <a:p>
            <a:r>
              <a:rPr lang="en-US" dirty="0" smtClean="0"/>
              <a:t>We’ve now described </a:t>
            </a:r>
            <a:r>
              <a:rPr lang="en-US" dirty="0"/>
              <a:t>the plain vanilla DRAM. </a:t>
            </a:r>
            <a:endParaRPr lang="en-US" dirty="0" smtClean="0"/>
          </a:p>
          <a:p>
            <a:endParaRPr lang="en-US" dirty="0"/>
          </a:p>
          <a:p>
            <a:r>
              <a:rPr lang="en-US" dirty="0" smtClean="0"/>
              <a:t>Next we </a:t>
            </a:r>
            <a:r>
              <a:rPr lang="en-US" dirty="0"/>
              <a:t>look at the successive generations of improved DRAMs starting with the </a:t>
            </a:r>
            <a:r>
              <a:rPr lang="en-US" i="1" dirty="0"/>
              <a:t>page</a:t>
            </a:r>
            <a:r>
              <a:rPr lang="en-US" dirty="0"/>
              <a:t>, </a:t>
            </a:r>
            <a:r>
              <a:rPr lang="en-US" i="1" dirty="0"/>
              <a:t>nibble</a:t>
            </a:r>
            <a:r>
              <a:rPr lang="en-US" dirty="0"/>
              <a:t> and </a:t>
            </a:r>
            <a:r>
              <a:rPr lang="en-US" i="1" dirty="0"/>
              <a:t>static column</a:t>
            </a:r>
            <a:r>
              <a:rPr lang="en-US" dirty="0"/>
              <a:t> modes. </a:t>
            </a:r>
            <a:endParaRPr lang="en-US" dirty="0" smtClean="0"/>
          </a:p>
          <a:p>
            <a:endParaRPr lang="en-US" dirty="0"/>
          </a:p>
          <a:p>
            <a:r>
              <a:rPr lang="en-US" dirty="0" smtClean="0"/>
              <a:t>These </a:t>
            </a:r>
            <a:r>
              <a:rPr lang="en-US" dirty="0"/>
              <a:t>variations exploit the way in which the address input is multiplexed between rows and columns and overcome some of the limitations caused by </a:t>
            </a:r>
            <a:r>
              <a:rPr lang="en-US" dirty="0" err="1"/>
              <a:t>precharging</a:t>
            </a:r>
            <a:r>
              <a:rPr lang="en-US" dirty="0"/>
              <a:t> between accesses. </a:t>
            </a:r>
          </a:p>
        </p:txBody>
      </p:sp>
    </p:spTree>
    <p:extLst>
      <p:ext uri="{BB962C8B-B14F-4D97-AF65-F5344CB8AC3E}">
        <p14:creationId xmlns:p14="http://schemas.microsoft.com/office/powerpoint/2010/main" val="31573082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7</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sp>
        <p:nvSpPr>
          <p:cNvPr id="4" name="Rectangle 3"/>
          <p:cNvSpPr/>
          <p:nvPr/>
        </p:nvSpPr>
        <p:spPr>
          <a:xfrm>
            <a:off x="304800" y="990600"/>
            <a:ext cx="8077200" cy="3970318"/>
          </a:xfrm>
          <a:prstGeom prst="rect">
            <a:avLst/>
          </a:prstGeom>
        </p:spPr>
        <p:txBody>
          <a:bodyPr wrap="square">
            <a:spAutoFit/>
          </a:bodyPr>
          <a:lstStyle/>
          <a:p>
            <a:r>
              <a:rPr lang="en-US" dirty="0" smtClean="0"/>
              <a:t>Between </a:t>
            </a:r>
            <a:r>
              <a:rPr lang="en-US" dirty="0"/>
              <a:t>the 1950s and 1970s data was stored as a magnetic field in a tiny bead (or </a:t>
            </a:r>
            <a:r>
              <a:rPr lang="en-US" i="1" dirty="0"/>
              <a:t>toroid</a:t>
            </a:r>
            <a:r>
              <a:rPr lang="en-US" dirty="0"/>
              <a:t>) of a magnetic material called a </a:t>
            </a:r>
            <a:r>
              <a:rPr lang="en-US" i="1" dirty="0"/>
              <a:t>ferrite core</a:t>
            </a:r>
            <a:r>
              <a:rPr lang="en-US" dirty="0"/>
              <a:t> (hence the term </a:t>
            </a:r>
            <a:r>
              <a:rPr lang="en-US" i="1" dirty="0"/>
              <a:t>core memory</a:t>
            </a:r>
            <a:r>
              <a:rPr lang="en-US" dirty="0"/>
              <a:t> that often crops up in computer literature). </a:t>
            </a:r>
            <a:endParaRPr lang="en-US" dirty="0" smtClean="0"/>
          </a:p>
          <a:p>
            <a:endParaRPr lang="en-US" dirty="0"/>
          </a:p>
          <a:p>
            <a:r>
              <a:rPr lang="en-US" dirty="0" smtClean="0"/>
              <a:t>Today’s </a:t>
            </a:r>
            <a:r>
              <a:rPr lang="en-US" dirty="0"/>
              <a:t>hard disk drives still use the same magnetic phenomenon to store data. Because of its importance, we look at magnetic recording in detail in the next chapter. </a:t>
            </a:r>
            <a:endParaRPr lang="en-US" dirty="0" smtClean="0"/>
          </a:p>
          <a:p>
            <a:endParaRPr lang="en-US" dirty="0"/>
          </a:p>
          <a:p>
            <a:r>
              <a:rPr lang="en-US" dirty="0"/>
              <a:t>From the mid-1970s on, semiconductor memory provided the standard form of main store memory; either as semiconductor </a:t>
            </a:r>
            <a:r>
              <a:rPr lang="en-US" i="1" dirty="0"/>
              <a:t>static RAM</a:t>
            </a:r>
            <a:r>
              <a:rPr lang="en-US" dirty="0"/>
              <a:t> (SRAM) or as </a:t>
            </a:r>
            <a:r>
              <a:rPr lang="en-US" i="1" dirty="0"/>
              <a:t>dynamic RAM</a:t>
            </a:r>
            <a:r>
              <a:rPr lang="en-US" dirty="0"/>
              <a:t> (DRAM). </a:t>
            </a:r>
            <a:endParaRPr lang="en-US" dirty="0" smtClean="0"/>
          </a:p>
          <a:p>
            <a:endParaRPr lang="en-US" dirty="0" smtClean="0"/>
          </a:p>
          <a:p>
            <a:r>
              <a:rPr lang="en-US" dirty="0" smtClean="0"/>
              <a:t>Today </a:t>
            </a:r>
            <a:r>
              <a:rPr lang="en-US" dirty="0"/>
              <a:t>only small embedded systems use static RAM and PCs employ about 2 to 48 GB of DRAM. </a:t>
            </a:r>
          </a:p>
        </p:txBody>
      </p:sp>
    </p:spTree>
    <p:extLst>
      <p:ext uri="{BB962C8B-B14F-4D97-AF65-F5344CB8AC3E}">
        <p14:creationId xmlns:p14="http://schemas.microsoft.com/office/powerpoint/2010/main" val="333974119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70</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pic>
        <p:nvPicPr>
          <p:cNvPr id="73730" name="Picture 2" descr="E:\CengageBook\CengageLectureNotesWebsite\Clements 1e JPG_files\ch10\87046-10-02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514600"/>
            <a:ext cx="7772400" cy="389303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52400" y="483275"/>
            <a:ext cx="8458200" cy="1754326"/>
          </a:xfrm>
          <a:prstGeom prst="rect">
            <a:avLst/>
          </a:prstGeom>
        </p:spPr>
        <p:txBody>
          <a:bodyPr wrap="square">
            <a:spAutoFit/>
          </a:bodyPr>
          <a:lstStyle/>
          <a:p>
            <a:r>
              <a:rPr lang="en-US" dirty="0"/>
              <a:t>The </a:t>
            </a:r>
            <a:r>
              <a:rPr lang="en-US" i="1" dirty="0"/>
              <a:t>page mode</a:t>
            </a:r>
            <a:r>
              <a:rPr lang="en-US" dirty="0"/>
              <a:t> permits a fast access to any column location in a given row as Figure 10.25 demonstrates. </a:t>
            </a:r>
            <a:endParaRPr lang="en-US" dirty="0" smtClean="0"/>
          </a:p>
          <a:p>
            <a:endParaRPr lang="en-GB" dirty="0"/>
          </a:p>
          <a:p>
            <a:r>
              <a:rPr lang="en-US" dirty="0"/>
              <a:t>The page mode permits successive accesses to the </a:t>
            </a:r>
            <a:r>
              <a:rPr lang="en-US" i="1" dirty="0"/>
              <a:t>same row</a:t>
            </a:r>
            <a:r>
              <a:rPr lang="en-US" dirty="0"/>
              <a:t>, simply by pulsing </a:t>
            </a:r>
            <a:r>
              <a:rPr lang="en-US" dirty="0" smtClean="0"/>
              <a:t>CAS* </a:t>
            </a:r>
            <a:r>
              <a:rPr lang="en-US" dirty="0"/>
              <a:t>and latching a new column address on each falling edge of the </a:t>
            </a:r>
            <a:r>
              <a:rPr lang="en-US" dirty="0" smtClean="0"/>
              <a:t>CAS* </a:t>
            </a:r>
            <a:r>
              <a:rPr lang="en-US" dirty="0"/>
              <a:t>strobe. </a:t>
            </a:r>
          </a:p>
        </p:txBody>
      </p:sp>
    </p:spTree>
    <p:extLst>
      <p:ext uri="{BB962C8B-B14F-4D97-AF65-F5344CB8AC3E}">
        <p14:creationId xmlns:p14="http://schemas.microsoft.com/office/powerpoint/2010/main" val="219370906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71</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pic>
        <p:nvPicPr>
          <p:cNvPr id="74754" name="Picture 2" descr="E:\CengageBook\CengageLectureNotesWebsite\Clements 1e JPG_files\ch10\87046-10-02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243321"/>
            <a:ext cx="5867400" cy="331464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28600" y="381000"/>
            <a:ext cx="8382000" cy="2862322"/>
          </a:xfrm>
          <a:prstGeom prst="rect">
            <a:avLst/>
          </a:prstGeom>
        </p:spPr>
        <p:txBody>
          <a:bodyPr wrap="square">
            <a:spAutoFit/>
          </a:bodyPr>
          <a:lstStyle/>
          <a:p>
            <a:r>
              <a:rPr lang="en-US" dirty="0" smtClean="0"/>
              <a:t>A </a:t>
            </a:r>
            <a:r>
              <a:rPr lang="en-US" dirty="0"/>
              <a:t>nibble mode access begins </a:t>
            </a:r>
            <a:r>
              <a:rPr lang="en-US" dirty="0" smtClean="0"/>
              <a:t>with </a:t>
            </a:r>
            <a:r>
              <a:rPr lang="en-US" dirty="0"/>
              <a:t>the capture of the row address followed by the column address. If the </a:t>
            </a:r>
            <a:r>
              <a:rPr lang="en-US" dirty="0" smtClean="0"/>
              <a:t>CAS* </a:t>
            </a:r>
            <a:r>
              <a:rPr lang="en-US" dirty="0"/>
              <a:t>strobe is </a:t>
            </a:r>
            <a:r>
              <a:rPr lang="en-US" i="1" dirty="0"/>
              <a:t>cycled</a:t>
            </a:r>
            <a:r>
              <a:rPr lang="en-US" dirty="0"/>
              <a:t>, up to four successive locations can be </a:t>
            </a:r>
            <a:r>
              <a:rPr lang="en-US" dirty="0" smtClean="0"/>
              <a:t>accessed without </a:t>
            </a:r>
            <a:r>
              <a:rPr lang="en-US" dirty="0"/>
              <a:t>providing new column addresses.</a:t>
            </a:r>
          </a:p>
          <a:p>
            <a:endParaRPr lang="en-US" dirty="0" smtClean="0"/>
          </a:p>
          <a:p>
            <a:r>
              <a:rPr lang="en-US" dirty="0" smtClean="0"/>
              <a:t>The nibble </a:t>
            </a:r>
            <a:r>
              <a:rPr lang="en-US" dirty="0"/>
              <a:t>mode latches </a:t>
            </a:r>
            <a:r>
              <a:rPr lang="en-US" dirty="0" smtClean="0"/>
              <a:t>a </a:t>
            </a:r>
            <a:r>
              <a:rPr lang="en-US" dirty="0"/>
              <a:t>single column address at the start of the burst. The next three </a:t>
            </a:r>
            <a:r>
              <a:rPr lang="en-US" dirty="0" smtClean="0"/>
              <a:t>accesses </a:t>
            </a:r>
            <a:r>
              <a:rPr lang="en-US" dirty="0"/>
              <a:t>take place in the sequence 00, 01, 10, 11, 00, 10 etc. </a:t>
            </a:r>
            <a:r>
              <a:rPr lang="en-US" dirty="0" smtClean="0"/>
              <a:t>The </a:t>
            </a:r>
            <a:r>
              <a:rPr lang="en-US" dirty="0"/>
              <a:t>sequential </a:t>
            </a:r>
            <a:r>
              <a:rPr lang="en-US" dirty="0" smtClean="0"/>
              <a:t>addresses are </a:t>
            </a:r>
            <a:r>
              <a:rPr lang="en-US" i="1" dirty="0" smtClean="0"/>
              <a:t>automatically</a:t>
            </a:r>
            <a:r>
              <a:rPr lang="en-US" dirty="0" smtClean="0"/>
              <a:t> generated. </a:t>
            </a:r>
          </a:p>
          <a:p>
            <a:endParaRPr lang="en-US" dirty="0"/>
          </a:p>
          <a:p>
            <a:r>
              <a:rPr lang="en-US" dirty="0" smtClean="0"/>
              <a:t>The </a:t>
            </a:r>
            <a:r>
              <a:rPr lang="en-US" dirty="0"/>
              <a:t>first cycle of a nibble mode takes as long as any other read or write cycle. Subsequent cycles can be performed in less than half the normal cycle time.</a:t>
            </a:r>
          </a:p>
        </p:txBody>
      </p:sp>
    </p:spTree>
    <p:extLst>
      <p:ext uri="{BB962C8B-B14F-4D97-AF65-F5344CB8AC3E}">
        <p14:creationId xmlns:p14="http://schemas.microsoft.com/office/powerpoint/2010/main" val="50669557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72</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pic>
        <p:nvPicPr>
          <p:cNvPr id="75778" name="Picture 2" descr="E:\CengageBook\CengageLectureNotesWebsite\Clements 1e JPG_files\ch10\87046-10-02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3048000"/>
            <a:ext cx="5638800" cy="351636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28600" y="583841"/>
            <a:ext cx="8305800" cy="2308324"/>
          </a:xfrm>
          <a:prstGeom prst="rect">
            <a:avLst/>
          </a:prstGeom>
        </p:spPr>
        <p:txBody>
          <a:bodyPr wrap="square">
            <a:spAutoFit/>
          </a:bodyPr>
          <a:lstStyle/>
          <a:p>
            <a:r>
              <a:rPr lang="en-US" b="1" dirty="0"/>
              <a:t>SDRAM</a:t>
            </a:r>
            <a:endParaRPr lang="en-US" dirty="0"/>
          </a:p>
          <a:p>
            <a:r>
              <a:rPr lang="en-US" dirty="0"/>
              <a:t> </a:t>
            </a:r>
          </a:p>
          <a:p>
            <a:r>
              <a:rPr lang="en-US" dirty="0" smtClean="0"/>
              <a:t>The </a:t>
            </a:r>
            <a:r>
              <a:rPr lang="en-US" dirty="0"/>
              <a:t>first radical change in DRAM technology occurred around 1997 with the introduction of the </a:t>
            </a:r>
            <a:r>
              <a:rPr lang="en-US" i="1" dirty="0"/>
              <a:t>synchronous DRAM</a:t>
            </a:r>
            <a:r>
              <a:rPr lang="en-US" dirty="0"/>
              <a:t> (SDRAM</a:t>
            </a:r>
            <a:r>
              <a:rPr lang="en-US" dirty="0" smtClean="0"/>
              <a:t>).  SDRAM </a:t>
            </a:r>
            <a:r>
              <a:rPr lang="en-US" dirty="0"/>
              <a:t>uses a system clock to perform synchronization and incorporates a more complex interface that can receive </a:t>
            </a:r>
            <a:r>
              <a:rPr lang="en-US" i="1" dirty="0"/>
              <a:t>encoded commands</a:t>
            </a:r>
            <a:r>
              <a:rPr lang="en-US" dirty="0"/>
              <a:t> from the host processor; for example, SDRAM uses a combination of control signals to encode a command such as read, write, or </a:t>
            </a:r>
            <a:r>
              <a:rPr lang="en-US" i="1" dirty="0" err="1"/>
              <a:t>precharge</a:t>
            </a:r>
            <a:r>
              <a:rPr lang="en-US" dirty="0"/>
              <a:t>. </a:t>
            </a:r>
          </a:p>
        </p:txBody>
      </p:sp>
    </p:spTree>
    <p:extLst>
      <p:ext uri="{BB962C8B-B14F-4D97-AF65-F5344CB8AC3E}">
        <p14:creationId xmlns:p14="http://schemas.microsoft.com/office/powerpoint/2010/main" val="220954716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73</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pic>
        <p:nvPicPr>
          <p:cNvPr id="75778" name="Picture 2" descr="E:\CengageBook\CengageLectureNotesWebsite\Clements 1e JPG_files\ch10\87046-10-02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3048000"/>
            <a:ext cx="5562600" cy="346884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33400" y="583841"/>
            <a:ext cx="8001000" cy="2308324"/>
          </a:xfrm>
          <a:prstGeom prst="rect">
            <a:avLst/>
          </a:prstGeom>
        </p:spPr>
        <p:txBody>
          <a:bodyPr wrap="square">
            <a:spAutoFit/>
          </a:bodyPr>
          <a:lstStyle/>
          <a:p>
            <a:r>
              <a:rPr lang="en-US" dirty="0" smtClean="0"/>
              <a:t>SDRAM </a:t>
            </a:r>
            <a:r>
              <a:rPr lang="en-US" dirty="0"/>
              <a:t>access time is similar to that of other </a:t>
            </a:r>
            <a:r>
              <a:rPr lang="en-US" dirty="0" smtClean="0"/>
              <a:t>DRAMs, but its </a:t>
            </a:r>
            <a:r>
              <a:rPr lang="en-US" dirty="0"/>
              <a:t>burst access time is considerably shorter</a:t>
            </a:r>
            <a:r>
              <a:rPr lang="en-US" dirty="0" smtClean="0"/>
              <a:t>. </a:t>
            </a:r>
          </a:p>
          <a:p>
            <a:endParaRPr lang="en-US" dirty="0"/>
          </a:p>
          <a:p>
            <a:r>
              <a:rPr lang="en-US" dirty="0" smtClean="0"/>
              <a:t>Control </a:t>
            </a:r>
            <a:r>
              <a:rPr lang="en-US" dirty="0"/>
              <a:t>signals and commands are latched on the rising edge of the </a:t>
            </a:r>
            <a:r>
              <a:rPr lang="en-US" dirty="0" smtClean="0"/>
              <a:t>clock. </a:t>
            </a:r>
          </a:p>
          <a:p>
            <a:endParaRPr lang="en-US" dirty="0"/>
          </a:p>
          <a:p>
            <a:r>
              <a:rPr lang="en-US" dirty="0" smtClean="0"/>
              <a:t>A SDRAM control </a:t>
            </a:r>
            <a:r>
              <a:rPr lang="en-US" dirty="0"/>
              <a:t>register </a:t>
            </a:r>
            <a:r>
              <a:rPr lang="en-US" dirty="0" smtClean="0"/>
              <a:t>defines </a:t>
            </a:r>
            <a:r>
              <a:rPr lang="en-US" dirty="0"/>
              <a:t>its operational parameters such as the burst length </a:t>
            </a:r>
            <a:r>
              <a:rPr lang="en-US" dirty="0" smtClean="0"/>
              <a:t>(the </a:t>
            </a:r>
            <a:r>
              <a:rPr lang="en-US" dirty="0"/>
              <a:t>number of words </a:t>
            </a:r>
            <a:r>
              <a:rPr lang="en-US" dirty="0" smtClean="0"/>
              <a:t>accessed </a:t>
            </a:r>
            <a:r>
              <a:rPr lang="en-US" dirty="0"/>
              <a:t>per read or write cycle); that is, the </a:t>
            </a:r>
            <a:r>
              <a:rPr lang="en-US" dirty="0" smtClean="0"/>
              <a:t>SDRAM is programmable.</a:t>
            </a:r>
            <a:endParaRPr lang="en-US" dirty="0"/>
          </a:p>
        </p:txBody>
      </p:sp>
    </p:spTree>
    <p:extLst>
      <p:ext uri="{BB962C8B-B14F-4D97-AF65-F5344CB8AC3E}">
        <p14:creationId xmlns:p14="http://schemas.microsoft.com/office/powerpoint/2010/main" val="83128817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74</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sp>
        <p:nvSpPr>
          <p:cNvPr id="6" name="Text Box 2"/>
          <p:cNvSpPr txBox="1">
            <a:spLocks noChangeArrowheads="1"/>
          </p:cNvSpPr>
          <p:nvPr/>
        </p:nvSpPr>
        <p:spPr bwMode="auto">
          <a:xfrm>
            <a:off x="304800" y="449580"/>
            <a:ext cx="8153400" cy="5875020"/>
          </a:xfrm>
          <a:prstGeom prst="rect">
            <a:avLst/>
          </a:prstGeom>
          <a:solidFill>
            <a:schemeClr val="accent1">
              <a:lumMod val="20000"/>
              <a:lumOff val="80000"/>
            </a:schemeClr>
          </a:solidFill>
          <a:ln w="9525">
            <a:solidFill>
              <a:srgbClr val="000000"/>
            </a:solidFill>
            <a:miter lim="800000"/>
            <a:headEnd/>
            <a:tailEnd/>
          </a:ln>
        </p:spPr>
        <p:txBody>
          <a:bodyPr rot="0" vert="horz" wrap="square" lIns="91440" tIns="45720" rIns="91440" bIns="45720" anchor="t" anchorCtr="0">
            <a:noAutofit/>
          </a:bodyPr>
          <a:lstStyle/>
          <a:p>
            <a:pPr marL="0" marR="0" algn="ctr">
              <a:spcBef>
                <a:spcPts val="0"/>
              </a:spcBef>
              <a:spcAft>
                <a:spcPts val="0"/>
              </a:spcAft>
            </a:pPr>
            <a:r>
              <a:rPr lang="en-US" sz="2800" b="1" dirty="0">
                <a:solidFill>
                  <a:schemeClr val="bg1"/>
                </a:solidFill>
                <a:effectLst/>
                <a:latin typeface="Arial"/>
                <a:ea typeface="Times New Roman"/>
              </a:rPr>
              <a:t>DRAM Speed Terminology</a:t>
            </a:r>
            <a:endParaRPr lang="en-US" sz="2800" dirty="0">
              <a:solidFill>
                <a:schemeClr val="bg1"/>
              </a:solidFill>
              <a:effectLst/>
              <a:latin typeface="Times New Roman"/>
              <a:ea typeface="Times New Roman"/>
            </a:endParaRPr>
          </a:p>
          <a:p>
            <a:pPr marL="0" marR="0">
              <a:spcBef>
                <a:spcPts val="0"/>
              </a:spcBef>
              <a:spcAft>
                <a:spcPts val="0"/>
              </a:spcAft>
              <a:tabLst>
                <a:tab pos="228600" algn="l"/>
              </a:tabLst>
            </a:pPr>
            <a:r>
              <a:rPr lang="en-US" sz="2000" dirty="0">
                <a:solidFill>
                  <a:schemeClr val="bg1"/>
                </a:solidFill>
                <a:effectLst/>
                <a:latin typeface="Arial"/>
                <a:ea typeface="Times New Roman"/>
              </a:rPr>
              <a:t> </a:t>
            </a:r>
            <a:endParaRPr lang="en-US" sz="2800" dirty="0">
              <a:solidFill>
                <a:schemeClr val="bg1"/>
              </a:solidFill>
              <a:effectLst/>
              <a:latin typeface="Times New Roman"/>
              <a:ea typeface="Times New Roman"/>
            </a:endParaRPr>
          </a:p>
          <a:p>
            <a:pPr marL="0" marR="0" algn="just">
              <a:spcBef>
                <a:spcPts val="0"/>
              </a:spcBef>
              <a:spcAft>
                <a:spcPts val="0"/>
              </a:spcAft>
            </a:pPr>
            <a:r>
              <a:rPr lang="en-US" sz="2400" dirty="0">
                <a:solidFill>
                  <a:schemeClr val="bg1"/>
                </a:solidFill>
                <a:effectLst/>
                <a:latin typeface="Arial"/>
                <a:ea typeface="Times New Roman"/>
              </a:rPr>
              <a:t>There is some confusion in the way memory standards for PCs are described. </a:t>
            </a:r>
            <a:endParaRPr lang="en-US" sz="2400" dirty="0" smtClean="0">
              <a:solidFill>
                <a:schemeClr val="bg1"/>
              </a:solidFill>
              <a:effectLst/>
              <a:latin typeface="Arial"/>
              <a:ea typeface="Times New Roman"/>
            </a:endParaRPr>
          </a:p>
          <a:p>
            <a:pPr marL="0" marR="0" algn="just">
              <a:spcBef>
                <a:spcPts val="0"/>
              </a:spcBef>
              <a:spcAft>
                <a:spcPts val="0"/>
              </a:spcAft>
            </a:pPr>
            <a:endParaRPr lang="en-US" sz="2400" dirty="0">
              <a:solidFill>
                <a:schemeClr val="bg1"/>
              </a:solidFill>
              <a:latin typeface="Arial"/>
              <a:ea typeface="Times New Roman"/>
            </a:endParaRPr>
          </a:p>
          <a:p>
            <a:pPr marL="0" marR="0" algn="just">
              <a:spcBef>
                <a:spcPts val="0"/>
              </a:spcBef>
              <a:spcAft>
                <a:spcPts val="0"/>
              </a:spcAft>
            </a:pPr>
            <a:r>
              <a:rPr lang="en-US" sz="2400" dirty="0" smtClean="0">
                <a:solidFill>
                  <a:schemeClr val="bg1"/>
                </a:solidFill>
                <a:effectLst/>
                <a:latin typeface="Arial"/>
                <a:ea typeface="Times New Roman"/>
              </a:rPr>
              <a:t>DDR </a:t>
            </a:r>
            <a:r>
              <a:rPr lang="en-US" sz="2400" dirty="0">
                <a:solidFill>
                  <a:schemeClr val="bg1"/>
                </a:solidFill>
                <a:effectLst/>
                <a:latin typeface="Arial"/>
                <a:ea typeface="Times New Roman"/>
              </a:rPr>
              <a:t>SDRAM is described as PC1600, PC2100, and PC2700 etc., which defines the </a:t>
            </a:r>
            <a:r>
              <a:rPr lang="en-US" sz="2400" i="1" dirty="0">
                <a:solidFill>
                  <a:schemeClr val="bg1"/>
                </a:solidFill>
                <a:effectLst/>
                <a:latin typeface="Arial"/>
                <a:ea typeface="Times New Roman"/>
              </a:rPr>
              <a:t>bandwidth</a:t>
            </a:r>
            <a:r>
              <a:rPr lang="en-US" sz="2400" dirty="0">
                <a:solidFill>
                  <a:schemeClr val="bg1"/>
                </a:solidFill>
                <a:effectLst/>
                <a:latin typeface="Arial"/>
                <a:ea typeface="Times New Roman"/>
              </a:rPr>
              <a:t> of the memory. </a:t>
            </a:r>
            <a:endParaRPr lang="en-US" sz="2400" dirty="0" smtClean="0">
              <a:solidFill>
                <a:schemeClr val="bg1"/>
              </a:solidFill>
              <a:effectLst/>
              <a:latin typeface="Arial"/>
              <a:ea typeface="Times New Roman"/>
            </a:endParaRPr>
          </a:p>
          <a:p>
            <a:pPr marL="0" marR="0" algn="just">
              <a:spcBef>
                <a:spcPts val="0"/>
              </a:spcBef>
              <a:spcAft>
                <a:spcPts val="0"/>
              </a:spcAft>
            </a:pPr>
            <a:endParaRPr lang="en-US" sz="2400" dirty="0">
              <a:solidFill>
                <a:schemeClr val="bg1"/>
              </a:solidFill>
              <a:latin typeface="Arial"/>
              <a:ea typeface="Times New Roman"/>
            </a:endParaRPr>
          </a:p>
          <a:p>
            <a:pPr marL="0" marR="0" algn="just">
              <a:spcBef>
                <a:spcPts val="0"/>
              </a:spcBef>
              <a:spcAft>
                <a:spcPts val="0"/>
              </a:spcAft>
            </a:pPr>
            <a:r>
              <a:rPr lang="en-US" sz="2400" dirty="0" smtClean="0">
                <a:solidFill>
                  <a:schemeClr val="bg1"/>
                </a:solidFill>
                <a:effectLst/>
                <a:latin typeface="Arial"/>
                <a:ea typeface="Times New Roman"/>
              </a:rPr>
              <a:t>SDRAM </a:t>
            </a:r>
            <a:r>
              <a:rPr lang="en-US" sz="2400" dirty="0">
                <a:solidFill>
                  <a:schemeClr val="bg1"/>
                </a:solidFill>
                <a:effectLst/>
                <a:latin typeface="Arial"/>
                <a:ea typeface="Times New Roman"/>
              </a:rPr>
              <a:t>standards are written as PC66, PC100, and the PC133 which describe the clock speed of the SDRAM. </a:t>
            </a:r>
            <a:endParaRPr lang="en-US" sz="2400" dirty="0" smtClean="0">
              <a:solidFill>
                <a:schemeClr val="bg1"/>
              </a:solidFill>
              <a:effectLst/>
              <a:latin typeface="Arial"/>
              <a:ea typeface="Times New Roman"/>
            </a:endParaRPr>
          </a:p>
          <a:p>
            <a:pPr marL="0" marR="0" algn="just">
              <a:spcBef>
                <a:spcPts val="0"/>
              </a:spcBef>
              <a:spcAft>
                <a:spcPts val="0"/>
              </a:spcAft>
            </a:pPr>
            <a:endParaRPr lang="en-US" sz="2400" dirty="0">
              <a:solidFill>
                <a:schemeClr val="bg1"/>
              </a:solidFill>
              <a:latin typeface="Arial"/>
              <a:ea typeface="Times New Roman"/>
            </a:endParaRPr>
          </a:p>
          <a:p>
            <a:pPr marL="0" marR="0" algn="just">
              <a:spcBef>
                <a:spcPts val="0"/>
              </a:spcBef>
              <a:spcAft>
                <a:spcPts val="0"/>
              </a:spcAft>
            </a:pPr>
            <a:r>
              <a:rPr lang="en-US" sz="2400" dirty="0" smtClean="0">
                <a:solidFill>
                  <a:schemeClr val="bg1"/>
                </a:solidFill>
                <a:effectLst/>
                <a:latin typeface="Arial"/>
                <a:ea typeface="Times New Roman"/>
              </a:rPr>
              <a:t>A </a:t>
            </a:r>
            <a:r>
              <a:rPr lang="en-US" sz="2400" dirty="0">
                <a:solidFill>
                  <a:schemeClr val="bg1"/>
                </a:solidFill>
                <a:effectLst/>
                <a:latin typeface="Arial"/>
                <a:ea typeface="Times New Roman"/>
              </a:rPr>
              <a:t>DDR SDRAM clocked at 100 MHz is called DDR200 and a system with a 64-bit data bus can transmit 8 bytes at a time to give a bandwidth of 8 x 200 = 1600 MB/s (hence the designation PC1600). </a:t>
            </a:r>
            <a:endParaRPr lang="en-US" sz="2800" dirty="0">
              <a:solidFill>
                <a:schemeClr val="bg1"/>
              </a:solidFill>
              <a:effectLst/>
              <a:latin typeface="Times New Roman"/>
              <a:ea typeface="Times New Roman"/>
            </a:endParaRPr>
          </a:p>
          <a:p>
            <a:pPr marL="0" marR="0" algn="just">
              <a:spcBef>
                <a:spcPts val="0"/>
              </a:spcBef>
              <a:spcAft>
                <a:spcPts val="0"/>
              </a:spcAft>
              <a:tabLst>
                <a:tab pos="228600" algn="l"/>
              </a:tabLst>
            </a:pPr>
            <a:r>
              <a:rPr lang="en-US" sz="900" dirty="0">
                <a:effectLst/>
                <a:latin typeface="Arial"/>
                <a:ea typeface="Times New Roman"/>
              </a:rPr>
              <a:t> </a:t>
            </a:r>
            <a:endParaRPr lang="en-US" sz="1000" dirty="0">
              <a:effectLst/>
              <a:latin typeface="Times New Roman"/>
              <a:ea typeface="Times New Roman"/>
            </a:endParaRPr>
          </a:p>
        </p:txBody>
      </p:sp>
    </p:spTree>
    <p:extLst>
      <p:ext uri="{BB962C8B-B14F-4D97-AF65-F5344CB8AC3E}">
        <p14:creationId xmlns:p14="http://schemas.microsoft.com/office/powerpoint/2010/main" val="266385752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75</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pic>
        <p:nvPicPr>
          <p:cNvPr id="76802" name="Picture 2" descr="E:\CengageBook\CengageLectureNotesWebsite\Clements 1e JPG_files\ch10\87046-10-02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2530" y="3581400"/>
            <a:ext cx="6293069" cy="292964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81000" y="609600"/>
            <a:ext cx="8305800" cy="2862322"/>
          </a:xfrm>
          <a:prstGeom prst="rect">
            <a:avLst/>
          </a:prstGeom>
        </p:spPr>
        <p:txBody>
          <a:bodyPr wrap="square">
            <a:spAutoFit/>
          </a:bodyPr>
          <a:lstStyle/>
          <a:p>
            <a:r>
              <a:rPr lang="en-US" b="1" dirty="0"/>
              <a:t>DDR DRAM</a:t>
            </a:r>
            <a:endParaRPr lang="en-US" dirty="0"/>
          </a:p>
          <a:p>
            <a:r>
              <a:rPr lang="en-US" dirty="0"/>
              <a:t> </a:t>
            </a:r>
          </a:p>
          <a:p>
            <a:r>
              <a:rPr lang="en-US" dirty="0"/>
              <a:t>DDR DRAM or </a:t>
            </a:r>
            <a:r>
              <a:rPr lang="en-US" i="1" dirty="0"/>
              <a:t>double-data rate SDRAM</a:t>
            </a:r>
            <a:r>
              <a:rPr lang="en-US" dirty="0"/>
              <a:t> is little different to conventional SDRAM in terms of its internal storage mechanism. The difference between DDR DRAM and SDRAM lies in its interface. </a:t>
            </a:r>
            <a:endParaRPr lang="en-US" dirty="0" smtClean="0"/>
          </a:p>
          <a:p>
            <a:endParaRPr lang="en-US" dirty="0"/>
          </a:p>
          <a:p>
            <a:r>
              <a:rPr lang="en-US" dirty="0" smtClean="0"/>
              <a:t>DDR </a:t>
            </a:r>
            <a:r>
              <a:rPr lang="en-US" dirty="0"/>
              <a:t>SDRAM performs a data access on</a:t>
            </a:r>
            <a:r>
              <a:rPr lang="en-US" i="1" dirty="0"/>
              <a:t> both the rising and falling edge</a:t>
            </a:r>
            <a:r>
              <a:rPr lang="en-US" dirty="0"/>
              <a:t> of the clock; that is, it delivers data at twice the clock rate. Figure 10.27 illustrates the DDR’s read-cycle timing. Once the first access of a burst has been made, data is available at each edge of the clock. </a:t>
            </a:r>
          </a:p>
        </p:txBody>
      </p:sp>
    </p:spTree>
    <p:extLst>
      <p:ext uri="{BB962C8B-B14F-4D97-AF65-F5344CB8AC3E}">
        <p14:creationId xmlns:p14="http://schemas.microsoft.com/office/powerpoint/2010/main" val="140745629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76</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pic>
        <p:nvPicPr>
          <p:cNvPr id="76802" name="Picture 2" descr="E:\CengageBook\CengageLectureNotesWebsite\Clements 1e JPG_files\ch10\87046-10-02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3048000"/>
            <a:ext cx="7529409" cy="35052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81000" y="609600"/>
            <a:ext cx="8305800" cy="2308324"/>
          </a:xfrm>
          <a:prstGeom prst="rect">
            <a:avLst/>
          </a:prstGeom>
        </p:spPr>
        <p:txBody>
          <a:bodyPr wrap="square">
            <a:spAutoFit/>
          </a:bodyPr>
          <a:lstStyle/>
          <a:p>
            <a:r>
              <a:rPr lang="en-US" b="1" dirty="0"/>
              <a:t>DDR DRAM</a:t>
            </a:r>
            <a:endParaRPr lang="en-US" dirty="0"/>
          </a:p>
          <a:p>
            <a:endParaRPr lang="en-US" dirty="0" smtClean="0"/>
          </a:p>
          <a:p>
            <a:r>
              <a:rPr lang="en-US" dirty="0" smtClean="0"/>
              <a:t>The </a:t>
            </a:r>
            <a:r>
              <a:rPr lang="en-US" dirty="0"/>
              <a:t>parameter CL, </a:t>
            </a:r>
            <a:r>
              <a:rPr lang="en-US" i="1" dirty="0"/>
              <a:t>CAS latency</a:t>
            </a:r>
            <a:r>
              <a:rPr lang="en-US" dirty="0"/>
              <a:t>, defines the time, in clock cycles, between the point at which the column address strobe is asserted and the point at which data becomes valid. This </a:t>
            </a:r>
            <a:r>
              <a:rPr lang="en-US" dirty="0" smtClean="0"/>
              <a:t>is </a:t>
            </a:r>
            <a:r>
              <a:rPr lang="en-US" dirty="0"/>
              <a:t>quoted as one of DDR’s principal parameters. Two other parameters associated with DRAM are RL, AL and BL. RL is the read latency, AL is the additive latency, and BL is the burst length</a:t>
            </a:r>
            <a:r>
              <a:rPr lang="en-US" dirty="0" smtClean="0"/>
              <a:t>.</a:t>
            </a:r>
            <a:endParaRPr lang="en-US" dirty="0"/>
          </a:p>
        </p:txBody>
      </p:sp>
    </p:spTree>
    <p:extLst>
      <p:ext uri="{BB962C8B-B14F-4D97-AF65-F5344CB8AC3E}">
        <p14:creationId xmlns:p14="http://schemas.microsoft.com/office/powerpoint/2010/main" val="377971529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77</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sp>
        <p:nvSpPr>
          <p:cNvPr id="4" name="Rectangle 3"/>
          <p:cNvSpPr/>
          <p:nvPr/>
        </p:nvSpPr>
        <p:spPr>
          <a:xfrm>
            <a:off x="152400" y="535127"/>
            <a:ext cx="8458200" cy="5078313"/>
          </a:xfrm>
          <a:prstGeom prst="rect">
            <a:avLst/>
          </a:prstGeom>
        </p:spPr>
        <p:txBody>
          <a:bodyPr wrap="square">
            <a:spAutoFit/>
          </a:bodyPr>
          <a:lstStyle/>
          <a:p>
            <a:r>
              <a:rPr lang="en-US" b="1" dirty="0"/>
              <a:t>DDR2 and DDR3 DRAM</a:t>
            </a:r>
            <a:endParaRPr lang="en-US" dirty="0"/>
          </a:p>
          <a:p>
            <a:r>
              <a:rPr lang="en-US" dirty="0"/>
              <a:t> </a:t>
            </a:r>
          </a:p>
          <a:p>
            <a:r>
              <a:rPr lang="en-US" dirty="0"/>
              <a:t>All variant technologies such as DDR DRAM have a lifespan. DDR peaks then DDR2 takes over. DDR2 peaks and DDR3 is introduced. DDR4 is waiting in the wings. In the PC world, each variant technology is accompanied by new families of motherboard chipsets to interface them to the host CPU. </a:t>
            </a:r>
          </a:p>
          <a:p>
            <a:endParaRPr lang="en-US" dirty="0" smtClean="0"/>
          </a:p>
          <a:p>
            <a:r>
              <a:rPr lang="en-US" dirty="0" smtClean="0"/>
              <a:t>DDR2 </a:t>
            </a:r>
            <a:r>
              <a:rPr lang="en-US" dirty="0"/>
              <a:t>takes the rising and falling edge clocking of DDR one step further and performs four data transfers per clock cycle. </a:t>
            </a:r>
            <a:endParaRPr lang="en-US" dirty="0" smtClean="0"/>
          </a:p>
          <a:p>
            <a:endParaRPr lang="en-US" dirty="0"/>
          </a:p>
          <a:p>
            <a:r>
              <a:rPr lang="en-US" dirty="0" smtClean="0"/>
              <a:t>A </a:t>
            </a:r>
            <a:r>
              <a:rPr lang="en-US" dirty="0"/>
              <a:t>DDR2 memory module with a 64-bit data bus operating at a clock of 266 MHz is able to transfer data at a peak rate of 64 x 266 x 10</a:t>
            </a:r>
            <a:r>
              <a:rPr lang="en-US" baseline="30000" dirty="0"/>
              <a:t>6</a:t>
            </a:r>
            <a:r>
              <a:rPr lang="en-US" dirty="0"/>
              <a:t> x </a:t>
            </a:r>
            <a:r>
              <a:rPr lang="en-US" b="1" dirty="0"/>
              <a:t>4</a:t>
            </a:r>
            <a:r>
              <a:rPr lang="en-US" dirty="0"/>
              <a:t>/8 = 8,512 MB/s. </a:t>
            </a:r>
            <a:endParaRPr lang="en-US" dirty="0" smtClean="0"/>
          </a:p>
          <a:p>
            <a:endParaRPr lang="en-US" dirty="0"/>
          </a:p>
          <a:p>
            <a:r>
              <a:rPr lang="en-US" dirty="0" smtClean="0"/>
              <a:t>The </a:t>
            </a:r>
            <a:r>
              <a:rPr lang="en-US" dirty="0"/>
              <a:t>factor 4 in the expression indicates the four data transfers per clock. </a:t>
            </a:r>
            <a:endParaRPr lang="en-US" dirty="0" smtClean="0"/>
          </a:p>
          <a:p>
            <a:endParaRPr lang="en-US" dirty="0"/>
          </a:p>
          <a:p>
            <a:r>
              <a:rPr lang="en-US" dirty="0" smtClean="0"/>
              <a:t>The </a:t>
            </a:r>
            <a:r>
              <a:rPr lang="en-US" i="1" dirty="0"/>
              <a:t>data transfer rate</a:t>
            </a:r>
            <a:r>
              <a:rPr lang="en-US" dirty="0"/>
              <a:t> is one eighth this value because a transfer involves eight bits. The peak information transfer rate is 1,066 million transfers/s. </a:t>
            </a:r>
          </a:p>
        </p:txBody>
      </p:sp>
    </p:spTree>
    <p:extLst>
      <p:ext uri="{BB962C8B-B14F-4D97-AF65-F5344CB8AC3E}">
        <p14:creationId xmlns:p14="http://schemas.microsoft.com/office/powerpoint/2010/main" val="130939121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78</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pic>
        <p:nvPicPr>
          <p:cNvPr id="77826" name="Picture 2" descr="E:\CengageBook\CengageLectureNotesWebsite\Clements 1e JPG_files\ch10\87046-10-02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2743200"/>
            <a:ext cx="7485994" cy="304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28600" y="535127"/>
            <a:ext cx="8229600" cy="2031325"/>
          </a:xfrm>
          <a:prstGeom prst="rect">
            <a:avLst/>
          </a:prstGeom>
        </p:spPr>
        <p:txBody>
          <a:bodyPr wrap="square">
            <a:spAutoFit/>
          </a:bodyPr>
          <a:lstStyle/>
          <a:p>
            <a:r>
              <a:rPr lang="en-US" b="1" dirty="0"/>
              <a:t>DDR2 and DDR3 DRAM</a:t>
            </a:r>
            <a:endParaRPr lang="en-US" dirty="0"/>
          </a:p>
          <a:p>
            <a:r>
              <a:rPr lang="en-US" dirty="0"/>
              <a:t> </a:t>
            </a:r>
          </a:p>
          <a:p>
            <a:r>
              <a:rPr lang="en-US" dirty="0" smtClean="0"/>
              <a:t>DDR2 </a:t>
            </a:r>
            <a:r>
              <a:rPr lang="en-US" dirty="0"/>
              <a:t>and later members of this family are programmable in the sense that they have configuration registers that are loaded with operational parameters by the host system. For example, you can define how the DDR2 SDRAM is to carry out memory refreshes (recall that each cell has to be periodically updated and the stored data rewritten).</a:t>
            </a:r>
          </a:p>
        </p:txBody>
      </p:sp>
    </p:spTree>
    <p:extLst>
      <p:ext uri="{BB962C8B-B14F-4D97-AF65-F5344CB8AC3E}">
        <p14:creationId xmlns:p14="http://schemas.microsoft.com/office/powerpoint/2010/main" val="233330269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79</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sp>
        <p:nvSpPr>
          <p:cNvPr id="7" name="Text Box 84"/>
          <p:cNvSpPr txBox="1">
            <a:spLocks noChangeArrowheads="1"/>
          </p:cNvSpPr>
          <p:nvPr/>
        </p:nvSpPr>
        <p:spPr bwMode="auto">
          <a:xfrm>
            <a:off x="304800" y="381000"/>
            <a:ext cx="7772400" cy="5943600"/>
          </a:xfrm>
          <a:prstGeom prst="rect">
            <a:avLst/>
          </a:prstGeom>
          <a:solidFill>
            <a:srgbClr val="4F81BD">
              <a:lumMod val="20000"/>
              <a:lumOff val="80000"/>
            </a:srgbClr>
          </a:solidFill>
          <a:ln w="9525">
            <a:solidFill>
              <a:srgbClr val="000000"/>
            </a:solidFill>
            <a:miter lim="800000"/>
            <a:headEnd/>
            <a:tailEnd/>
          </a:ln>
        </p:spPr>
        <p:txBody>
          <a:bodyPr rot="0" vert="horz" wrap="square" lIns="91440" tIns="45720" rIns="91440" bIns="45720" anchor="t" anchorCtr="0">
            <a:noAutofit/>
          </a:bodyPr>
          <a:lstStyle/>
          <a:p>
            <a:pPr marL="0" marR="0" algn="ctr">
              <a:spcBef>
                <a:spcPts val="0"/>
              </a:spcBef>
              <a:spcAft>
                <a:spcPts val="0"/>
              </a:spcAft>
            </a:pPr>
            <a:r>
              <a:rPr lang="en-US" sz="2400" b="1" dirty="0">
                <a:solidFill>
                  <a:schemeClr val="bg1"/>
                </a:solidFill>
                <a:effectLst/>
                <a:latin typeface="Arial"/>
                <a:ea typeface="Times New Roman"/>
              </a:rPr>
              <a:t>DRAM Generations</a:t>
            </a:r>
            <a:endParaRPr lang="en-US" sz="2400" dirty="0">
              <a:solidFill>
                <a:schemeClr val="bg1"/>
              </a:solidFill>
              <a:effectLst/>
              <a:latin typeface="Times New Roman"/>
              <a:ea typeface="Times New Roman"/>
            </a:endParaRPr>
          </a:p>
          <a:p>
            <a:pPr marL="0" marR="0">
              <a:spcBef>
                <a:spcPts val="0"/>
              </a:spcBef>
              <a:spcAft>
                <a:spcPts val="0"/>
              </a:spcAft>
              <a:tabLst>
                <a:tab pos="228600" algn="l"/>
              </a:tabLst>
            </a:pPr>
            <a:r>
              <a:rPr lang="en-US" dirty="0">
                <a:solidFill>
                  <a:schemeClr val="bg1"/>
                </a:solidFill>
                <a:effectLst/>
                <a:latin typeface="Arial"/>
                <a:ea typeface="Times New Roman"/>
              </a:rPr>
              <a:t> </a:t>
            </a:r>
            <a:endParaRPr lang="en-US" sz="2400" dirty="0">
              <a:solidFill>
                <a:schemeClr val="bg1"/>
              </a:solidFill>
              <a:effectLst/>
              <a:latin typeface="Times New Roman"/>
              <a:ea typeface="Times New Roman"/>
            </a:endParaRPr>
          </a:p>
          <a:p>
            <a:pPr marL="0" marR="0" algn="just">
              <a:spcBef>
                <a:spcPts val="0"/>
              </a:spcBef>
              <a:spcAft>
                <a:spcPts val="0"/>
              </a:spcAft>
            </a:pPr>
            <a:r>
              <a:rPr lang="en-US" sz="2000" dirty="0">
                <a:solidFill>
                  <a:schemeClr val="bg1"/>
                </a:solidFill>
                <a:effectLst/>
                <a:latin typeface="Arial"/>
                <a:ea typeface="Times New Roman"/>
              </a:rPr>
              <a:t>The table below illustrates the progress made by successive generations of DRAM. The table gives the DRAM family name, its clock rate (except for basic DRAM and EDO DRAM that is not clocked) and the data rate assuming a 16-bit data bus. Of data rates are quadrupled for 64-bit data buses.</a:t>
            </a:r>
            <a:endParaRPr lang="en-US" sz="2400" dirty="0">
              <a:solidFill>
                <a:schemeClr val="bg1"/>
              </a:solidFill>
              <a:effectLst/>
              <a:latin typeface="Times New Roman"/>
              <a:ea typeface="Times New Roman"/>
            </a:endParaRPr>
          </a:p>
          <a:p>
            <a:pPr marL="0" marR="0" algn="just">
              <a:spcBef>
                <a:spcPts val="0"/>
              </a:spcBef>
              <a:spcAft>
                <a:spcPts val="0"/>
              </a:spcAft>
              <a:tabLst>
                <a:tab pos="228600" algn="l"/>
              </a:tabLst>
            </a:pPr>
            <a:r>
              <a:rPr lang="en-US" sz="900" dirty="0">
                <a:effectLst/>
                <a:latin typeface="Arial"/>
                <a:ea typeface="Times New Roman"/>
              </a:rPr>
              <a:t> </a:t>
            </a:r>
            <a:endParaRPr lang="en-US" sz="1000" dirty="0">
              <a:effectLst/>
              <a:latin typeface="Times New Roman"/>
              <a:ea typeface="Times New Roman"/>
            </a:endParaRPr>
          </a:p>
          <a:p>
            <a:pPr marL="0" marR="0" algn="just">
              <a:spcBef>
                <a:spcPts val="0"/>
              </a:spcBef>
              <a:spcAft>
                <a:spcPts val="0"/>
              </a:spcAft>
              <a:tabLst>
                <a:tab pos="228600" algn="l"/>
              </a:tabLst>
            </a:pPr>
            <a:r>
              <a:rPr lang="en-US" sz="900" dirty="0">
                <a:effectLst/>
                <a:latin typeface="Arial"/>
                <a:ea typeface="Times New Roman"/>
              </a:rPr>
              <a:t> </a:t>
            </a:r>
            <a:endParaRPr lang="en-US" sz="1000" dirty="0">
              <a:effectLst/>
              <a:latin typeface="Times New Roman"/>
              <a:ea typeface="Times New Roman"/>
            </a:endParaRPr>
          </a:p>
        </p:txBody>
      </p:sp>
      <p:graphicFrame>
        <p:nvGraphicFramePr>
          <p:cNvPr id="6" name="Table 5"/>
          <p:cNvGraphicFramePr>
            <a:graphicFrameLocks noGrp="1"/>
          </p:cNvGraphicFramePr>
          <p:nvPr>
            <p:extLst>
              <p:ext uri="{D42A27DB-BD31-4B8C-83A1-F6EECF244321}">
                <p14:modId xmlns:p14="http://schemas.microsoft.com/office/powerpoint/2010/main" val="2996209422"/>
              </p:ext>
            </p:extLst>
          </p:nvPr>
        </p:nvGraphicFramePr>
        <p:xfrm>
          <a:off x="533400" y="2726372"/>
          <a:ext cx="7315200" cy="3445825"/>
        </p:xfrm>
        <a:graphic>
          <a:graphicData uri="http://schemas.openxmlformats.org/drawingml/2006/table">
            <a:tbl>
              <a:tblPr firstRow="1" firstCol="1" bandRow="1">
                <a:tableStyleId>{5C22544A-7EE6-4342-B048-85BDC9FD1C3A}</a:tableStyleId>
              </a:tblPr>
              <a:tblGrid>
                <a:gridCol w="2971800"/>
                <a:gridCol w="2362200"/>
                <a:gridCol w="1981200"/>
              </a:tblGrid>
              <a:tr h="651652">
                <a:tc>
                  <a:txBody>
                    <a:bodyPr/>
                    <a:lstStyle/>
                    <a:p>
                      <a:pPr marL="0" marR="0" algn="just">
                        <a:spcBef>
                          <a:spcPts val="0"/>
                        </a:spcBef>
                        <a:spcAft>
                          <a:spcPts val="0"/>
                        </a:spcAft>
                        <a:tabLst>
                          <a:tab pos="228600" algn="l"/>
                        </a:tabLst>
                      </a:pPr>
                      <a:r>
                        <a:rPr lang="en-US" sz="1800" dirty="0">
                          <a:effectLst/>
                        </a:rPr>
                        <a:t>DRAM family</a:t>
                      </a:r>
                      <a:endParaRPr lang="en-US" sz="1800" dirty="0">
                        <a:effectLst/>
                        <a:latin typeface="Times New Roman"/>
                        <a:ea typeface="Times New Roman"/>
                      </a:endParaRPr>
                    </a:p>
                  </a:txBody>
                  <a:tcPr marL="68580" marR="68580" marT="0" marB="0"/>
                </a:tc>
                <a:tc>
                  <a:txBody>
                    <a:bodyPr/>
                    <a:lstStyle/>
                    <a:p>
                      <a:pPr marL="0" marR="0" algn="just">
                        <a:spcBef>
                          <a:spcPts val="0"/>
                        </a:spcBef>
                        <a:spcAft>
                          <a:spcPts val="0"/>
                        </a:spcAft>
                        <a:tabLst>
                          <a:tab pos="228600" algn="l"/>
                        </a:tabLst>
                      </a:pPr>
                      <a:r>
                        <a:rPr lang="en-US" sz="1800">
                          <a:effectLst/>
                        </a:rPr>
                        <a:t>Clock/command data rate MHz</a:t>
                      </a:r>
                      <a:endParaRPr lang="en-US" sz="1800">
                        <a:effectLst/>
                        <a:latin typeface="Times New Roman"/>
                        <a:ea typeface="Times New Roman"/>
                      </a:endParaRPr>
                    </a:p>
                  </a:txBody>
                  <a:tcPr marL="68580" marR="68580" marT="0" marB="0"/>
                </a:tc>
                <a:tc>
                  <a:txBody>
                    <a:bodyPr/>
                    <a:lstStyle/>
                    <a:p>
                      <a:pPr marL="0" marR="0" algn="just">
                        <a:spcBef>
                          <a:spcPts val="0"/>
                        </a:spcBef>
                        <a:spcAft>
                          <a:spcPts val="0"/>
                        </a:spcAft>
                        <a:tabLst>
                          <a:tab pos="228600" algn="l"/>
                        </a:tabLst>
                      </a:pPr>
                      <a:r>
                        <a:rPr lang="en-US" sz="1800">
                          <a:effectLst/>
                        </a:rPr>
                        <a:t>Data bus rate MB/s</a:t>
                      </a:r>
                      <a:endParaRPr lang="en-US" sz="1800">
                        <a:effectLst/>
                        <a:latin typeface="Times New Roman"/>
                        <a:ea typeface="Times New Roman"/>
                      </a:endParaRPr>
                    </a:p>
                  </a:txBody>
                  <a:tcPr marL="68580" marR="68580" marT="0" marB="0"/>
                </a:tc>
              </a:tr>
              <a:tr h="560649">
                <a:tc>
                  <a:txBody>
                    <a:bodyPr/>
                    <a:lstStyle/>
                    <a:p>
                      <a:pPr marL="0" marR="0" algn="just">
                        <a:spcBef>
                          <a:spcPts val="0"/>
                        </a:spcBef>
                        <a:spcAft>
                          <a:spcPts val="0"/>
                        </a:spcAft>
                        <a:tabLst>
                          <a:tab pos="228600" algn="l"/>
                        </a:tabLst>
                      </a:pPr>
                      <a:r>
                        <a:rPr lang="en-US" sz="1800">
                          <a:effectLst/>
                        </a:rPr>
                        <a:t>Fast page mode DRAM</a:t>
                      </a:r>
                      <a:endParaRPr lang="en-US" sz="1800">
                        <a:effectLst/>
                        <a:latin typeface="Times New Roman"/>
                        <a:ea typeface="Times New Roman"/>
                      </a:endParaRPr>
                    </a:p>
                  </a:txBody>
                  <a:tcPr marL="68580" marR="68580" marT="0" marB="0"/>
                </a:tc>
                <a:tc>
                  <a:txBody>
                    <a:bodyPr/>
                    <a:lstStyle/>
                    <a:p>
                      <a:pPr marL="0" marR="0" algn="just">
                        <a:spcBef>
                          <a:spcPts val="0"/>
                        </a:spcBef>
                        <a:spcAft>
                          <a:spcPts val="0"/>
                        </a:spcAft>
                        <a:tabLst>
                          <a:tab pos="228600" algn="l"/>
                        </a:tabLst>
                      </a:pPr>
                      <a:r>
                        <a:rPr lang="en-US" sz="1800">
                          <a:effectLst/>
                        </a:rPr>
                        <a:t> </a:t>
                      </a:r>
                      <a:endParaRPr lang="en-US" sz="1800">
                        <a:effectLst/>
                        <a:latin typeface="Times New Roman"/>
                        <a:ea typeface="Times New Roman"/>
                      </a:endParaRPr>
                    </a:p>
                  </a:txBody>
                  <a:tcPr marL="68580" marR="68580" marT="0" marB="0"/>
                </a:tc>
                <a:tc>
                  <a:txBody>
                    <a:bodyPr/>
                    <a:lstStyle/>
                    <a:p>
                      <a:pPr marL="0" marR="0" algn="just">
                        <a:spcBef>
                          <a:spcPts val="0"/>
                        </a:spcBef>
                        <a:spcAft>
                          <a:spcPts val="0"/>
                        </a:spcAft>
                        <a:tabLst>
                          <a:tab pos="228600" algn="l"/>
                        </a:tabLst>
                      </a:pPr>
                      <a:r>
                        <a:rPr lang="en-US" sz="1800">
                          <a:effectLst/>
                        </a:rPr>
                        <a:t>10 - 33</a:t>
                      </a:r>
                      <a:endParaRPr lang="en-US" sz="1800">
                        <a:effectLst/>
                        <a:latin typeface="Times New Roman"/>
                        <a:ea typeface="Times New Roman"/>
                      </a:endParaRPr>
                    </a:p>
                  </a:txBody>
                  <a:tcPr marL="68580" marR="68580" marT="0" marB="0"/>
                </a:tc>
              </a:tr>
              <a:tr h="325826">
                <a:tc>
                  <a:txBody>
                    <a:bodyPr/>
                    <a:lstStyle/>
                    <a:p>
                      <a:pPr marL="0" marR="0" algn="just">
                        <a:spcBef>
                          <a:spcPts val="0"/>
                        </a:spcBef>
                        <a:spcAft>
                          <a:spcPts val="0"/>
                        </a:spcAft>
                        <a:tabLst>
                          <a:tab pos="228600" algn="l"/>
                        </a:tabLst>
                      </a:pPr>
                      <a:r>
                        <a:rPr lang="en-US" sz="1800" dirty="0">
                          <a:effectLst/>
                        </a:rPr>
                        <a:t>EDO DRAM</a:t>
                      </a:r>
                      <a:endParaRPr lang="en-US" sz="1800" dirty="0">
                        <a:effectLst/>
                        <a:latin typeface="Times New Roman"/>
                        <a:ea typeface="Times New Roman"/>
                      </a:endParaRPr>
                    </a:p>
                  </a:txBody>
                  <a:tcPr marL="68580" marR="68580" marT="0" marB="0"/>
                </a:tc>
                <a:tc>
                  <a:txBody>
                    <a:bodyPr/>
                    <a:lstStyle/>
                    <a:p>
                      <a:pPr marL="0" marR="0" algn="just">
                        <a:spcBef>
                          <a:spcPts val="0"/>
                        </a:spcBef>
                        <a:spcAft>
                          <a:spcPts val="0"/>
                        </a:spcAft>
                        <a:tabLst>
                          <a:tab pos="228600" algn="l"/>
                        </a:tabLst>
                      </a:pPr>
                      <a:r>
                        <a:rPr lang="en-US" sz="1800">
                          <a:effectLst/>
                        </a:rPr>
                        <a:t> </a:t>
                      </a:r>
                      <a:endParaRPr lang="en-US" sz="1800">
                        <a:effectLst/>
                        <a:latin typeface="Times New Roman"/>
                        <a:ea typeface="Times New Roman"/>
                      </a:endParaRPr>
                    </a:p>
                  </a:txBody>
                  <a:tcPr marL="68580" marR="68580" marT="0" marB="0"/>
                </a:tc>
                <a:tc>
                  <a:txBody>
                    <a:bodyPr/>
                    <a:lstStyle/>
                    <a:p>
                      <a:pPr marL="0" marR="0" algn="just">
                        <a:spcBef>
                          <a:spcPts val="0"/>
                        </a:spcBef>
                        <a:spcAft>
                          <a:spcPts val="0"/>
                        </a:spcAft>
                        <a:tabLst>
                          <a:tab pos="228600" algn="l"/>
                        </a:tabLst>
                      </a:pPr>
                      <a:r>
                        <a:rPr lang="en-US" sz="1800">
                          <a:effectLst/>
                        </a:rPr>
                        <a:t>33 - 66</a:t>
                      </a:r>
                      <a:endParaRPr lang="en-US" sz="1800">
                        <a:effectLst/>
                        <a:latin typeface="Times New Roman"/>
                        <a:ea typeface="Times New Roman"/>
                      </a:endParaRPr>
                    </a:p>
                  </a:txBody>
                  <a:tcPr marL="68580" marR="68580" marT="0" marB="0"/>
                </a:tc>
              </a:tr>
              <a:tr h="560649">
                <a:tc>
                  <a:txBody>
                    <a:bodyPr/>
                    <a:lstStyle/>
                    <a:p>
                      <a:pPr marL="0" marR="0" algn="just">
                        <a:spcBef>
                          <a:spcPts val="0"/>
                        </a:spcBef>
                        <a:spcAft>
                          <a:spcPts val="0"/>
                        </a:spcAft>
                        <a:tabLst>
                          <a:tab pos="228600" algn="l"/>
                        </a:tabLst>
                      </a:pPr>
                      <a:r>
                        <a:rPr lang="en-US" sz="1800" dirty="0">
                          <a:effectLst/>
                        </a:rPr>
                        <a:t>Synchronous SDRAM</a:t>
                      </a:r>
                      <a:endParaRPr lang="en-US" sz="1800" dirty="0">
                        <a:effectLst/>
                        <a:latin typeface="Times New Roman"/>
                        <a:ea typeface="Times New Roman"/>
                      </a:endParaRPr>
                    </a:p>
                  </a:txBody>
                  <a:tcPr marL="68580" marR="68580" marT="0" marB="0"/>
                </a:tc>
                <a:tc>
                  <a:txBody>
                    <a:bodyPr/>
                    <a:lstStyle/>
                    <a:p>
                      <a:pPr marL="0" marR="0" algn="just">
                        <a:spcBef>
                          <a:spcPts val="0"/>
                        </a:spcBef>
                        <a:spcAft>
                          <a:spcPts val="0"/>
                        </a:spcAft>
                        <a:tabLst>
                          <a:tab pos="274320" algn="ctr"/>
                        </a:tabLst>
                      </a:pPr>
                      <a:r>
                        <a:rPr lang="en-US" sz="1800">
                          <a:effectLst/>
                        </a:rPr>
                        <a:t>	66 - 133</a:t>
                      </a:r>
                      <a:endParaRPr lang="en-US" sz="1800">
                        <a:effectLst/>
                        <a:latin typeface="Times New Roman"/>
                        <a:ea typeface="Times New Roman"/>
                      </a:endParaRPr>
                    </a:p>
                  </a:txBody>
                  <a:tcPr marL="68580" marR="68580" marT="0" marB="0"/>
                </a:tc>
                <a:tc>
                  <a:txBody>
                    <a:bodyPr/>
                    <a:lstStyle/>
                    <a:p>
                      <a:pPr marL="0" marR="0" algn="just">
                        <a:spcBef>
                          <a:spcPts val="0"/>
                        </a:spcBef>
                        <a:spcAft>
                          <a:spcPts val="0"/>
                        </a:spcAft>
                        <a:tabLst>
                          <a:tab pos="228600" algn="l"/>
                        </a:tabLst>
                      </a:pPr>
                      <a:r>
                        <a:rPr lang="en-US" sz="1800">
                          <a:effectLst/>
                        </a:rPr>
                        <a:t>66 - 133</a:t>
                      </a:r>
                      <a:endParaRPr lang="en-US" sz="1800">
                        <a:effectLst/>
                        <a:latin typeface="Times New Roman"/>
                        <a:ea typeface="Times New Roman"/>
                      </a:endParaRPr>
                    </a:p>
                  </a:txBody>
                  <a:tcPr marL="68580" marR="68580" marT="0" marB="0"/>
                </a:tc>
              </a:tr>
              <a:tr h="369571">
                <a:tc>
                  <a:txBody>
                    <a:bodyPr/>
                    <a:lstStyle/>
                    <a:p>
                      <a:pPr marL="0" marR="0" algn="just">
                        <a:spcBef>
                          <a:spcPts val="0"/>
                        </a:spcBef>
                        <a:spcAft>
                          <a:spcPts val="0"/>
                        </a:spcAft>
                        <a:tabLst>
                          <a:tab pos="228600" algn="l"/>
                        </a:tabLst>
                      </a:pPr>
                      <a:r>
                        <a:rPr lang="en-US" sz="1800" dirty="0">
                          <a:effectLst/>
                        </a:rPr>
                        <a:t>DDR SDRAM</a:t>
                      </a:r>
                      <a:endParaRPr lang="en-US" sz="1800" dirty="0">
                        <a:effectLst/>
                        <a:latin typeface="Times New Roman"/>
                        <a:ea typeface="Times New Roman"/>
                      </a:endParaRPr>
                    </a:p>
                  </a:txBody>
                  <a:tcPr marL="68580" marR="68580" marT="0" marB="0"/>
                </a:tc>
                <a:tc>
                  <a:txBody>
                    <a:bodyPr/>
                    <a:lstStyle/>
                    <a:p>
                      <a:pPr marL="0" marR="0" algn="just">
                        <a:spcBef>
                          <a:spcPts val="0"/>
                        </a:spcBef>
                        <a:spcAft>
                          <a:spcPts val="0"/>
                        </a:spcAft>
                        <a:tabLst>
                          <a:tab pos="274320" algn="ctr"/>
                        </a:tabLst>
                      </a:pPr>
                      <a:r>
                        <a:rPr lang="en-US" sz="1800">
                          <a:effectLst/>
                        </a:rPr>
                        <a:t>100 - 200</a:t>
                      </a:r>
                      <a:endParaRPr lang="en-US" sz="1800">
                        <a:effectLst/>
                        <a:latin typeface="Times New Roman"/>
                        <a:ea typeface="Times New Roman"/>
                      </a:endParaRPr>
                    </a:p>
                  </a:txBody>
                  <a:tcPr marL="68580" marR="68580" marT="0" marB="0"/>
                </a:tc>
                <a:tc>
                  <a:txBody>
                    <a:bodyPr/>
                    <a:lstStyle/>
                    <a:p>
                      <a:pPr marL="0" marR="0" algn="just">
                        <a:spcBef>
                          <a:spcPts val="0"/>
                        </a:spcBef>
                        <a:spcAft>
                          <a:spcPts val="0"/>
                        </a:spcAft>
                        <a:tabLst>
                          <a:tab pos="228600" algn="l"/>
                        </a:tabLst>
                      </a:pPr>
                      <a:r>
                        <a:rPr lang="en-US" sz="1800">
                          <a:effectLst/>
                        </a:rPr>
                        <a:t>200 - 400</a:t>
                      </a:r>
                      <a:endParaRPr lang="en-US" sz="1800">
                        <a:effectLst/>
                        <a:latin typeface="Times New Roman"/>
                        <a:ea typeface="Times New Roman"/>
                      </a:endParaRPr>
                    </a:p>
                  </a:txBody>
                  <a:tcPr marL="68580" marR="68580" marT="0" marB="0"/>
                </a:tc>
              </a:tr>
              <a:tr h="325826">
                <a:tc>
                  <a:txBody>
                    <a:bodyPr/>
                    <a:lstStyle/>
                    <a:p>
                      <a:pPr marL="0" marR="0" algn="just">
                        <a:spcBef>
                          <a:spcPts val="0"/>
                        </a:spcBef>
                        <a:spcAft>
                          <a:spcPts val="0"/>
                        </a:spcAft>
                        <a:tabLst>
                          <a:tab pos="228600" algn="l"/>
                        </a:tabLst>
                      </a:pPr>
                      <a:r>
                        <a:rPr lang="en-US" sz="1800" dirty="0">
                          <a:effectLst/>
                        </a:rPr>
                        <a:t>DDR2 SDRAM</a:t>
                      </a:r>
                      <a:endParaRPr lang="en-US" sz="1800" dirty="0">
                        <a:effectLst/>
                        <a:latin typeface="Times New Roman"/>
                        <a:ea typeface="Times New Roman"/>
                      </a:endParaRPr>
                    </a:p>
                  </a:txBody>
                  <a:tcPr marL="68580" marR="68580" marT="0" marB="0"/>
                </a:tc>
                <a:tc>
                  <a:txBody>
                    <a:bodyPr/>
                    <a:lstStyle/>
                    <a:p>
                      <a:pPr marL="0" marR="0" algn="just">
                        <a:spcBef>
                          <a:spcPts val="0"/>
                        </a:spcBef>
                        <a:spcAft>
                          <a:spcPts val="0"/>
                        </a:spcAft>
                        <a:tabLst>
                          <a:tab pos="274320" algn="ctr"/>
                        </a:tabLst>
                      </a:pPr>
                      <a:r>
                        <a:rPr lang="en-US" sz="1800">
                          <a:effectLst/>
                        </a:rPr>
                        <a:t>200 - 400</a:t>
                      </a:r>
                      <a:endParaRPr lang="en-US" sz="1800">
                        <a:effectLst/>
                        <a:latin typeface="Times New Roman"/>
                        <a:ea typeface="Times New Roman"/>
                      </a:endParaRPr>
                    </a:p>
                  </a:txBody>
                  <a:tcPr marL="68580" marR="68580" marT="0" marB="0"/>
                </a:tc>
                <a:tc>
                  <a:txBody>
                    <a:bodyPr/>
                    <a:lstStyle/>
                    <a:p>
                      <a:pPr marL="0" marR="0" algn="just">
                        <a:spcBef>
                          <a:spcPts val="0"/>
                        </a:spcBef>
                        <a:spcAft>
                          <a:spcPts val="0"/>
                        </a:spcAft>
                        <a:tabLst>
                          <a:tab pos="228600" algn="l"/>
                        </a:tabLst>
                      </a:pPr>
                      <a:r>
                        <a:rPr lang="en-US" sz="1800" dirty="0">
                          <a:effectLst/>
                        </a:rPr>
                        <a:t>400 - 800</a:t>
                      </a:r>
                      <a:endParaRPr lang="en-US" sz="1800" dirty="0">
                        <a:effectLst/>
                        <a:latin typeface="Times New Roman"/>
                        <a:ea typeface="Times New Roman"/>
                      </a:endParaRPr>
                    </a:p>
                  </a:txBody>
                  <a:tcPr marL="68580" marR="68580" marT="0" marB="0"/>
                </a:tc>
              </a:tr>
              <a:tr h="325826">
                <a:tc>
                  <a:txBody>
                    <a:bodyPr/>
                    <a:lstStyle/>
                    <a:p>
                      <a:pPr marL="0" marR="0" algn="just">
                        <a:spcBef>
                          <a:spcPts val="0"/>
                        </a:spcBef>
                        <a:spcAft>
                          <a:spcPts val="0"/>
                        </a:spcAft>
                        <a:tabLst>
                          <a:tab pos="228600" algn="l"/>
                        </a:tabLst>
                      </a:pPr>
                      <a:r>
                        <a:rPr lang="en-US" sz="1800" dirty="0">
                          <a:effectLst/>
                        </a:rPr>
                        <a:t>DDR3 SDRAM</a:t>
                      </a:r>
                      <a:endParaRPr lang="en-US" sz="1800" dirty="0">
                        <a:effectLst/>
                        <a:latin typeface="Times New Roman"/>
                        <a:ea typeface="Times New Roman"/>
                      </a:endParaRPr>
                    </a:p>
                  </a:txBody>
                  <a:tcPr marL="68580" marR="68580" marT="0" marB="0"/>
                </a:tc>
                <a:tc>
                  <a:txBody>
                    <a:bodyPr/>
                    <a:lstStyle/>
                    <a:p>
                      <a:pPr marL="0" marR="0" algn="just">
                        <a:spcBef>
                          <a:spcPts val="0"/>
                        </a:spcBef>
                        <a:spcAft>
                          <a:spcPts val="0"/>
                        </a:spcAft>
                        <a:tabLst>
                          <a:tab pos="274320" algn="ctr"/>
                        </a:tabLst>
                      </a:pPr>
                      <a:r>
                        <a:rPr lang="en-US" sz="1800">
                          <a:effectLst/>
                        </a:rPr>
                        <a:t>400 - 800</a:t>
                      </a:r>
                      <a:endParaRPr lang="en-US" sz="1800">
                        <a:effectLst/>
                        <a:latin typeface="Times New Roman"/>
                        <a:ea typeface="Times New Roman"/>
                      </a:endParaRPr>
                    </a:p>
                  </a:txBody>
                  <a:tcPr marL="68580" marR="68580" marT="0" marB="0"/>
                </a:tc>
                <a:tc>
                  <a:txBody>
                    <a:bodyPr/>
                    <a:lstStyle/>
                    <a:p>
                      <a:pPr marL="0" marR="0" algn="just">
                        <a:spcBef>
                          <a:spcPts val="0"/>
                        </a:spcBef>
                        <a:spcAft>
                          <a:spcPts val="0"/>
                        </a:spcAft>
                        <a:tabLst>
                          <a:tab pos="228600" algn="l"/>
                        </a:tabLst>
                      </a:pPr>
                      <a:r>
                        <a:rPr lang="en-US" sz="1800">
                          <a:effectLst/>
                        </a:rPr>
                        <a:t>800 - 1,600</a:t>
                      </a:r>
                      <a:endParaRPr lang="en-US" sz="1800">
                        <a:effectLst/>
                        <a:latin typeface="Times New Roman"/>
                        <a:ea typeface="Times New Roman"/>
                      </a:endParaRPr>
                    </a:p>
                  </a:txBody>
                  <a:tcPr marL="68580" marR="68580" marT="0" marB="0"/>
                </a:tc>
              </a:tr>
              <a:tr h="325826">
                <a:tc>
                  <a:txBody>
                    <a:bodyPr/>
                    <a:lstStyle/>
                    <a:p>
                      <a:pPr marL="0" marR="0" algn="just">
                        <a:spcBef>
                          <a:spcPts val="0"/>
                        </a:spcBef>
                        <a:spcAft>
                          <a:spcPts val="0"/>
                        </a:spcAft>
                        <a:tabLst>
                          <a:tab pos="228600" algn="l"/>
                        </a:tabLst>
                      </a:pPr>
                      <a:r>
                        <a:rPr lang="en-US" sz="1800">
                          <a:effectLst/>
                        </a:rPr>
                        <a:t>DDR4 SDRAM</a:t>
                      </a:r>
                      <a:endParaRPr lang="en-US" sz="1800">
                        <a:effectLst/>
                        <a:latin typeface="Times New Roman"/>
                        <a:ea typeface="Times New Roman"/>
                      </a:endParaRPr>
                    </a:p>
                  </a:txBody>
                  <a:tcPr marL="68580" marR="68580" marT="0" marB="0"/>
                </a:tc>
                <a:tc>
                  <a:txBody>
                    <a:bodyPr/>
                    <a:lstStyle/>
                    <a:p>
                      <a:pPr marL="0" marR="0" algn="just">
                        <a:spcBef>
                          <a:spcPts val="0"/>
                        </a:spcBef>
                        <a:spcAft>
                          <a:spcPts val="0"/>
                        </a:spcAft>
                        <a:tabLst>
                          <a:tab pos="274320" algn="ctr"/>
                        </a:tabLst>
                      </a:pPr>
                      <a:r>
                        <a:rPr lang="en-US" sz="1800">
                          <a:effectLst/>
                        </a:rPr>
                        <a:t>	800 - 1,600</a:t>
                      </a:r>
                      <a:endParaRPr lang="en-US" sz="1800">
                        <a:effectLst/>
                        <a:latin typeface="Times New Roman"/>
                        <a:ea typeface="Times New Roman"/>
                      </a:endParaRPr>
                    </a:p>
                  </a:txBody>
                  <a:tcPr marL="68580" marR="68580" marT="0" marB="0"/>
                </a:tc>
                <a:tc>
                  <a:txBody>
                    <a:bodyPr/>
                    <a:lstStyle/>
                    <a:p>
                      <a:pPr marL="0" marR="0" algn="just">
                        <a:spcBef>
                          <a:spcPts val="0"/>
                        </a:spcBef>
                        <a:spcAft>
                          <a:spcPts val="0"/>
                        </a:spcAft>
                        <a:tabLst>
                          <a:tab pos="228600" algn="l"/>
                        </a:tabLst>
                      </a:pPr>
                      <a:r>
                        <a:rPr lang="en-US" sz="1800" dirty="0">
                          <a:effectLst/>
                        </a:rPr>
                        <a:t>1,600-3,200</a:t>
                      </a:r>
                      <a:endParaRPr lang="en-US" sz="1800" dirty="0">
                        <a:effectLst/>
                        <a:latin typeface="Times New Roman"/>
                        <a:ea typeface="Times New Roman"/>
                      </a:endParaRPr>
                    </a:p>
                  </a:txBody>
                  <a:tcPr marL="68580" marR="68580" marT="0" marB="0"/>
                </a:tc>
              </a:tr>
            </a:tbl>
          </a:graphicData>
        </a:graphic>
      </p:graphicFrame>
    </p:spTree>
    <p:extLst>
      <p:ext uri="{BB962C8B-B14F-4D97-AF65-F5344CB8AC3E}">
        <p14:creationId xmlns:p14="http://schemas.microsoft.com/office/powerpoint/2010/main" val="20740681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8</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sp>
        <p:nvSpPr>
          <p:cNvPr id="4" name="Rectangle 3"/>
          <p:cNvSpPr/>
          <p:nvPr/>
        </p:nvSpPr>
        <p:spPr>
          <a:xfrm>
            <a:off x="304800" y="1295400"/>
            <a:ext cx="8039100" cy="2585323"/>
          </a:xfrm>
          <a:prstGeom prst="rect">
            <a:avLst/>
          </a:prstGeom>
        </p:spPr>
        <p:txBody>
          <a:bodyPr wrap="square">
            <a:spAutoFit/>
          </a:bodyPr>
          <a:lstStyle/>
          <a:p>
            <a:r>
              <a:rPr lang="en-US" dirty="0" smtClean="0"/>
              <a:t>If </a:t>
            </a:r>
            <a:r>
              <a:rPr lang="en-US" dirty="0"/>
              <a:t>DRAM is the </a:t>
            </a:r>
            <a:r>
              <a:rPr lang="en-US" i="1" dirty="0"/>
              <a:t>theme</a:t>
            </a:r>
            <a:r>
              <a:rPr lang="en-US" dirty="0"/>
              <a:t> of this chapter, the </a:t>
            </a:r>
            <a:r>
              <a:rPr lang="en-US" i="1" dirty="0"/>
              <a:t>variations</a:t>
            </a:r>
            <a:r>
              <a:rPr lang="en-US" dirty="0"/>
              <a:t> are provided by some of the newer form of semiconductor </a:t>
            </a:r>
            <a:r>
              <a:rPr lang="en-US" dirty="0" smtClean="0"/>
              <a:t>memory:</a:t>
            </a:r>
          </a:p>
          <a:p>
            <a:endParaRPr lang="en-US" dirty="0"/>
          </a:p>
          <a:p>
            <a:pPr marL="285750" indent="-285750">
              <a:buFont typeface="Arial" pitchFamily="34" charset="0"/>
              <a:buChar char="•"/>
            </a:pPr>
            <a:r>
              <a:rPr lang="en-US" dirty="0" smtClean="0"/>
              <a:t>semiconductor </a:t>
            </a:r>
            <a:r>
              <a:rPr lang="en-US" i="1" dirty="0"/>
              <a:t>ferroelectric</a:t>
            </a:r>
            <a:r>
              <a:rPr lang="en-US" dirty="0"/>
              <a:t> memory that stores data as the position of an atom within a </a:t>
            </a:r>
            <a:r>
              <a:rPr lang="en-US" dirty="0" smtClean="0"/>
              <a:t>crystal</a:t>
            </a:r>
          </a:p>
          <a:p>
            <a:pPr marL="285750" indent="-285750">
              <a:buFont typeface="Arial" pitchFamily="34" charset="0"/>
              <a:buChar char="•"/>
            </a:pPr>
            <a:endParaRPr lang="en-US" i="1" dirty="0"/>
          </a:p>
          <a:p>
            <a:pPr marL="285750" indent="-285750">
              <a:buFont typeface="Arial" pitchFamily="34" charset="0"/>
              <a:buChar char="•"/>
            </a:pPr>
            <a:r>
              <a:rPr lang="en-US" i="1" dirty="0" smtClean="0"/>
              <a:t>ovonic</a:t>
            </a:r>
            <a:r>
              <a:rPr lang="en-US" dirty="0" smtClean="0"/>
              <a:t> </a:t>
            </a:r>
            <a:r>
              <a:rPr lang="en-US" dirty="0"/>
              <a:t>memory that stores data by switching a glass-like material called a </a:t>
            </a:r>
            <a:r>
              <a:rPr lang="en-US" i="1" dirty="0" err="1"/>
              <a:t>chalcogenide</a:t>
            </a:r>
            <a:r>
              <a:rPr lang="en-US" dirty="0"/>
              <a:t> between an amorphous state and a polycrystalline state. </a:t>
            </a:r>
          </a:p>
        </p:txBody>
      </p:sp>
    </p:spTree>
    <p:extLst>
      <p:ext uri="{BB962C8B-B14F-4D97-AF65-F5344CB8AC3E}">
        <p14:creationId xmlns:p14="http://schemas.microsoft.com/office/powerpoint/2010/main" val="139268449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80</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sp>
        <p:nvSpPr>
          <p:cNvPr id="4" name="Rectangle 3"/>
          <p:cNvSpPr/>
          <p:nvPr/>
        </p:nvSpPr>
        <p:spPr>
          <a:xfrm>
            <a:off x="304800" y="533400"/>
            <a:ext cx="8191500" cy="5355312"/>
          </a:xfrm>
          <a:prstGeom prst="rect">
            <a:avLst/>
          </a:prstGeom>
        </p:spPr>
        <p:txBody>
          <a:bodyPr wrap="square">
            <a:spAutoFit/>
          </a:bodyPr>
          <a:lstStyle/>
          <a:p>
            <a:r>
              <a:rPr lang="en-US" b="1" dirty="0" smtClean="0"/>
              <a:t>The </a:t>
            </a:r>
            <a:r>
              <a:rPr lang="en-US" b="1" dirty="0"/>
              <a:t>Read-Only Memory Family</a:t>
            </a:r>
            <a:endParaRPr lang="en-US" dirty="0"/>
          </a:p>
          <a:p>
            <a:r>
              <a:rPr lang="en-US" dirty="0"/>
              <a:t> </a:t>
            </a:r>
          </a:p>
          <a:p>
            <a:r>
              <a:rPr lang="en-US" dirty="0"/>
              <a:t>Read-only memory is a device whose contents can be accessed but not modified. </a:t>
            </a:r>
            <a:endParaRPr lang="en-US" dirty="0" smtClean="0"/>
          </a:p>
          <a:p>
            <a:endParaRPr lang="en-US" dirty="0"/>
          </a:p>
          <a:p>
            <a:r>
              <a:rPr lang="en-US" dirty="0" smtClean="0"/>
              <a:t>We often </a:t>
            </a:r>
            <a:r>
              <a:rPr lang="en-US" dirty="0"/>
              <a:t>use the term </a:t>
            </a:r>
            <a:r>
              <a:rPr lang="en-US" i="1" dirty="0"/>
              <a:t>read-only memory</a:t>
            </a:r>
            <a:r>
              <a:rPr lang="en-US" dirty="0"/>
              <a:t> in a wider sense to include </a:t>
            </a:r>
            <a:r>
              <a:rPr lang="en-US" i="1" dirty="0"/>
              <a:t>read-mostly memory</a:t>
            </a:r>
            <a:r>
              <a:rPr lang="en-US" dirty="0"/>
              <a:t> that is written to occasionally and read frequently (such as a PC’s BIOS that is written to only when it is upgraded by a new firmware revision). </a:t>
            </a:r>
            <a:endParaRPr lang="en-US" dirty="0" smtClean="0"/>
          </a:p>
          <a:p>
            <a:endParaRPr lang="en-US" dirty="0"/>
          </a:p>
          <a:p>
            <a:r>
              <a:rPr lang="en-US" dirty="0" smtClean="0"/>
              <a:t>We </a:t>
            </a:r>
            <a:r>
              <a:rPr lang="en-US" dirty="0"/>
              <a:t>need read-only memory to hold information that must be in a computer before it is switched on; for example, the bootstrap program that loads the operating system, or other system parameters. </a:t>
            </a:r>
            <a:endParaRPr lang="en-US" dirty="0" smtClean="0"/>
          </a:p>
          <a:p>
            <a:endParaRPr lang="en-US" dirty="0"/>
          </a:p>
          <a:p>
            <a:r>
              <a:rPr lang="en-US" dirty="0" smtClean="0"/>
              <a:t>Read-only </a:t>
            </a:r>
            <a:r>
              <a:rPr lang="en-US" dirty="0"/>
              <a:t>memory is vital in diskless systems; for example, cell phones, MP3 players, and digital cameras. </a:t>
            </a:r>
            <a:endParaRPr lang="en-US" dirty="0" smtClean="0"/>
          </a:p>
          <a:p>
            <a:endParaRPr lang="en-US" dirty="0"/>
          </a:p>
          <a:p>
            <a:r>
              <a:rPr lang="en-US" dirty="0" smtClean="0"/>
              <a:t>ROM </a:t>
            </a:r>
            <a:r>
              <a:rPr lang="en-US" dirty="0"/>
              <a:t>is needed to hold both programs and user data such as music, videos and images</a:t>
            </a:r>
            <a:r>
              <a:rPr lang="en-US" dirty="0" smtClean="0"/>
              <a:t>.</a:t>
            </a:r>
            <a:endParaRPr lang="en-US" dirty="0"/>
          </a:p>
        </p:txBody>
      </p:sp>
    </p:spTree>
    <p:extLst>
      <p:ext uri="{BB962C8B-B14F-4D97-AF65-F5344CB8AC3E}">
        <p14:creationId xmlns:p14="http://schemas.microsoft.com/office/powerpoint/2010/main" val="277018519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81</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sp>
        <p:nvSpPr>
          <p:cNvPr id="4" name="Rectangle 3"/>
          <p:cNvSpPr/>
          <p:nvPr/>
        </p:nvSpPr>
        <p:spPr>
          <a:xfrm>
            <a:off x="304800" y="533400"/>
            <a:ext cx="8191500" cy="5632311"/>
          </a:xfrm>
          <a:prstGeom prst="rect">
            <a:avLst/>
          </a:prstGeom>
        </p:spPr>
        <p:txBody>
          <a:bodyPr wrap="square">
            <a:spAutoFit/>
          </a:bodyPr>
          <a:lstStyle/>
          <a:p>
            <a:r>
              <a:rPr lang="en-US" b="1" dirty="0" smtClean="0"/>
              <a:t>The </a:t>
            </a:r>
            <a:r>
              <a:rPr lang="en-US" b="1" dirty="0"/>
              <a:t>Read-Only Memory Family</a:t>
            </a:r>
            <a:endParaRPr lang="en-US" dirty="0"/>
          </a:p>
          <a:p>
            <a:r>
              <a:rPr lang="en-US" dirty="0"/>
              <a:t> </a:t>
            </a:r>
          </a:p>
          <a:p>
            <a:r>
              <a:rPr lang="en-US" dirty="0" smtClean="0"/>
              <a:t>True </a:t>
            </a:r>
            <a:r>
              <a:rPr lang="en-US" dirty="0"/>
              <a:t>read-only memory is either programmed during its fabrication, or before it is used. </a:t>
            </a:r>
            <a:endParaRPr lang="en-US" dirty="0" smtClean="0"/>
          </a:p>
          <a:p>
            <a:endParaRPr lang="en-US" dirty="0"/>
          </a:p>
          <a:p>
            <a:r>
              <a:rPr lang="en-US" dirty="0" smtClean="0"/>
              <a:t>So-called </a:t>
            </a:r>
            <a:r>
              <a:rPr lang="en-US" i="1" dirty="0"/>
              <a:t>mask programmed ROM </a:t>
            </a:r>
            <a:r>
              <a:rPr lang="en-US" dirty="0"/>
              <a:t>is programmed during one of the final stages of its manufacture by using a mask (i.e., stencil) that contains the data to be stored. </a:t>
            </a:r>
            <a:endParaRPr lang="en-US" dirty="0" smtClean="0"/>
          </a:p>
          <a:p>
            <a:endParaRPr lang="en-US" dirty="0"/>
          </a:p>
          <a:p>
            <a:r>
              <a:rPr lang="en-US" dirty="0" smtClean="0"/>
              <a:t>A </a:t>
            </a:r>
            <a:r>
              <a:rPr lang="en-US" dirty="0"/>
              <a:t>mask-programmed ROM has a typical capacity of 128 </a:t>
            </a:r>
            <a:r>
              <a:rPr lang="en-US" dirty="0" err="1"/>
              <a:t>Mbits</a:t>
            </a:r>
            <a:r>
              <a:rPr lang="en-US" dirty="0"/>
              <a:t> and is arranged as 16 </a:t>
            </a:r>
            <a:r>
              <a:rPr lang="en-US" dirty="0" err="1"/>
              <a:t>Mwords</a:t>
            </a:r>
            <a:r>
              <a:rPr lang="en-US" dirty="0"/>
              <a:t> of 8 bits or 8 </a:t>
            </a:r>
            <a:r>
              <a:rPr lang="en-US" dirty="0" err="1"/>
              <a:t>Mwords</a:t>
            </a:r>
            <a:r>
              <a:rPr lang="en-US" dirty="0"/>
              <a:t> of 16 bits. Its access time is 100 ns, which is relatively long in comparison to DRAM (50 ns) or static RAM (10 ns). </a:t>
            </a:r>
            <a:endParaRPr lang="en-US" dirty="0" smtClean="0"/>
          </a:p>
          <a:p>
            <a:endParaRPr lang="en-US" dirty="0"/>
          </a:p>
          <a:p>
            <a:r>
              <a:rPr lang="en-US" dirty="0" smtClean="0"/>
              <a:t>Another </a:t>
            </a:r>
            <a:r>
              <a:rPr lang="en-US" dirty="0"/>
              <a:t>technology is the fusible link ROM that contains a tiny metallic fuse in each cell. </a:t>
            </a:r>
            <a:endParaRPr lang="en-US" dirty="0" smtClean="0"/>
          </a:p>
          <a:p>
            <a:endParaRPr lang="en-US" dirty="0"/>
          </a:p>
          <a:p>
            <a:r>
              <a:rPr lang="en-US" dirty="0" smtClean="0"/>
              <a:t>During </a:t>
            </a:r>
            <a:r>
              <a:rPr lang="en-US" dirty="0"/>
              <a:t>its initial programming in a special programmer, each link is either left intact or blown by means of a current pulse of sufficient amplitude to melt it.</a:t>
            </a:r>
          </a:p>
        </p:txBody>
      </p:sp>
    </p:spTree>
    <p:extLst>
      <p:ext uri="{BB962C8B-B14F-4D97-AF65-F5344CB8AC3E}">
        <p14:creationId xmlns:p14="http://schemas.microsoft.com/office/powerpoint/2010/main" val="98973142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82</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pic>
        <p:nvPicPr>
          <p:cNvPr id="78850" name="Picture 2" descr="E:\CengageBook\CengageLectureNotesWebsite\Clements 1e JPG_files\ch10\87046-10-03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0055" y="3276600"/>
            <a:ext cx="7591590" cy="312137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52400" y="685800"/>
            <a:ext cx="8534400" cy="2308324"/>
          </a:xfrm>
          <a:prstGeom prst="rect">
            <a:avLst/>
          </a:prstGeom>
        </p:spPr>
        <p:txBody>
          <a:bodyPr wrap="square">
            <a:spAutoFit/>
          </a:bodyPr>
          <a:lstStyle/>
          <a:p>
            <a:r>
              <a:rPr lang="en-US" b="1" dirty="0" smtClean="0"/>
              <a:t>The </a:t>
            </a:r>
            <a:r>
              <a:rPr lang="en-US" b="1" dirty="0"/>
              <a:t>EPROM Family</a:t>
            </a:r>
            <a:endParaRPr lang="en-US" dirty="0"/>
          </a:p>
          <a:p>
            <a:r>
              <a:rPr lang="en-US" sz="900" dirty="0"/>
              <a:t> </a:t>
            </a:r>
          </a:p>
          <a:p>
            <a:r>
              <a:rPr lang="en-US" dirty="0"/>
              <a:t>EPROMs (erasable and programmable read-only memory) store information that is never, or only very infrequently, modified. The EPROM was invented by </a:t>
            </a:r>
            <a:r>
              <a:rPr lang="en-US" dirty="0" err="1"/>
              <a:t>Dov</a:t>
            </a:r>
            <a:r>
              <a:rPr lang="en-US" dirty="0"/>
              <a:t> Frohman at Intel in 1971 and relies on an electrostatic charge trapped in a transistor </a:t>
            </a:r>
            <a:r>
              <a:rPr lang="en-US" dirty="0" smtClean="0"/>
              <a:t>cell. </a:t>
            </a:r>
          </a:p>
          <a:p>
            <a:endParaRPr lang="en-US" sz="900" dirty="0"/>
          </a:p>
          <a:p>
            <a:r>
              <a:rPr lang="en-US" dirty="0" smtClean="0"/>
              <a:t>Figure </a:t>
            </a:r>
            <a:r>
              <a:rPr lang="en-US" dirty="0"/>
              <a:t>10.30 illustrates an EPROM memory cell consisting of a single field effect transistor. </a:t>
            </a:r>
          </a:p>
        </p:txBody>
      </p:sp>
    </p:spTree>
    <p:extLst>
      <p:ext uri="{BB962C8B-B14F-4D97-AF65-F5344CB8AC3E}">
        <p14:creationId xmlns:p14="http://schemas.microsoft.com/office/powerpoint/2010/main" val="200067125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83</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pic>
        <p:nvPicPr>
          <p:cNvPr id="78850" name="Picture 2" descr="E:\CengageBook\CengageLectureNotesWebsite\Clements 1e JPG_files\ch10\87046-10-03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352800"/>
            <a:ext cx="7598468" cy="31242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52401" y="457200"/>
            <a:ext cx="8458200" cy="2446824"/>
          </a:xfrm>
          <a:prstGeom prst="rect">
            <a:avLst/>
          </a:prstGeom>
        </p:spPr>
        <p:txBody>
          <a:bodyPr wrap="square">
            <a:spAutoFit/>
          </a:bodyPr>
          <a:lstStyle/>
          <a:p>
            <a:r>
              <a:rPr lang="en-US" dirty="0" smtClean="0"/>
              <a:t>Current </a:t>
            </a:r>
            <a:r>
              <a:rPr lang="en-US" dirty="0"/>
              <a:t>flows between the </a:t>
            </a:r>
            <a:r>
              <a:rPr lang="en-US" dirty="0" err="1"/>
              <a:t>V</a:t>
            </a:r>
            <a:r>
              <a:rPr lang="en-US" baseline="-25000" dirty="0" err="1"/>
              <a:t>ss</a:t>
            </a:r>
            <a:r>
              <a:rPr lang="en-US" dirty="0"/>
              <a:t> and </a:t>
            </a:r>
            <a:r>
              <a:rPr lang="en-US" dirty="0" err="1"/>
              <a:t>V</a:t>
            </a:r>
            <a:r>
              <a:rPr lang="en-US" baseline="-25000" dirty="0" err="1"/>
              <a:t>dd</a:t>
            </a:r>
            <a:r>
              <a:rPr lang="en-US" dirty="0"/>
              <a:t> terminals through a </a:t>
            </a:r>
            <a:r>
              <a:rPr lang="en-US" dirty="0" smtClean="0"/>
              <a:t>positive. </a:t>
            </a:r>
            <a:r>
              <a:rPr lang="en-US" dirty="0"/>
              <a:t>By applying a charge to a gate electrode, the current flowing in the channel can be turned on or off. </a:t>
            </a:r>
            <a:endParaRPr lang="en-US" dirty="0" smtClean="0"/>
          </a:p>
          <a:p>
            <a:endParaRPr lang="en-US" sz="900" dirty="0"/>
          </a:p>
          <a:p>
            <a:r>
              <a:rPr lang="en-US" dirty="0" smtClean="0"/>
              <a:t>The </a:t>
            </a:r>
            <a:r>
              <a:rPr lang="en-US" dirty="0"/>
              <a:t>floating gate is insulated from any conductor by means of a thin layer of silicon dioxide—an almost perfect insulator. </a:t>
            </a:r>
            <a:endParaRPr lang="en-US" dirty="0" smtClean="0"/>
          </a:p>
          <a:p>
            <a:endParaRPr lang="en-US" dirty="0"/>
          </a:p>
          <a:p>
            <a:r>
              <a:rPr lang="en-US" dirty="0" smtClean="0"/>
              <a:t>By </a:t>
            </a:r>
            <a:r>
              <a:rPr lang="en-US" dirty="0"/>
              <a:t>placing or not placing a charge on the floating gate, the transistor can be turned on or off to store a one or a zero in the memory cell. </a:t>
            </a:r>
          </a:p>
        </p:txBody>
      </p:sp>
    </p:spTree>
    <p:extLst>
      <p:ext uri="{BB962C8B-B14F-4D97-AF65-F5344CB8AC3E}">
        <p14:creationId xmlns:p14="http://schemas.microsoft.com/office/powerpoint/2010/main" val="73931112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84</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sp>
        <p:nvSpPr>
          <p:cNvPr id="4" name="Rectangle 3"/>
          <p:cNvSpPr/>
          <p:nvPr/>
        </p:nvSpPr>
        <p:spPr>
          <a:xfrm>
            <a:off x="457200" y="428615"/>
            <a:ext cx="7924800" cy="3416320"/>
          </a:xfrm>
          <a:prstGeom prst="rect">
            <a:avLst/>
          </a:prstGeom>
        </p:spPr>
        <p:txBody>
          <a:bodyPr wrap="square">
            <a:spAutoFit/>
          </a:bodyPr>
          <a:lstStyle/>
          <a:p>
            <a:r>
              <a:rPr lang="en-US" dirty="0"/>
              <a:t>How do we place a charge on the </a:t>
            </a:r>
            <a:r>
              <a:rPr lang="en-US" i="1" dirty="0"/>
              <a:t>entirely insulated</a:t>
            </a:r>
            <a:r>
              <a:rPr lang="en-US" dirty="0"/>
              <a:t> floating gate? A second gate is located close to the floating gate but insulated from it. By applying a high voltage (i.e., 12—25V) to this second gate, electrons cross the insulator and travel to the floating gate. Although 12 V doesn’t seem a high voltage, when applied across a very tiny gap the </a:t>
            </a:r>
            <a:r>
              <a:rPr lang="en-US" i="1" dirty="0"/>
              <a:t>potential gradient</a:t>
            </a:r>
            <a:r>
              <a:rPr lang="en-US" dirty="0"/>
              <a:t> is large enough to force electrons through an insulator. </a:t>
            </a:r>
          </a:p>
          <a:p>
            <a:endParaRPr lang="en-US" dirty="0" smtClean="0"/>
          </a:p>
          <a:p>
            <a:r>
              <a:rPr lang="en-US" dirty="0" smtClean="0"/>
              <a:t>Once </a:t>
            </a:r>
            <a:r>
              <a:rPr lang="en-US" dirty="0"/>
              <a:t>an EPROM has been programmed, </a:t>
            </a:r>
            <a:r>
              <a:rPr lang="en-US" dirty="0" smtClean="0"/>
              <a:t>data </a:t>
            </a:r>
            <a:r>
              <a:rPr lang="en-US" dirty="0"/>
              <a:t>remains trapped </a:t>
            </a:r>
            <a:r>
              <a:rPr lang="en-US" dirty="0" smtClean="0"/>
              <a:t>for </a:t>
            </a:r>
            <a:r>
              <a:rPr lang="en-US" dirty="0"/>
              <a:t>ten or more years. To remove the charge you have to expose the chip’s surface to ultra-violet light by placing it under a UV lamp. EPROMs are mounted behind transparent windows made of quartz, because glass is opaque to UV light. All the data is erased at once</a:t>
            </a:r>
            <a:r>
              <a:rPr lang="en-US" dirty="0" smtClean="0"/>
              <a:t>.</a:t>
            </a:r>
            <a:endParaRPr lang="en-US" dirty="0"/>
          </a:p>
        </p:txBody>
      </p:sp>
      <p:pic>
        <p:nvPicPr>
          <p:cNvPr id="7" name="Picture 2" descr="E:\CengageBook\CengageLectureNotesWebsite\Clements 1e JPG_files\ch10\87046-10-03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5083" y="4156093"/>
            <a:ext cx="5707117" cy="23465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941327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85</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sp>
        <p:nvSpPr>
          <p:cNvPr id="4" name="Rectangle 3"/>
          <p:cNvSpPr/>
          <p:nvPr/>
        </p:nvSpPr>
        <p:spPr>
          <a:xfrm>
            <a:off x="381000" y="428615"/>
            <a:ext cx="7543800" cy="5632311"/>
          </a:xfrm>
          <a:prstGeom prst="rect">
            <a:avLst/>
          </a:prstGeom>
        </p:spPr>
        <p:txBody>
          <a:bodyPr wrap="square">
            <a:spAutoFit/>
          </a:bodyPr>
          <a:lstStyle/>
          <a:p>
            <a:r>
              <a:rPr lang="en-US" dirty="0" smtClean="0"/>
              <a:t>First-generation </a:t>
            </a:r>
            <a:r>
              <a:rPr lang="en-US" dirty="0"/>
              <a:t>EPROMs had small capacities and were programmed simply by writing the data to each location in turn. </a:t>
            </a:r>
            <a:endParaRPr lang="en-US" dirty="0" smtClean="0"/>
          </a:p>
          <a:p>
            <a:endParaRPr lang="en-US" dirty="0"/>
          </a:p>
          <a:p>
            <a:r>
              <a:rPr lang="en-US" dirty="0" smtClean="0"/>
              <a:t>Second </a:t>
            </a:r>
            <a:r>
              <a:rPr lang="en-US" dirty="0"/>
              <a:t>generation high-capacity EPROMs used </a:t>
            </a:r>
            <a:r>
              <a:rPr lang="en-US" i="1" dirty="0"/>
              <a:t>smart programming algorithms</a:t>
            </a:r>
            <a:r>
              <a:rPr lang="en-US" dirty="0"/>
              <a:t> to apply a short programming pulse to each cell and repeat the operation until the data has been correctly written. </a:t>
            </a:r>
            <a:endParaRPr lang="en-US" dirty="0" smtClean="0"/>
          </a:p>
          <a:p>
            <a:endParaRPr lang="en-US" dirty="0"/>
          </a:p>
          <a:p>
            <a:r>
              <a:rPr lang="en-US" dirty="0" smtClean="0"/>
              <a:t>Some </a:t>
            </a:r>
            <a:r>
              <a:rPr lang="en-US" dirty="0"/>
              <a:t>EPROMs are </a:t>
            </a:r>
            <a:r>
              <a:rPr lang="en-US" i="1" dirty="0"/>
              <a:t>one-time programmable</a:t>
            </a:r>
            <a:r>
              <a:rPr lang="en-US" dirty="0"/>
              <a:t>, OTP, because they lack a quartz window (which is expensive to make) and are programmed once and for all in the field</a:t>
            </a:r>
            <a:r>
              <a:rPr lang="en-US" dirty="0" smtClean="0"/>
              <a:t>.</a:t>
            </a:r>
          </a:p>
          <a:p>
            <a:endParaRPr lang="en-US" dirty="0"/>
          </a:p>
          <a:p>
            <a:r>
              <a:rPr lang="en-US" dirty="0"/>
              <a:t>The EPROM provided a means of developing computer firmware in the laboratory. </a:t>
            </a:r>
            <a:endParaRPr lang="en-US" dirty="0" smtClean="0"/>
          </a:p>
          <a:p>
            <a:endParaRPr lang="en-US" dirty="0"/>
          </a:p>
          <a:p>
            <a:r>
              <a:rPr lang="en-US" dirty="0" smtClean="0"/>
              <a:t>Unfortunately</a:t>
            </a:r>
            <a:r>
              <a:rPr lang="en-US" dirty="0"/>
              <a:t>, its slow programming and its tedious erasure mechanism means that the EPROM is unsuited to consumer applications that require even occasional reprogramming. </a:t>
            </a:r>
            <a:endParaRPr lang="en-US" dirty="0" smtClean="0"/>
          </a:p>
          <a:p>
            <a:endParaRPr lang="en-US" dirty="0"/>
          </a:p>
          <a:p>
            <a:r>
              <a:rPr lang="en-US" dirty="0" smtClean="0"/>
              <a:t>Today</a:t>
            </a:r>
            <a:r>
              <a:rPr lang="en-US" dirty="0"/>
              <a:t>, the UV erasable EPROM is largely obsolete and the few remaining EPROMs are suffering death by eBay.</a:t>
            </a:r>
          </a:p>
        </p:txBody>
      </p:sp>
    </p:spTree>
    <p:extLst>
      <p:ext uri="{BB962C8B-B14F-4D97-AF65-F5344CB8AC3E}">
        <p14:creationId xmlns:p14="http://schemas.microsoft.com/office/powerpoint/2010/main" val="419134426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86</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sp>
        <p:nvSpPr>
          <p:cNvPr id="6" name="Rectangle 5"/>
          <p:cNvSpPr/>
          <p:nvPr/>
        </p:nvSpPr>
        <p:spPr>
          <a:xfrm>
            <a:off x="228600" y="457200"/>
            <a:ext cx="8267700" cy="5632311"/>
          </a:xfrm>
          <a:prstGeom prst="rect">
            <a:avLst/>
          </a:prstGeom>
        </p:spPr>
        <p:txBody>
          <a:bodyPr wrap="square">
            <a:spAutoFit/>
          </a:bodyPr>
          <a:lstStyle/>
          <a:p>
            <a:r>
              <a:rPr lang="en-US" b="1" dirty="0"/>
              <a:t>The EEPROM</a:t>
            </a:r>
            <a:endParaRPr lang="en-US" dirty="0"/>
          </a:p>
          <a:p>
            <a:r>
              <a:rPr lang="en-US" dirty="0"/>
              <a:t> </a:t>
            </a:r>
          </a:p>
          <a:p>
            <a:r>
              <a:rPr lang="en-US" dirty="0"/>
              <a:t>The electrically erasable and reprogrammable EEPROM provides a link between the original EPROM and today’s flash memory. We introduce it to show the development of the EPROM. The major difference between the EEPROM and the flash EEPROM is in the way data is erased. The EEPROM was developed at Intel by George </a:t>
            </a:r>
            <a:r>
              <a:rPr lang="en-US" dirty="0" err="1"/>
              <a:t>Perlegos</a:t>
            </a:r>
            <a:r>
              <a:rPr lang="en-US" dirty="0"/>
              <a:t> in 1978</a:t>
            </a:r>
            <a:r>
              <a:rPr lang="en-US" dirty="0" smtClean="0"/>
              <a:t>.</a:t>
            </a:r>
          </a:p>
          <a:p>
            <a:endParaRPr lang="en-US" dirty="0"/>
          </a:p>
          <a:p>
            <a:r>
              <a:rPr lang="en-US" dirty="0"/>
              <a:t>In an EPROM the trapped electrons in the insulator are removed by the photons of UV light. In an EEPROM the insulating layer is so thin that a </a:t>
            </a:r>
            <a:r>
              <a:rPr lang="en-US" i="1" dirty="0"/>
              <a:t>quantum mechanical</a:t>
            </a:r>
            <a:r>
              <a:rPr lang="en-US" dirty="0"/>
              <a:t> effect, called </a:t>
            </a:r>
            <a:r>
              <a:rPr lang="en-US" i="1" dirty="0"/>
              <a:t>Fowler-</a:t>
            </a:r>
            <a:r>
              <a:rPr lang="en-US" i="1" dirty="0" err="1"/>
              <a:t>Nordheim</a:t>
            </a:r>
            <a:r>
              <a:rPr lang="en-US" dirty="0"/>
              <a:t> tunneling, transports electrons across it when the chip is erased. </a:t>
            </a:r>
            <a:endParaRPr lang="en-US" dirty="0" smtClean="0"/>
          </a:p>
          <a:p>
            <a:endParaRPr lang="en-US" dirty="0"/>
          </a:p>
          <a:p>
            <a:r>
              <a:rPr lang="en-US" dirty="0" smtClean="0"/>
              <a:t>When </a:t>
            </a:r>
            <a:r>
              <a:rPr lang="en-US" dirty="0"/>
              <a:t>a voltage is applied across the insulating layer, electrons on the floating gate are able to tunnel through the layer, even though they don’t have enough energy to cross the barrier. </a:t>
            </a:r>
            <a:endParaRPr lang="en-US" dirty="0" smtClean="0"/>
          </a:p>
          <a:p>
            <a:endParaRPr lang="en-US" dirty="0"/>
          </a:p>
          <a:p>
            <a:r>
              <a:rPr lang="en-US" dirty="0" smtClean="0"/>
              <a:t>The </a:t>
            </a:r>
            <a:r>
              <a:rPr lang="en-US" dirty="0"/>
              <a:t>voltage across the insulating layer is approximately 10</a:t>
            </a:r>
            <a:r>
              <a:rPr lang="en-US" baseline="30000" dirty="0"/>
              <a:t>7</a:t>
            </a:r>
            <a:r>
              <a:rPr lang="en-US" dirty="0"/>
              <a:t> V/cm. Table 10.3 illustrates the difference between the three programmable devices we describe here.</a:t>
            </a:r>
          </a:p>
        </p:txBody>
      </p:sp>
    </p:spTree>
    <p:extLst>
      <p:ext uri="{BB962C8B-B14F-4D97-AF65-F5344CB8AC3E}">
        <p14:creationId xmlns:p14="http://schemas.microsoft.com/office/powerpoint/2010/main" val="131356016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87</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graphicFrame>
        <p:nvGraphicFramePr>
          <p:cNvPr id="4" name="Table 3"/>
          <p:cNvGraphicFramePr>
            <a:graphicFrameLocks noGrp="1"/>
          </p:cNvGraphicFramePr>
          <p:nvPr>
            <p:extLst>
              <p:ext uri="{D42A27DB-BD31-4B8C-83A1-F6EECF244321}">
                <p14:modId xmlns:p14="http://schemas.microsoft.com/office/powerpoint/2010/main" val="3286490475"/>
              </p:ext>
            </p:extLst>
          </p:nvPr>
        </p:nvGraphicFramePr>
        <p:xfrm>
          <a:off x="310054" y="685800"/>
          <a:ext cx="8186245" cy="3832862"/>
        </p:xfrm>
        <a:graphic>
          <a:graphicData uri="http://schemas.openxmlformats.org/drawingml/2006/table">
            <a:tbl>
              <a:tblPr firstRow="1" firstCol="1" bandRow="1" bandCol="1">
                <a:tableStyleId>{5C22544A-7EE6-4342-B048-85BDC9FD1C3A}</a:tableStyleId>
              </a:tblPr>
              <a:tblGrid>
                <a:gridCol w="2585546"/>
                <a:gridCol w="1600200"/>
                <a:gridCol w="2590800"/>
                <a:gridCol w="1409699"/>
              </a:tblGrid>
              <a:tr h="358140">
                <a:tc>
                  <a:txBody>
                    <a:bodyPr/>
                    <a:lstStyle/>
                    <a:p>
                      <a:pPr marL="0" marR="0" algn="l">
                        <a:spcBef>
                          <a:spcPts val="0"/>
                        </a:spcBef>
                        <a:spcAft>
                          <a:spcPts val="0"/>
                        </a:spcAft>
                      </a:pPr>
                      <a:r>
                        <a:rPr lang="en-US" sz="2000">
                          <a:effectLst/>
                        </a:rPr>
                        <a:t>Device</a:t>
                      </a:r>
                      <a:endParaRPr lang="en-US" sz="2000">
                        <a:effectLst/>
                        <a:latin typeface="Times New Roman"/>
                        <a:ea typeface="Times New Roman"/>
                      </a:endParaRPr>
                    </a:p>
                  </a:txBody>
                  <a:tcPr marL="68580" marR="68580" marT="0" marB="0"/>
                </a:tc>
                <a:tc>
                  <a:txBody>
                    <a:bodyPr/>
                    <a:lstStyle/>
                    <a:p>
                      <a:pPr marL="0" marR="0" algn="l">
                        <a:spcBef>
                          <a:spcPts val="0"/>
                        </a:spcBef>
                        <a:spcAft>
                          <a:spcPts val="0"/>
                        </a:spcAft>
                      </a:pPr>
                      <a:r>
                        <a:rPr lang="en-US" sz="2000">
                          <a:effectLst/>
                        </a:rPr>
                        <a:t>EPROM</a:t>
                      </a:r>
                      <a:endParaRPr lang="en-US" sz="2000">
                        <a:effectLst/>
                        <a:latin typeface="Times New Roman"/>
                        <a:ea typeface="Times New Roman"/>
                      </a:endParaRPr>
                    </a:p>
                  </a:txBody>
                  <a:tcPr marL="68580" marR="68580" marT="0" marB="0"/>
                </a:tc>
                <a:tc>
                  <a:txBody>
                    <a:bodyPr/>
                    <a:lstStyle/>
                    <a:p>
                      <a:pPr marL="0" marR="0" algn="l">
                        <a:spcBef>
                          <a:spcPts val="0"/>
                        </a:spcBef>
                        <a:spcAft>
                          <a:spcPts val="0"/>
                        </a:spcAft>
                      </a:pPr>
                      <a:r>
                        <a:rPr lang="en-US" sz="2000">
                          <a:effectLst/>
                        </a:rPr>
                        <a:t>EEPROM</a:t>
                      </a:r>
                      <a:endParaRPr lang="en-US" sz="2000">
                        <a:effectLst/>
                        <a:latin typeface="Times New Roman"/>
                        <a:ea typeface="Times New Roman"/>
                      </a:endParaRPr>
                    </a:p>
                  </a:txBody>
                  <a:tcPr marL="68580" marR="68580" marT="0" marB="0"/>
                </a:tc>
                <a:tc>
                  <a:txBody>
                    <a:bodyPr/>
                    <a:lstStyle/>
                    <a:p>
                      <a:pPr marL="0" marR="0" algn="l">
                        <a:spcBef>
                          <a:spcPts val="0"/>
                        </a:spcBef>
                        <a:spcAft>
                          <a:spcPts val="0"/>
                        </a:spcAft>
                      </a:pPr>
                      <a:r>
                        <a:rPr lang="en-US" sz="2000">
                          <a:effectLst/>
                        </a:rPr>
                        <a:t>Flash Memory</a:t>
                      </a:r>
                      <a:endParaRPr lang="en-US" sz="2000">
                        <a:effectLst/>
                        <a:latin typeface="Times New Roman"/>
                        <a:ea typeface="Times New Roman"/>
                      </a:endParaRPr>
                    </a:p>
                  </a:txBody>
                  <a:tcPr marL="68580" marR="68580" marT="0" marB="0"/>
                </a:tc>
              </a:tr>
              <a:tr h="322326">
                <a:tc>
                  <a:txBody>
                    <a:bodyPr/>
                    <a:lstStyle/>
                    <a:p>
                      <a:pPr marL="0" marR="0" algn="l">
                        <a:spcBef>
                          <a:spcPts val="0"/>
                        </a:spcBef>
                        <a:spcAft>
                          <a:spcPts val="0"/>
                        </a:spcAft>
                      </a:pPr>
                      <a:r>
                        <a:rPr lang="en-US" sz="1800" spc="-10">
                          <a:effectLst/>
                        </a:rPr>
                        <a:t> </a:t>
                      </a:r>
                      <a:endParaRPr lang="en-US" sz="2000">
                        <a:effectLst/>
                        <a:latin typeface="Times New Roman"/>
                        <a:ea typeface="Times New Roman"/>
                      </a:endParaRPr>
                    </a:p>
                  </a:txBody>
                  <a:tcPr marL="68580" marR="68580" marT="0" marB="0"/>
                </a:tc>
                <a:tc>
                  <a:txBody>
                    <a:bodyPr/>
                    <a:lstStyle/>
                    <a:p>
                      <a:pPr marL="0" marR="0" algn="l">
                        <a:spcBef>
                          <a:spcPts val="0"/>
                        </a:spcBef>
                        <a:spcAft>
                          <a:spcPts val="0"/>
                        </a:spcAft>
                      </a:pPr>
                      <a:r>
                        <a:rPr lang="en-US" sz="1800" spc="-10">
                          <a:effectLst/>
                        </a:rPr>
                        <a:t> </a:t>
                      </a:r>
                      <a:endParaRPr lang="en-US" sz="2000">
                        <a:effectLst/>
                        <a:latin typeface="Times New Roman"/>
                        <a:ea typeface="Times New Roman"/>
                      </a:endParaRPr>
                    </a:p>
                  </a:txBody>
                  <a:tcPr marL="68580" marR="68580" marT="0" marB="0"/>
                </a:tc>
                <a:tc>
                  <a:txBody>
                    <a:bodyPr/>
                    <a:lstStyle/>
                    <a:p>
                      <a:pPr marL="0" marR="0" algn="l">
                        <a:spcBef>
                          <a:spcPts val="0"/>
                        </a:spcBef>
                        <a:spcAft>
                          <a:spcPts val="0"/>
                        </a:spcAft>
                      </a:pPr>
                      <a:r>
                        <a:rPr lang="en-US" sz="1800" spc="-10">
                          <a:effectLst/>
                        </a:rPr>
                        <a:t> </a:t>
                      </a:r>
                      <a:endParaRPr lang="en-US" sz="2000">
                        <a:effectLst/>
                        <a:latin typeface="Times New Roman"/>
                        <a:ea typeface="Times New Roman"/>
                      </a:endParaRPr>
                    </a:p>
                  </a:txBody>
                  <a:tcPr marL="68580" marR="68580" marT="0" marB="0"/>
                </a:tc>
                <a:tc>
                  <a:txBody>
                    <a:bodyPr/>
                    <a:lstStyle/>
                    <a:p>
                      <a:pPr marL="0" marR="0" algn="l">
                        <a:spcBef>
                          <a:spcPts val="0"/>
                        </a:spcBef>
                        <a:spcAft>
                          <a:spcPts val="0"/>
                        </a:spcAft>
                      </a:pPr>
                      <a:r>
                        <a:rPr lang="en-US" sz="1800" spc="-10">
                          <a:effectLst/>
                        </a:rPr>
                        <a:t> </a:t>
                      </a:r>
                      <a:endParaRPr lang="en-US" sz="2000">
                        <a:effectLst/>
                        <a:latin typeface="Times New Roman"/>
                        <a:ea typeface="Times New Roman"/>
                      </a:endParaRPr>
                    </a:p>
                  </a:txBody>
                  <a:tcPr marL="68580" marR="68580" marT="0" marB="0"/>
                </a:tc>
              </a:tr>
              <a:tr h="322326">
                <a:tc>
                  <a:txBody>
                    <a:bodyPr/>
                    <a:lstStyle/>
                    <a:p>
                      <a:pPr marL="0" marR="0" algn="l">
                        <a:spcBef>
                          <a:spcPts val="0"/>
                        </a:spcBef>
                        <a:spcAft>
                          <a:spcPts val="0"/>
                        </a:spcAft>
                      </a:pPr>
                      <a:r>
                        <a:rPr lang="en-US" sz="1800" spc="-10">
                          <a:effectLst/>
                        </a:rPr>
                        <a:t>Normalized cell size</a:t>
                      </a:r>
                      <a:endParaRPr lang="en-US" sz="2000">
                        <a:effectLst/>
                        <a:latin typeface="Times New Roman"/>
                        <a:ea typeface="Times New Roman"/>
                      </a:endParaRPr>
                    </a:p>
                  </a:txBody>
                  <a:tcPr marL="68580" marR="68580" marT="0" marB="0"/>
                </a:tc>
                <a:tc>
                  <a:txBody>
                    <a:bodyPr/>
                    <a:lstStyle/>
                    <a:p>
                      <a:pPr marL="0" marR="0" algn="l">
                        <a:spcBef>
                          <a:spcPts val="0"/>
                        </a:spcBef>
                        <a:spcAft>
                          <a:spcPts val="0"/>
                        </a:spcAft>
                      </a:pPr>
                      <a:r>
                        <a:rPr lang="en-US" sz="1800" spc="-10">
                          <a:effectLst/>
                        </a:rPr>
                        <a:t>1.0</a:t>
                      </a:r>
                      <a:endParaRPr lang="en-US" sz="2000">
                        <a:effectLst/>
                        <a:latin typeface="Times New Roman"/>
                        <a:ea typeface="Times New Roman"/>
                      </a:endParaRPr>
                    </a:p>
                  </a:txBody>
                  <a:tcPr marL="68580" marR="68580" marT="0" marB="0"/>
                </a:tc>
                <a:tc>
                  <a:txBody>
                    <a:bodyPr/>
                    <a:lstStyle/>
                    <a:p>
                      <a:pPr marL="0" marR="0" algn="l">
                        <a:spcBef>
                          <a:spcPts val="0"/>
                        </a:spcBef>
                        <a:spcAft>
                          <a:spcPts val="0"/>
                        </a:spcAft>
                      </a:pPr>
                      <a:r>
                        <a:rPr lang="en-US" sz="1800" spc="-10">
                          <a:effectLst/>
                        </a:rPr>
                        <a:t>1.0 - 1.2</a:t>
                      </a:r>
                      <a:endParaRPr lang="en-US" sz="2000">
                        <a:effectLst/>
                        <a:latin typeface="Times New Roman"/>
                        <a:ea typeface="Times New Roman"/>
                      </a:endParaRPr>
                    </a:p>
                  </a:txBody>
                  <a:tcPr marL="68580" marR="68580" marT="0" marB="0"/>
                </a:tc>
                <a:tc>
                  <a:txBody>
                    <a:bodyPr/>
                    <a:lstStyle/>
                    <a:p>
                      <a:pPr marL="0" marR="0" algn="l">
                        <a:spcBef>
                          <a:spcPts val="0"/>
                        </a:spcBef>
                        <a:spcAft>
                          <a:spcPts val="0"/>
                        </a:spcAft>
                      </a:pPr>
                      <a:r>
                        <a:rPr lang="en-US" sz="1800" spc="-10">
                          <a:effectLst/>
                        </a:rPr>
                        <a:t>3.0</a:t>
                      </a:r>
                      <a:endParaRPr lang="en-US" sz="2000">
                        <a:effectLst/>
                        <a:latin typeface="Times New Roman"/>
                        <a:ea typeface="Times New Roman"/>
                      </a:endParaRPr>
                    </a:p>
                  </a:txBody>
                  <a:tcPr marL="68580" marR="68580" marT="0" marB="0"/>
                </a:tc>
              </a:tr>
              <a:tr h="644653">
                <a:tc>
                  <a:txBody>
                    <a:bodyPr/>
                    <a:lstStyle/>
                    <a:p>
                      <a:pPr marL="0" marR="0" algn="l">
                        <a:spcBef>
                          <a:spcPts val="0"/>
                        </a:spcBef>
                        <a:spcAft>
                          <a:spcPts val="0"/>
                        </a:spcAft>
                      </a:pPr>
                      <a:r>
                        <a:rPr lang="en-US" sz="1800" spc="-10">
                          <a:effectLst/>
                        </a:rPr>
                        <a:t>Programming mechanism</a:t>
                      </a:r>
                      <a:endParaRPr lang="en-US" sz="2000">
                        <a:effectLst/>
                        <a:latin typeface="Times New Roman"/>
                        <a:ea typeface="Times New Roman"/>
                      </a:endParaRPr>
                    </a:p>
                  </a:txBody>
                  <a:tcPr marL="68580" marR="68580" marT="0" marB="0"/>
                </a:tc>
                <a:tc>
                  <a:txBody>
                    <a:bodyPr/>
                    <a:lstStyle/>
                    <a:p>
                      <a:pPr marL="0" marR="0" algn="l">
                        <a:spcBef>
                          <a:spcPts val="0"/>
                        </a:spcBef>
                        <a:spcAft>
                          <a:spcPts val="0"/>
                        </a:spcAft>
                      </a:pPr>
                      <a:r>
                        <a:rPr lang="en-US" sz="1800" spc="-10">
                          <a:effectLst/>
                        </a:rPr>
                        <a:t>Hot electron injection</a:t>
                      </a:r>
                      <a:endParaRPr lang="en-US" sz="2000">
                        <a:effectLst/>
                        <a:latin typeface="Times New Roman"/>
                        <a:ea typeface="Times New Roman"/>
                      </a:endParaRPr>
                    </a:p>
                  </a:txBody>
                  <a:tcPr marL="68580" marR="68580" marT="0" marB="0"/>
                </a:tc>
                <a:tc>
                  <a:txBody>
                    <a:bodyPr/>
                    <a:lstStyle/>
                    <a:p>
                      <a:pPr marL="0" marR="0" algn="l">
                        <a:spcBef>
                          <a:spcPts val="0"/>
                        </a:spcBef>
                        <a:spcAft>
                          <a:spcPts val="0"/>
                        </a:spcAft>
                      </a:pPr>
                      <a:r>
                        <a:rPr lang="en-US" sz="1800" spc="-10">
                          <a:effectLst/>
                        </a:rPr>
                        <a:t>Hot electron injection</a:t>
                      </a:r>
                      <a:endParaRPr lang="en-US" sz="2000">
                        <a:effectLst/>
                        <a:latin typeface="Times New Roman"/>
                        <a:ea typeface="Times New Roman"/>
                      </a:endParaRPr>
                    </a:p>
                  </a:txBody>
                  <a:tcPr marL="68580" marR="68580" marT="0" marB="0"/>
                </a:tc>
                <a:tc>
                  <a:txBody>
                    <a:bodyPr/>
                    <a:lstStyle/>
                    <a:p>
                      <a:pPr marL="0" marR="0" algn="l">
                        <a:spcBef>
                          <a:spcPts val="0"/>
                        </a:spcBef>
                        <a:spcAft>
                          <a:spcPts val="0"/>
                        </a:spcAft>
                      </a:pPr>
                      <a:r>
                        <a:rPr lang="en-US" sz="1800" spc="-10">
                          <a:effectLst/>
                        </a:rPr>
                        <a:t>Tunneling</a:t>
                      </a:r>
                      <a:endParaRPr lang="en-US" sz="2000">
                        <a:effectLst/>
                        <a:latin typeface="Times New Roman"/>
                        <a:ea typeface="Times New Roman"/>
                      </a:endParaRPr>
                    </a:p>
                  </a:txBody>
                  <a:tcPr marL="68580" marR="68580" marT="0" marB="0"/>
                </a:tc>
              </a:tr>
              <a:tr h="322326">
                <a:tc>
                  <a:txBody>
                    <a:bodyPr/>
                    <a:lstStyle/>
                    <a:p>
                      <a:pPr marL="0" marR="0" algn="l">
                        <a:spcBef>
                          <a:spcPts val="0"/>
                        </a:spcBef>
                        <a:spcAft>
                          <a:spcPts val="0"/>
                        </a:spcAft>
                      </a:pPr>
                      <a:r>
                        <a:rPr lang="en-US" sz="1800" spc="-10">
                          <a:effectLst/>
                        </a:rPr>
                        <a:t>Erase mechanism</a:t>
                      </a:r>
                      <a:endParaRPr lang="en-US" sz="2000">
                        <a:effectLst/>
                        <a:latin typeface="Times New Roman"/>
                        <a:ea typeface="Times New Roman"/>
                      </a:endParaRPr>
                    </a:p>
                  </a:txBody>
                  <a:tcPr marL="68580" marR="68580" marT="0" marB="0"/>
                </a:tc>
                <a:tc>
                  <a:txBody>
                    <a:bodyPr/>
                    <a:lstStyle/>
                    <a:p>
                      <a:pPr marL="0" marR="0" algn="l">
                        <a:spcBef>
                          <a:spcPts val="0"/>
                        </a:spcBef>
                        <a:spcAft>
                          <a:spcPts val="0"/>
                        </a:spcAft>
                      </a:pPr>
                      <a:r>
                        <a:rPr lang="en-US" sz="1800" spc="-10">
                          <a:effectLst/>
                        </a:rPr>
                        <a:t>UV light</a:t>
                      </a:r>
                      <a:endParaRPr lang="en-US" sz="2000">
                        <a:effectLst/>
                        <a:latin typeface="Times New Roman"/>
                        <a:ea typeface="Times New Roman"/>
                      </a:endParaRPr>
                    </a:p>
                  </a:txBody>
                  <a:tcPr marL="68580" marR="68580" marT="0" marB="0"/>
                </a:tc>
                <a:tc>
                  <a:txBody>
                    <a:bodyPr/>
                    <a:lstStyle/>
                    <a:p>
                      <a:pPr marL="0" marR="0" algn="l">
                        <a:spcBef>
                          <a:spcPts val="0"/>
                        </a:spcBef>
                        <a:spcAft>
                          <a:spcPts val="0"/>
                        </a:spcAft>
                      </a:pPr>
                      <a:r>
                        <a:rPr lang="en-US" sz="1800" spc="-10">
                          <a:effectLst/>
                        </a:rPr>
                        <a:t>Tunneling</a:t>
                      </a:r>
                      <a:endParaRPr lang="en-US" sz="2000">
                        <a:effectLst/>
                        <a:latin typeface="Times New Roman"/>
                        <a:ea typeface="Times New Roman"/>
                      </a:endParaRPr>
                    </a:p>
                  </a:txBody>
                  <a:tcPr marL="68580" marR="68580" marT="0" marB="0"/>
                </a:tc>
                <a:tc>
                  <a:txBody>
                    <a:bodyPr/>
                    <a:lstStyle/>
                    <a:p>
                      <a:pPr marL="0" marR="0" algn="l">
                        <a:spcBef>
                          <a:spcPts val="0"/>
                        </a:spcBef>
                        <a:spcAft>
                          <a:spcPts val="0"/>
                        </a:spcAft>
                      </a:pPr>
                      <a:r>
                        <a:rPr lang="en-US" sz="1800" spc="-10">
                          <a:effectLst/>
                        </a:rPr>
                        <a:t>Tunneling</a:t>
                      </a:r>
                      <a:endParaRPr lang="en-US" sz="2000">
                        <a:effectLst/>
                        <a:latin typeface="Times New Roman"/>
                        <a:ea typeface="Times New Roman"/>
                      </a:endParaRPr>
                    </a:p>
                  </a:txBody>
                  <a:tcPr marL="68580" marR="68580" marT="0" marB="0"/>
                </a:tc>
              </a:tr>
              <a:tr h="322326">
                <a:tc>
                  <a:txBody>
                    <a:bodyPr/>
                    <a:lstStyle/>
                    <a:p>
                      <a:pPr marL="0" marR="0" algn="l">
                        <a:spcBef>
                          <a:spcPts val="0"/>
                        </a:spcBef>
                        <a:spcAft>
                          <a:spcPts val="0"/>
                        </a:spcAft>
                      </a:pPr>
                      <a:r>
                        <a:rPr lang="en-US" sz="1800" spc="-10">
                          <a:effectLst/>
                        </a:rPr>
                        <a:t>Erase time</a:t>
                      </a:r>
                      <a:endParaRPr lang="en-US" sz="2000">
                        <a:effectLst/>
                        <a:latin typeface="Times New Roman"/>
                        <a:ea typeface="Times New Roman"/>
                      </a:endParaRPr>
                    </a:p>
                  </a:txBody>
                  <a:tcPr marL="68580" marR="68580" marT="0" marB="0"/>
                </a:tc>
                <a:tc>
                  <a:txBody>
                    <a:bodyPr/>
                    <a:lstStyle/>
                    <a:p>
                      <a:pPr marL="0" marR="0" algn="l">
                        <a:spcBef>
                          <a:spcPts val="0"/>
                        </a:spcBef>
                        <a:spcAft>
                          <a:spcPts val="0"/>
                        </a:spcAft>
                      </a:pPr>
                      <a:r>
                        <a:rPr lang="en-US" sz="1800" spc="-10">
                          <a:effectLst/>
                        </a:rPr>
                        <a:t>20 minutes</a:t>
                      </a:r>
                      <a:endParaRPr lang="en-US" sz="2000">
                        <a:effectLst/>
                        <a:latin typeface="Times New Roman"/>
                        <a:ea typeface="Times New Roman"/>
                      </a:endParaRPr>
                    </a:p>
                  </a:txBody>
                  <a:tcPr marL="68580" marR="68580" marT="0" marB="0"/>
                </a:tc>
                <a:tc>
                  <a:txBody>
                    <a:bodyPr/>
                    <a:lstStyle/>
                    <a:p>
                      <a:pPr marL="0" marR="0" algn="l">
                        <a:spcBef>
                          <a:spcPts val="0"/>
                        </a:spcBef>
                        <a:spcAft>
                          <a:spcPts val="0"/>
                        </a:spcAft>
                      </a:pPr>
                      <a:r>
                        <a:rPr lang="en-US" sz="1800" spc="-10">
                          <a:effectLst/>
                        </a:rPr>
                        <a:t>1 s</a:t>
                      </a:r>
                      <a:endParaRPr lang="en-US" sz="2000">
                        <a:effectLst/>
                        <a:latin typeface="Times New Roman"/>
                        <a:ea typeface="Times New Roman"/>
                      </a:endParaRPr>
                    </a:p>
                  </a:txBody>
                  <a:tcPr marL="68580" marR="68580" marT="0" marB="0"/>
                </a:tc>
                <a:tc>
                  <a:txBody>
                    <a:bodyPr/>
                    <a:lstStyle/>
                    <a:p>
                      <a:pPr marL="0" marR="0" algn="l">
                        <a:spcBef>
                          <a:spcPts val="0"/>
                        </a:spcBef>
                        <a:spcAft>
                          <a:spcPts val="0"/>
                        </a:spcAft>
                      </a:pPr>
                      <a:r>
                        <a:rPr lang="en-US" sz="1800" spc="-10">
                          <a:effectLst/>
                        </a:rPr>
                        <a:t>5 ms</a:t>
                      </a:r>
                      <a:endParaRPr lang="en-US" sz="2000">
                        <a:effectLst/>
                        <a:latin typeface="Times New Roman"/>
                        <a:ea typeface="Times New Roman"/>
                      </a:endParaRPr>
                    </a:p>
                  </a:txBody>
                  <a:tcPr marL="68580" marR="68580" marT="0" marB="0"/>
                </a:tc>
              </a:tr>
              <a:tr h="644653">
                <a:tc>
                  <a:txBody>
                    <a:bodyPr/>
                    <a:lstStyle/>
                    <a:p>
                      <a:pPr marL="0" marR="0" algn="l">
                        <a:spcBef>
                          <a:spcPts val="0"/>
                        </a:spcBef>
                        <a:spcAft>
                          <a:spcPts val="0"/>
                        </a:spcAft>
                      </a:pPr>
                      <a:r>
                        <a:rPr lang="en-US" sz="1800" spc="-10">
                          <a:effectLst/>
                        </a:rPr>
                        <a:t>Minimum erase</a:t>
                      </a:r>
                      <a:endParaRPr lang="en-US" sz="2000">
                        <a:effectLst/>
                        <a:latin typeface="Times New Roman"/>
                        <a:ea typeface="Times New Roman"/>
                      </a:endParaRPr>
                    </a:p>
                  </a:txBody>
                  <a:tcPr marL="68580" marR="68580" marT="0" marB="0"/>
                </a:tc>
                <a:tc>
                  <a:txBody>
                    <a:bodyPr/>
                    <a:lstStyle/>
                    <a:p>
                      <a:pPr marL="0" marR="0" algn="l">
                        <a:spcBef>
                          <a:spcPts val="0"/>
                        </a:spcBef>
                        <a:spcAft>
                          <a:spcPts val="0"/>
                        </a:spcAft>
                      </a:pPr>
                      <a:r>
                        <a:rPr lang="en-US" sz="1800" spc="-10">
                          <a:effectLst/>
                        </a:rPr>
                        <a:t>Entire chip</a:t>
                      </a:r>
                      <a:endParaRPr lang="en-US" sz="2000">
                        <a:effectLst/>
                        <a:latin typeface="Times New Roman"/>
                        <a:ea typeface="Times New Roman"/>
                      </a:endParaRPr>
                    </a:p>
                  </a:txBody>
                  <a:tcPr marL="68580" marR="68580" marT="0" marB="0"/>
                </a:tc>
                <a:tc>
                  <a:txBody>
                    <a:bodyPr/>
                    <a:lstStyle/>
                    <a:p>
                      <a:pPr marL="0" marR="0" algn="l">
                        <a:spcBef>
                          <a:spcPts val="0"/>
                        </a:spcBef>
                        <a:spcAft>
                          <a:spcPts val="0"/>
                        </a:spcAft>
                      </a:pPr>
                      <a:r>
                        <a:rPr lang="en-US" sz="1800" spc="-10" dirty="0">
                          <a:effectLst/>
                        </a:rPr>
                        <a:t>Entire chip (or sector)</a:t>
                      </a:r>
                      <a:endParaRPr lang="en-US" sz="2000" dirty="0">
                        <a:effectLst/>
                        <a:latin typeface="Times New Roman"/>
                        <a:ea typeface="Times New Roman"/>
                      </a:endParaRPr>
                    </a:p>
                  </a:txBody>
                  <a:tcPr marL="68580" marR="68580" marT="0" marB="0"/>
                </a:tc>
                <a:tc>
                  <a:txBody>
                    <a:bodyPr/>
                    <a:lstStyle/>
                    <a:p>
                      <a:pPr marL="0" marR="0" algn="l">
                        <a:spcBef>
                          <a:spcPts val="0"/>
                        </a:spcBef>
                        <a:spcAft>
                          <a:spcPts val="0"/>
                        </a:spcAft>
                      </a:pPr>
                      <a:r>
                        <a:rPr lang="en-US" sz="1800" spc="-10" dirty="0">
                          <a:effectLst/>
                        </a:rPr>
                        <a:t>Byte</a:t>
                      </a:r>
                      <a:endParaRPr lang="en-US" sz="2000" dirty="0">
                        <a:effectLst/>
                        <a:latin typeface="Times New Roman"/>
                        <a:ea typeface="Times New Roman"/>
                      </a:endParaRPr>
                    </a:p>
                  </a:txBody>
                  <a:tcPr marL="68580" marR="68580" marT="0" marB="0"/>
                </a:tc>
              </a:tr>
              <a:tr h="322326">
                <a:tc>
                  <a:txBody>
                    <a:bodyPr/>
                    <a:lstStyle/>
                    <a:p>
                      <a:pPr marL="0" marR="0" algn="l">
                        <a:spcBef>
                          <a:spcPts val="0"/>
                        </a:spcBef>
                        <a:spcAft>
                          <a:spcPts val="0"/>
                        </a:spcAft>
                      </a:pPr>
                      <a:r>
                        <a:rPr lang="en-US" sz="1800" spc="-10">
                          <a:effectLst/>
                        </a:rPr>
                        <a:t>Write time (per cell)</a:t>
                      </a:r>
                      <a:endParaRPr lang="en-US" sz="2000">
                        <a:effectLst/>
                        <a:latin typeface="Times New Roman"/>
                        <a:ea typeface="Times New Roman"/>
                      </a:endParaRPr>
                    </a:p>
                  </a:txBody>
                  <a:tcPr marL="68580" marR="68580" marT="0" marB="0"/>
                </a:tc>
                <a:tc>
                  <a:txBody>
                    <a:bodyPr/>
                    <a:lstStyle/>
                    <a:p>
                      <a:pPr marL="0" marR="0" algn="l">
                        <a:spcBef>
                          <a:spcPts val="0"/>
                        </a:spcBef>
                        <a:spcAft>
                          <a:spcPts val="0"/>
                        </a:spcAft>
                      </a:pPr>
                      <a:r>
                        <a:rPr lang="en-US" sz="1800" spc="-10">
                          <a:effectLst/>
                        </a:rPr>
                        <a:t>&lt; 100 </a:t>
                      </a:r>
                      <a:r>
                        <a:rPr lang="en-US" sz="1800" spc="-10">
                          <a:effectLst/>
                          <a:sym typeface="Symbol"/>
                        </a:rPr>
                        <a:t></a:t>
                      </a:r>
                      <a:r>
                        <a:rPr lang="en-US" sz="1800" spc="-10">
                          <a:effectLst/>
                        </a:rPr>
                        <a:t>s</a:t>
                      </a:r>
                      <a:endParaRPr lang="en-US" sz="2000">
                        <a:effectLst/>
                        <a:latin typeface="Times New Roman"/>
                        <a:ea typeface="Times New Roman"/>
                      </a:endParaRPr>
                    </a:p>
                  </a:txBody>
                  <a:tcPr marL="68580" marR="68580" marT="0" marB="0"/>
                </a:tc>
                <a:tc>
                  <a:txBody>
                    <a:bodyPr/>
                    <a:lstStyle/>
                    <a:p>
                      <a:pPr marL="0" marR="0" algn="l">
                        <a:spcBef>
                          <a:spcPts val="0"/>
                        </a:spcBef>
                        <a:spcAft>
                          <a:spcPts val="0"/>
                        </a:spcAft>
                      </a:pPr>
                      <a:r>
                        <a:rPr lang="en-US" sz="1800" spc="-10">
                          <a:effectLst/>
                        </a:rPr>
                        <a:t>&lt; 100 </a:t>
                      </a:r>
                      <a:r>
                        <a:rPr lang="en-US" sz="1800" spc="-10">
                          <a:effectLst/>
                          <a:sym typeface="Symbol"/>
                        </a:rPr>
                        <a:t></a:t>
                      </a:r>
                      <a:r>
                        <a:rPr lang="en-US" sz="1800" spc="-10">
                          <a:effectLst/>
                        </a:rPr>
                        <a:t>s</a:t>
                      </a:r>
                      <a:endParaRPr lang="en-US" sz="2000">
                        <a:effectLst/>
                        <a:latin typeface="Times New Roman"/>
                        <a:ea typeface="Times New Roman"/>
                      </a:endParaRPr>
                    </a:p>
                  </a:txBody>
                  <a:tcPr marL="68580" marR="68580" marT="0" marB="0"/>
                </a:tc>
                <a:tc>
                  <a:txBody>
                    <a:bodyPr/>
                    <a:lstStyle/>
                    <a:p>
                      <a:pPr marL="0" marR="0" algn="l">
                        <a:spcBef>
                          <a:spcPts val="0"/>
                        </a:spcBef>
                        <a:spcAft>
                          <a:spcPts val="0"/>
                        </a:spcAft>
                      </a:pPr>
                      <a:r>
                        <a:rPr lang="en-US" sz="1800" spc="-10" dirty="0">
                          <a:effectLst/>
                        </a:rPr>
                        <a:t>5 </a:t>
                      </a:r>
                      <a:r>
                        <a:rPr lang="en-US" sz="1800" spc="-10" dirty="0" err="1">
                          <a:effectLst/>
                        </a:rPr>
                        <a:t>ms</a:t>
                      </a:r>
                      <a:endParaRPr lang="en-US" sz="2000" dirty="0">
                        <a:effectLst/>
                        <a:latin typeface="Times New Roman"/>
                        <a:ea typeface="Times New Roman"/>
                      </a:endParaRPr>
                    </a:p>
                  </a:txBody>
                  <a:tcPr marL="68580" marR="68580" marT="0" marB="0"/>
                </a:tc>
              </a:tr>
              <a:tr h="322326">
                <a:tc>
                  <a:txBody>
                    <a:bodyPr/>
                    <a:lstStyle/>
                    <a:p>
                      <a:pPr marL="0" marR="0" algn="l">
                        <a:spcBef>
                          <a:spcPts val="0"/>
                        </a:spcBef>
                        <a:spcAft>
                          <a:spcPts val="0"/>
                        </a:spcAft>
                      </a:pPr>
                      <a:r>
                        <a:rPr lang="en-US" sz="1800" spc="-10">
                          <a:effectLst/>
                        </a:rPr>
                        <a:t>Read access time</a:t>
                      </a:r>
                      <a:endParaRPr lang="en-US" sz="2000">
                        <a:effectLst/>
                        <a:latin typeface="Times New Roman"/>
                        <a:ea typeface="Times New Roman"/>
                      </a:endParaRPr>
                    </a:p>
                  </a:txBody>
                  <a:tcPr marL="68580" marR="68580" marT="0" marB="0"/>
                </a:tc>
                <a:tc>
                  <a:txBody>
                    <a:bodyPr/>
                    <a:lstStyle/>
                    <a:p>
                      <a:pPr marL="0" marR="0" algn="l">
                        <a:spcBef>
                          <a:spcPts val="0"/>
                        </a:spcBef>
                        <a:spcAft>
                          <a:spcPts val="0"/>
                        </a:spcAft>
                      </a:pPr>
                      <a:r>
                        <a:rPr lang="en-US" sz="1800" spc="-10">
                          <a:effectLst/>
                        </a:rPr>
                        <a:t>200 ns</a:t>
                      </a:r>
                      <a:endParaRPr lang="en-US" sz="2000">
                        <a:effectLst/>
                        <a:latin typeface="Times New Roman"/>
                        <a:ea typeface="Times New Roman"/>
                      </a:endParaRPr>
                    </a:p>
                  </a:txBody>
                  <a:tcPr marL="68580" marR="68580" marT="0" marB="0"/>
                </a:tc>
                <a:tc>
                  <a:txBody>
                    <a:bodyPr/>
                    <a:lstStyle/>
                    <a:p>
                      <a:pPr marL="0" marR="0" algn="l">
                        <a:spcBef>
                          <a:spcPts val="0"/>
                        </a:spcBef>
                        <a:spcAft>
                          <a:spcPts val="0"/>
                        </a:spcAft>
                      </a:pPr>
                      <a:r>
                        <a:rPr lang="en-US" sz="1800" spc="-10">
                          <a:effectLst/>
                        </a:rPr>
                        <a:t>200 ns</a:t>
                      </a:r>
                      <a:endParaRPr lang="en-US" sz="2000">
                        <a:effectLst/>
                        <a:latin typeface="Times New Roman"/>
                        <a:ea typeface="Times New Roman"/>
                      </a:endParaRPr>
                    </a:p>
                  </a:txBody>
                  <a:tcPr marL="68580" marR="68580" marT="0" marB="0"/>
                </a:tc>
                <a:tc>
                  <a:txBody>
                    <a:bodyPr/>
                    <a:lstStyle/>
                    <a:p>
                      <a:pPr marL="0" marR="0" algn="l">
                        <a:spcBef>
                          <a:spcPts val="0"/>
                        </a:spcBef>
                        <a:spcAft>
                          <a:spcPts val="0"/>
                        </a:spcAft>
                      </a:pPr>
                      <a:r>
                        <a:rPr lang="en-US" sz="1800" spc="-10" dirty="0">
                          <a:effectLst/>
                        </a:rPr>
                        <a:t>35 ns</a:t>
                      </a:r>
                      <a:endParaRPr lang="en-US" sz="2000" dirty="0">
                        <a:effectLst/>
                        <a:latin typeface="Times New Roman"/>
                        <a:ea typeface="Times New Roman"/>
                      </a:endParaRPr>
                    </a:p>
                  </a:txBody>
                  <a:tcPr marL="68580" marR="68580" marT="0" marB="0"/>
                </a:tc>
              </a:tr>
            </a:tbl>
          </a:graphicData>
        </a:graphic>
      </p:graphicFrame>
    </p:spTree>
    <p:extLst>
      <p:ext uri="{BB962C8B-B14F-4D97-AF65-F5344CB8AC3E}">
        <p14:creationId xmlns:p14="http://schemas.microsoft.com/office/powerpoint/2010/main" val="90169085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88</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pic>
        <p:nvPicPr>
          <p:cNvPr id="79874" name="Picture 2" descr="E:\CengageBook\CengageLectureNotesWebsite\Clements 1e JPG_files\ch10\87046-10-03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009" y="3282950"/>
            <a:ext cx="7310769" cy="288925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228600" y="609600"/>
            <a:ext cx="8458200" cy="2585323"/>
          </a:xfrm>
          <a:prstGeom prst="rect">
            <a:avLst/>
          </a:prstGeom>
        </p:spPr>
        <p:txBody>
          <a:bodyPr wrap="square">
            <a:spAutoFit/>
          </a:bodyPr>
          <a:lstStyle/>
          <a:p>
            <a:r>
              <a:rPr lang="en-US" b="1" dirty="0"/>
              <a:t>Flash Memory</a:t>
            </a:r>
            <a:endParaRPr lang="en-US" dirty="0"/>
          </a:p>
          <a:p>
            <a:r>
              <a:rPr lang="en-US" dirty="0"/>
              <a:t> </a:t>
            </a:r>
          </a:p>
          <a:p>
            <a:r>
              <a:rPr lang="en-US" dirty="0"/>
              <a:t>The flash EEPROM (today, most people just call it flash memory) can be programmed and erased electrically and it provides a convenient means of storing firmware in computers, digital electronic devices, and portable applications. </a:t>
            </a:r>
            <a:endParaRPr lang="en-US" dirty="0" smtClean="0"/>
          </a:p>
          <a:p>
            <a:endParaRPr lang="en-US" dirty="0"/>
          </a:p>
          <a:p>
            <a:r>
              <a:rPr lang="en-US" dirty="0" smtClean="0"/>
              <a:t>It </a:t>
            </a:r>
            <a:r>
              <a:rPr lang="en-US" dirty="0"/>
              <a:t>was invented by </a:t>
            </a:r>
            <a:r>
              <a:rPr lang="en-US" dirty="0" err="1"/>
              <a:t>Fujio</a:t>
            </a:r>
            <a:r>
              <a:rPr lang="en-US" dirty="0"/>
              <a:t> </a:t>
            </a:r>
            <a:r>
              <a:rPr lang="en-US" dirty="0" err="1"/>
              <a:t>Masuoka</a:t>
            </a:r>
            <a:r>
              <a:rPr lang="en-US" dirty="0"/>
              <a:t> at Toshiba in 1980. Figure 10.31 illustrates the structure of a flash memory cell. </a:t>
            </a:r>
          </a:p>
        </p:txBody>
      </p:sp>
    </p:spTree>
    <p:extLst>
      <p:ext uri="{BB962C8B-B14F-4D97-AF65-F5344CB8AC3E}">
        <p14:creationId xmlns:p14="http://schemas.microsoft.com/office/powerpoint/2010/main" val="176700510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89</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pic>
        <p:nvPicPr>
          <p:cNvPr id="79874" name="Picture 2" descr="E:\CengageBook\CengageLectureNotesWebsite\Clements 1e JPG_files\ch10\87046-10-03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3124200"/>
            <a:ext cx="7519648" cy="29718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52400" y="738046"/>
            <a:ext cx="8305800" cy="2031325"/>
          </a:xfrm>
          <a:prstGeom prst="rect">
            <a:avLst/>
          </a:prstGeom>
        </p:spPr>
        <p:txBody>
          <a:bodyPr wrap="square">
            <a:spAutoFit/>
          </a:bodyPr>
          <a:lstStyle/>
          <a:p>
            <a:r>
              <a:rPr lang="en-US" dirty="0" smtClean="0"/>
              <a:t>The </a:t>
            </a:r>
            <a:r>
              <a:rPr lang="en-US" dirty="0"/>
              <a:t>thickness of the silicon </a:t>
            </a:r>
            <a:r>
              <a:rPr lang="en-US" dirty="0" err="1"/>
              <a:t>oxynitride</a:t>
            </a:r>
            <a:r>
              <a:rPr lang="en-US" dirty="0"/>
              <a:t> insulating layer, ONO, between the floating gate and the surface of the MOS transistor, is about 300Å in an EPROM but only 100Å thick in a flash EEPROM. 1Å = 1 x 10</a:t>
            </a:r>
            <a:r>
              <a:rPr lang="en-US" baseline="30000" dirty="0"/>
              <a:t>-9</a:t>
            </a:r>
            <a:r>
              <a:rPr lang="en-US" dirty="0"/>
              <a:t> m or </a:t>
            </a:r>
            <a:r>
              <a:rPr lang="en-US" dirty="0" smtClean="0"/>
              <a:t>10 </a:t>
            </a:r>
            <a:r>
              <a:rPr lang="en-US" dirty="0"/>
              <a:t>nm. </a:t>
            </a:r>
            <a:endParaRPr lang="en-US" dirty="0" smtClean="0"/>
          </a:p>
          <a:p>
            <a:endParaRPr lang="en-US" dirty="0"/>
          </a:p>
          <a:p>
            <a:r>
              <a:rPr lang="en-US" dirty="0" smtClean="0"/>
              <a:t>The eye </a:t>
            </a:r>
            <a:r>
              <a:rPr lang="en-US" dirty="0"/>
              <a:t>can see light that falls in the </a:t>
            </a:r>
            <a:r>
              <a:rPr lang="en-US" dirty="0" smtClean="0"/>
              <a:t>spectrum </a:t>
            </a:r>
            <a:r>
              <a:rPr lang="en-US" dirty="0"/>
              <a:t>of 390 nm to 750 nm, which means that the thickness of a floating gate is about one quarter of the wavelength of the lowest frequency light (red) that we can see.</a:t>
            </a:r>
          </a:p>
        </p:txBody>
      </p:sp>
    </p:spTree>
    <p:extLst>
      <p:ext uri="{BB962C8B-B14F-4D97-AF65-F5344CB8AC3E}">
        <p14:creationId xmlns:p14="http://schemas.microsoft.com/office/powerpoint/2010/main" val="8943589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9</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sp>
        <p:nvSpPr>
          <p:cNvPr id="4" name="Rectangle 3"/>
          <p:cNvSpPr/>
          <p:nvPr/>
        </p:nvSpPr>
        <p:spPr>
          <a:xfrm>
            <a:off x="304800" y="762000"/>
            <a:ext cx="7924800" cy="4524315"/>
          </a:xfrm>
          <a:prstGeom prst="rect">
            <a:avLst/>
          </a:prstGeom>
        </p:spPr>
        <p:txBody>
          <a:bodyPr wrap="square">
            <a:spAutoFit/>
          </a:bodyPr>
          <a:lstStyle/>
          <a:p>
            <a:r>
              <a:rPr lang="en-US" b="1" dirty="0"/>
              <a:t>Random Access and Sequential Access Memory</a:t>
            </a:r>
            <a:endParaRPr lang="en-US" dirty="0"/>
          </a:p>
          <a:p>
            <a:r>
              <a:rPr lang="en-US" dirty="0"/>
              <a:t> </a:t>
            </a:r>
          </a:p>
          <a:p>
            <a:r>
              <a:rPr lang="en-US" dirty="0"/>
              <a:t>A fundamental distinction between the various memory technologies used in computers is the way in which data is accessed; </a:t>
            </a:r>
            <a:r>
              <a:rPr lang="en-US" i="1" dirty="0"/>
              <a:t>directly</a:t>
            </a:r>
            <a:r>
              <a:rPr lang="en-US" dirty="0"/>
              <a:t> or </a:t>
            </a:r>
            <a:r>
              <a:rPr lang="en-US" i="1" dirty="0"/>
              <a:t>sequentially</a:t>
            </a:r>
            <a:r>
              <a:rPr lang="en-US" dirty="0"/>
              <a:t>. </a:t>
            </a:r>
            <a:endParaRPr lang="en-US" dirty="0" smtClean="0"/>
          </a:p>
          <a:p>
            <a:endParaRPr lang="en-US" dirty="0"/>
          </a:p>
          <a:p>
            <a:r>
              <a:rPr lang="en-US" dirty="0" smtClean="0"/>
              <a:t>Memory </a:t>
            </a:r>
            <a:r>
              <a:rPr lang="en-US" dirty="0"/>
              <a:t>that is directly accessed is called </a:t>
            </a:r>
            <a:r>
              <a:rPr lang="en-US" i="1" dirty="0"/>
              <a:t>random access memory</a:t>
            </a:r>
            <a:r>
              <a:rPr lang="en-US" dirty="0"/>
              <a:t>, RAM, because you can access any data element at random and the time taken to perform the access is constant and effectively independent of the physical location of the data. </a:t>
            </a:r>
            <a:endParaRPr lang="en-US" dirty="0" smtClean="0"/>
          </a:p>
          <a:p>
            <a:endParaRPr lang="en-US" dirty="0"/>
          </a:p>
          <a:p>
            <a:r>
              <a:rPr lang="en-US" dirty="0" smtClean="0"/>
              <a:t>Such </a:t>
            </a:r>
            <a:r>
              <a:rPr lang="en-US" dirty="0"/>
              <a:t>memories are also called</a:t>
            </a:r>
            <a:r>
              <a:rPr lang="en-US" i="1" dirty="0"/>
              <a:t> immediate access memories</a:t>
            </a:r>
            <a:r>
              <a:rPr lang="en-US" dirty="0"/>
              <a:t>, IAS. </a:t>
            </a:r>
            <a:endParaRPr lang="en-US" dirty="0" smtClean="0"/>
          </a:p>
          <a:p>
            <a:endParaRPr lang="en-US" dirty="0"/>
          </a:p>
          <a:p>
            <a:r>
              <a:rPr lang="en-US" dirty="0" smtClean="0"/>
              <a:t>Of </a:t>
            </a:r>
            <a:r>
              <a:rPr lang="en-US" dirty="0"/>
              <a:t>course, these memories aren’t really </a:t>
            </a:r>
            <a:r>
              <a:rPr lang="en-US" i="1" dirty="0"/>
              <a:t>immediate</a:t>
            </a:r>
            <a:r>
              <a:rPr lang="en-US" dirty="0"/>
              <a:t> access – nothing is immediate; they are just so much faster than other types of memory.</a:t>
            </a:r>
          </a:p>
          <a:p>
            <a:endParaRPr lang="en-US" dirty="0"/>
          </a:p>
        </p:txBody>
      </p:sp>
    </p:spTree>
    <p:extLst>
      <p:ext uri="{BB962C8B-B14F-4D97-AF65-F5344CB8AC3E}">
        <p14:creationId xmlns:p14="http://schemas.microsoft.com/office/powerpoint/2010/main" val="422566038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90</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pic>
        <p:nvPicPr>
          <p:cNvPr id="79874" name="Picture 2" descr="E:\CengageBook\CengageLectureNotesWebsite\Clements 1e JPG_files\ch10\87046-10-03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810000"/>
            <a:ext cx="6934200" cy="274042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52400" y="533400"/>
            <a:ext cx="8324193" cy="2862322"/>
          </a:xfrm>
          <a:prstGeom prst="rect">
            <a:avLst/>
          </a:prstGeom>
        </p:spPr>
        <p:txBody>
          <a:bodyPr wrap="square">
            <a:spAutoFit/>
          </a:bodyPr>
          <a:lstStyle/>
          <a:p>
            <a:r>
              <a:rPr lang="en-US" dirty="0"/>
              <a:t>When an EPROM is programmed, the charge is transferred to the floating gate by an </a:t>
            </a:r>
            <a:r>
              <a:rPr lang="en-US" i="1" dirty="0"/>
              <a:t>avalanche effect</a:t>
            </a:r>
            <a:r>
              <a:rPr lang="en-US" dirty="0"/>
              <a:t> </a:t>
            </a:r>
            <a:r>
              <a:rPr lang="en-US" dirty="0" smtClean="0"/>
              <a:t>causing </a:t>
            </a:r>
            <a:r>
              <a:rPr lang="en-US" i="1" dirty="0"/>
              <a:t>hot electrons</a:t>
            </a:r>
            <a:r>
              <a:rPr lang="en-US" dirty="0"/>
              <a:t> </a:t>
            </a:r>
            <a:r>
              <a:rPr lang="en-US" dirty="0" smtClean="0"/>
              <a:t>to </a:t>
            </a:r>
            <a:r>
              <a:rPr lang="en-US" dirty="0"/>
              <a:t>burst through the </a:t>
            </a:r>
            <a:r>
              <a:rPr lang="en-US" dirty="0" err="1"/>
              <a:t>oxynitride</a:t>
            </a:r>
            <a:r>
              <a:rPr lang="en-US" dirty="0"/>
              <a:t> insulating layer. </a:t>
            </a:r>
            <a:r>
              <a:rPr lang="en-US" dirty="0" smtClean="0"/>
              <a:t> A </a:t>
            </a:r>
            <a:r>
              <a:rPr lang="en-US" dirty="0"/>
              <a:t>flash EEPROM is programmed by electrons tunneling through the insulator and is erased in the same way. </a:t>
            </a:r>
            <a:endParaRPr lang="en-US" dirty="0" smtClean="0"/>
          </a:p>
          <a:p>
            <a:endParaRPr lang="en-US" dirty="0" smtClean="0"/>
          </a:p>
          <a:p>
            <a:r>
              <a:rPr lang="en-US" dirty="0" smtClean="0"/>
              <a:t>You </a:t>
            </a:r>
            <a:r>
              <a:rPr lang="en-US" dirty="0"/>
              <a:t>can’t erase individual cells in flash EEPROMs. A flash EEPROM is divided into sectors with a capacity of typically 1,024 bytes. Some devices let you erase individual sectors. First-generation flash EEPROMs were guaranteed to perform only 100 erase/write cycles, although devices are now available with lifetimes of at least 10,000 cycles. </a:t>
            </a:r>
          </a:p>
        </p:txBody>
      </p:sp>
    </p:spTree>
    <p:extLst>
      <p:ext uri="{BB962C8B-B14F-4D97-AF65-F5344CB8AC3E}">
        <p14:creationId xmlns:p14="http://schemas.microsoft.com/office/powerpoint/2010/main" val="304006391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91</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sp>
        <p:nvSpPr>
          <p:cNvPr id="6" name="Rectangle 5"/>
          <p:cNvSpPr/>
          <p:nvPr/>
        </p:nvSpPr>
        <p:spPr>
          <a:xfrm>
            <a:off x="228600" y="533400"/>
            <a:ext cx="8247993" cy="4801314"/>
          </a:xfrm>
          <a:prstGeom prst="rect">
            <a:avLst/>
          </a:prstGeom>
        </p:spPr>
        <p:txBody>
          <a:bodyPr wrap="square">
            <a:spAutoFit/>
          </a:bodyPr>
          <a:lstStyle/>
          <a:p>
            <a:r>
              <a:rPr lang="en-US" dirty="0"/>
              <a:t>Flash EEPROMs are programmed in the same way as the EPROMs. Their read interface to the system is like that of a static RAM, and they have a conventional active-low write-enable input. </a:t>
            </a:r>
            <a:endParaRPr lang="en-US" dirty="0" smtClean="0"/>
          </a:p>
          <a:p>
            <a:endParaRPr lang="en-US" dirty="0"/>
          </a:p>
          <a:p>
            <a:r>
              <a:rPr lang="en-US" dirty="0" smtClean="0"/>
              <a:t>A </a:t>
            </a:r>
            <a:r>
              <a:rPr lang="en-US" dirty="0"/>
              <a:t>write cycle is rather like a conventional write to a static RAM except that the duration of the write is very much longer. </a:t>
            </a:r>
            <a:endParaRPr lang="en-US" dirty="0" smtClean="0"/>
          </a:p>
          <a:p>
            <a:endParaRPr lang="en-US" dirty="0"/>
          </a:p>
          <a:p>
            <a:r>
              <a:rPr lang="en-US" dirty="0" smtClean="0"/>
              <a:t>A </a:t>
            </a:r>
            <a:r>
              <a:rPr lang="en-US" dirty="0"/>
              <a:t>flash EEPROM has an on-chip timer and associated control circuits that automatically ensure the appropriate signal delays without the use of external hardware. </a:t>
            </a:r>
            <a:endParaRPr lang="en-US" dirty="0" smtClean="0"/>
          </a:p>
          <a:p>
            <a:endParaRPr lang="en-US" dirty="0"/>
          </a:p>
          <a:p>
            <a:r>
              <a:rPr lang="en-US" dirty="0" smtClean="0"/>
              <a:t>Some </a:t>
            </a:r>
            <a:r>
              <a:rPr lang="en-US" dirty="0"/>
              <a:t>flash EEPROMs can be programmed a byte at a time, whereas others require an entire sector (e.g., 1,024 bytes) to be written in one operation. </a:t>
            </a:r>
            <a:endParaRPr lang="en-US" dirty="0" smtClean="0"/>
          </a:p>
          <a:p>
            <a:endParaRPr lang="en-US" dirty="0"/>
          </a:p>
          <a:p>
            <a:r>
              <a:rPr lang="en-US" dirty="0" smtClean="0"/>
              <a:t>The </a:t>
            </a:r>
            <a:r>
              <a:rPr lang="en-US" dirty="0"/>
              <a:t>erase interface of flash EEPROMs varies from manufacturer to manufacturer. They can be erased in one operation or erased a sector at a time</a:t>
            </a:r>
          </a:p>
        </p:txBody>
      </p:sp>
    </p:spTree>
    <p:extLst>
      <p:ext uri="{BB962C8B-B14F-4D97-AF65-F5344CB8AC3E}">
        <p14:creationId xmlns:p14="http://schemas.microsoft.com/office/powerpoint/2010/main" val="66026523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92</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sp>
        <p:nvSpPr>
          <p:cNvPr id="7" name="Text Box 2"/>
          <p:cNvSpPr txBox="1">
            <a:spLocks noChangeArrowheads="1"/>
          </p:cNvSpPr>
          <p:nvPr/>
        </p:nvSpPr>
        <p:spPr bwMode="auto">
          <a:xfrm>
            <a:off x="349469" y="685800"/>
            <a:ext cx="7727731" cy="5486400"/>
          </a:xfrm>
          <a:prstGeom prst="rect">
            <a:avLst/>
          </a:prstGeom>
          <a:solidFill>
            <a:srgbClr val="4F81BD">
              <a:lumMod val="20000"/>
              <a:lumOff val="80000"/>
            </a:srgbClr>
          </a:solidFill>
          <a:ln w="9525">
            <a:solidFill>
              <a:srgbClr val="000000"/>
            </a:solidFill>
            <a:miter lim="800000"/>
            <a:headEnd/>
            <a:tailEnd/>
          </a:ln>
        </p:spPr>
        <p:txBody>
          <a:bodyPr rot="0" vert="horz" wrap="square" lIns="91440" tIns="45720" rIns="91440" bIns="45720" anchor="t" anchorCtr="0">
            <a:noAutofit/>
          </a:bodyPr>
          <a:lstStyle/>
          <a:p>
            <a:pPr marL="0" marR="0" algn="ctr">
              <a:spcBef>
                <a:spcPts val="0"/>
              </a:spcBef>
              <a:spcAft>
                <a:spcPts val="0"/>
              </a:spcAft>
            </a:pPr>
            <a:r>
              <a:rPr lang="en-US" b="1" dirty="0">
                <a:solidFill>
                  <a:schemeClr val="bg1"/>
                </a:solidFill>
                <a:effectLst/>
                <a:latin typeface="Arial"/>
                <a:ea typeface="Times New Roman"/>
              </a:rPr>
              <a:t>Flash Technology</a:t>
            </a:r>
            <a:endParaRPr lang="en-US" dirty="0">
              <a:solidFill>
                <a:schemeClr val="bg1"/>
              </a:solidFill>
              <a:effectLst/>
              <a:latin typeface="Times New Roman"/>
              <a:ea typeface="Times New Roman"/>
            </a:endParaRPr>
          </a:p>
          <a:p>
            <a:pPr marL="0" marR="0" algn="just">
              <a:spcBef>
                <a:spcPts val="0"/>
              </a:spcBef>
              <a:spcAft>
                <a:spcPts val="0"/>
              </a:spcAft>
            </a:pPr>
            <a:r>
              <a:rPr lang="en-US" sz="900" dirty="0">
                <a:solidFill>
                  <a:schemeClr val="bg1"/>
                </a:solidFill>
                <a:effectLst/>
                <a:latin typeface="Arial"/>
                <a:ea typeface="Times New Roman"/>
              </a:rPr>
              <a:t> </a:t>
            </a:r>
            <a:endParaRPr lang="en-US" sz="900" dirty="0">
              <a:solidFill>
                <a:schemeClr val="bg1"/>
              </a:solidFill>
              <a:effectLst/>
              <a:latin typeface="Times New Roman"/>
              <a:ea typeface="Times New Roman"/>
            </a:endParaRPr>
          </a:p>
          <a:p>
            <a:pPr marL="0" marR="0" algn="just">
              <a:spcBef>
                <a:spcPts val="0"/>
              </a:spcBef>
              <a:spcAft>
                <a:spcPts val="0"/>
              </a:spcAft>
              <a:tabLst>
                <a:tab pos="228600" algn="l"/>
              </a:tabLst>
            </a:pPr>
            <a:r>
              <a:rPr lang="en-US" dirty="0">
                <a:solidFill>
                  <a:schemeClr val="bg1"/>
                </a:solidFill>
                <a:effectLst/>
                <a:latin typeface="Arial"/>
                <a:ea typeface="Times New Roman"/>
              </a:rPr>
              <a:t>The two pillars of </a:t>
            </a:r>
            <a:r>
              <a:rPr lang="en-US" dirty="0" smtClean="0">
                <a:solidFill>
                  <a:schemeClr val="bg1"/>
                </a:solidFill>
                <a:effectLst/>
                <a:latin typeface="Arial"/>
                <a:ea typeface="Times New Roman"/>
              </a:rPr>
              <a:t>ubiquitous </a:t>
            </a:r>
            <a:r>
              <a:rPr lang="en-US" dirty="0">
                <a:solidFill>
                  <a:schemeClr val="bg1"/>
                </a:solidFill>
                <a:effectLst/>
                <a:latin typeface="Arial"/>
                <a:ea typeface="Times New Roman"/>
              </a:rPr>
              <a:t>computing are the USB bus and flash memory. The USB </a:t>
            </a:r>
            <a:r>
              <a:rPr lang="en-US" dirty="0" smtClean="0">
                <a:solidFill>
                  <a:schemeClr val="bg1"/>
                </a:solidFill>
                <a:effectLst/>
                <a:latin typeface="Arial"/>
                <a:ea typeface="Times New Roman"/>
              </a:rPr>
              <a:t>bus </a:t>
            </a:r>
            <a:r>
              <a:rPr lang="en-US" dirty="0">
                <a:solidFill>
                  <a:schemeClr val="bg1"/>
                </a:solidFill>
                <a:effectLst/>
                <a:latin typeface="Arial"/>
                <a:ea typeface="Times New Roman"/>
              </a:rPr>
              <a:t>allows us to connect a wide range of digital systems together (digital camera to PC, or cell phone to </a:t>
            </a:r>
            <a:r>
              <a:rPr lang="en-US" dirty="0" err="1">
                <a:solidFill>
                  <a:schemeClr val="bg1"/>
                </a:solidFill>
                <a:effectLst/>
                <a:latin typeface="Arial"/>
                <a:ea typeface="Times New Roman"/>
              </a:rPr>
              <a:t>iPad</a:t>
            </a:r>
            <a:r>
              <a:rPr lang="en-US" dirty="0">
                <a:solidFill>
                  <a:schemeClr val="bg1"/>
                </a:solidFill>
                <a:effectLst/>
                <a:latin typeface="Arial"/>
                <a:ea typeface="Times New Roman"/>
              </a:rPr>
              <a:t>, and so on) with an absolute minimum of fuss. Data transfer rate and information exchange protocols are handled automatically and invisibly to the user. </a:t>
            </a:r>
            <a:endParaRPr lang="en-US" dirty="0" smtClean="0">
              <a:solidFill>
                <a:schemeClr val="bg1"/>
              </a:solidFill>
              <a:effectLst/>
              <a:latin typeface="Arial"/>
              <a:ea typeface="Times New Roman"/>
            </a:endParaRPr>
          </a:p>
          <a:p>
            <a:pPr marL="0" marR="0" algn="just">
              <a:spcBef>
                <a:spcPts val="0"/>
              </a:spcBef>
              <a:spcAft>
                <a:spcPts val="0"/>
              </a:spcAft>
              <a:tabLst>
                <a:tab pos="228600" algn="l"/>
              </a:tabLst>
            </a:pPr>
            <a:endParaRPr lang="en-US" dirty="0">
              <a:solidFill>
                <a:schemeClr val="bg1"/>
              </a:solidFill>
              <a:latin typeface="Arial"/>
              <a:ea typeface="Times New Roman"/>
            </a:endParaRPr>
          </a:p>
          <a:p>
            <a:pPr marL="0" marR="0" algn="just">
              <a:spcBef>
                <a:spcPts val="0"/>
              </a:spcBef>
              <a:spcAft>
                <a:spcPts val="0"/>
              </a:spcAft>
              <a:tabLst>
                <a:tab pos="228600" algn="l"/>
              </a:tabLst>
            </a:pPr>
            <a:r>
              <a:rPr lang="en-US" dirty="0" smtClean="0">
                <a:solidFill>
                  <a:schemeClr val="bg1"/>
                </a:solidFill>
                <a:effectLst/>
                <a:latin typeface="Arial"/>
                <a:ea typeface="Times New Roman"/>
              </a:rPr>
              <a:t>Similarly</a:t>
            </a:r>
            <a:r>
              <a:rPr lang="en-US" dirty="0">
                <a:solidFill>
                  <a:schemeClr val="bg1"/>
                </a:solidFill>
                <a:effectLst/>
                <a:latin typeface="Arial"/>
                <a:ea typeface="Times New Roman"/>
              </a:rPr>
              <a:t>, flash memories have grown from 8 MB devices to flash cards that can hold 512 GB in 2010. Interestingly, you can buy a 256 GB flash drive that combines both USB and flash technology to give you a portable storage system capable of holding 256 GB in the palm of your hand (a lifetime’s text and program storage – only images and multimedia require a lot more storage).</a:t>
            </a:r>
            <a:endParaRPr lang="en-US" dirty="0">
              <a:solidFill>
                <a:schemeClr val="bg1"/>
              </a:solidFill>
              <a:effectLst/>
              <a:latin typeface="Times New Roman"/>
              <a:ea typeface="Times New Roman"/>
            </a:endParaRPr>
          </a:p>
          <a:p>
            <a:pPr marL="0" marR="0" algn="just">
              <a:spcBef>
                <a:spcPts val="0"/>
              </a:spcBef>
              <a:spcAft>
                <a:spcPts val="0"/>
              </a:spcAft>
              <a:tabLst>
                <a:tab pos="228600" algn="l"/>
              </a:tabLst>
            </a:pPr>
            <a:endParaRPr lang="en-US" dirty="0">
              <a:solidFill>
                <a:schemeClr val="bg1"/>
              </a:solidFill>
              <a:latin typeface="Arial"/>
              <a:ea typeface="Times New Roman"/>
            </a:endParaRPr>
          </a:p>
          <a:p>
            <a:pPr marL="0" marR="0" algn="just">
              <a:spcBef>
                <a:spcPts val="0"/>
              </a:spcBef>
              <a:spcAft>
                <a:spcPts val="0"/>
              </a:spcAft>
              <a:tabLst>
                <a:tab pos="228600" algn="l"/>
              </a:tabLst>
            </a:pPr>
            <a:r>
              <a:rPr lang="en-US" dirty="0" smtClean="0">
                <a:solidFill>
                  <a:schemeClr val="bg1"/>
                </a:solidFill>
                <a:effectLst/>
                <a:latin typeface="Arial"/>
                <a:ea typeface="Times New Roman"/>
              </a:rPr>
              <a:t>The </a:t>
            </a:r>
            <a:r>
              <a:rPr lang="en-US" dirty="0">
                <a:solidFill>
                  <a:schemeClr val="bg1"/>
                </a:solidFill>
                <a:effectLst/>
                <a:latin typeface="Arial"/>
                <a:ea typeface="Times New Roman"/>
              </a:rPr>
              <a:t>continued progress in flash technology saw the introduction of solid-state disk drives in lap top computers in 2010. Replacing hard disks in laptops and note books with flash technology increases performance (data transfer and access time), power consumption, and reliability (there are no vulnerable moving parts).  </a:t>
            </a:r>
            <a:endParaRPr lang="en-US" dirty="0">
              <a:solidFill>
                <a:schemeClr val="bg1"/>
              </a:solidFill>
              <a:effectLst/>
              <a:latin typeface="Times New Roman"/>
              <a:ea typeface="Times New Roman"/>
            </a:endParaRPr>
          </a:p>
        </p:txBody>
      </p:sp>
    </p:spTree>
    <p:extLst>
      <p:ext uri="{BB962C8B-B14F-4D97-AF65-F5344CB8AC3E}">
        <p14:creationId xmlns:p14="http://schemas.microsoft.com/office/powerpoint/2010/main" val="217657197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93</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pic>
        <p:nvPicPr>
          <p:cNvPr id="80898" name="Picture 2" descr="E:\CengageBook\CengageLectureNotesWebsite\Clements 1e JPG_files\ch10\87046-10-03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376" y="4724400"/>
            <a:ext cx="7993024" cy="17526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60376" y="533400"/>
            <a:ext cx="8450224" cy="3970318"/>
          </a:xfrm>
          <a:prstGeom prst="rect">
            <a:avLst/>
          </a:prstGeom>
        </p:spPr>
        <p:txBody>
          <a:bodyPr wrap="square">
            <a:spAutoFit/>
          </a:bodyPr>
          <a:lstStyle/>
          <a:p>
            <a:r>
              <a:rPr lang="en-US" b="1" dirty="0"/>
              <a:t>Multi-level Flash Technology </a:t>
            </a:r>
            <a:endParaRPr lang="en-US" dirty="0"/>
          </a:p>
          <a:p>
            <a:r>
              <a:rPr lang="en-US" dirty="0"/>
              <a:t> </a:t>
            </a:r>
          </a:p>
          <a:p>
            <a:r>
              <a:rPr lang="en-US" dirty="0" smtClean="0"/>
              <a:t>EPROM </a:t>
            </a:r>
            <a:r>
              <a:rPr lang="en-US" dirty="0"/>
              <a:t>families store data as a charge on a capacitor that controls conduction through a channel. </a:t>
            </a:r>
            <a:r>
              <a:rPr lang="en-US" dirty="0" smtClean="0"/>
              <a:t> In </a:t>
            </a:r>
            <a:r>
              <a:rPr lang="en-US" dirty="0"/>
              <a:t>the late 1990s Intel developed a </a:t>
            </a:r>
            <a:r>
              <a:rPr lang="en-US" i="1" dirty="0"/>
              <a:t>multi-level flash cell</a:t>
            </a:r>
            <a:r>
              <a:rPr lang="en-US" dirty="0"/>
              <a:t>, MLC, that extended flash technology by storing a </a:t>
            </a:r>
            <a:r>
              <a:rPr lang="en-US" i="1" dirty="0"/>
              <a:t>measured charge</a:t>
            </a:r>
            <a:r>
              <a:rPr lang="en-US" dirty="0"/>
              <a:t> on the control gate. </a:t>
            </a:r>
            <a:endParaRPr lang="en-US" dirty="0" smtClean="0"/>
          </a:p>
          <a:p>
            <a:endParaRPr lang="en-US" dirty="0"/>
          </a:p>
          <a:p>
            <a:r>
              <a:rPr lang="en-US" dirty="0" smtClean="0"/>
              <a:t>By controlling </a:t>
            </a:r>
            <a:r>
              <a:rPr lang="en-US" dirty="0"/>
              <a:t>the stored charge and by reading back the amount of stored charge, MLC is able to write more than one bit into a cell; that is, multi-level technology stores data in an </a:t>
            </a:r>
            <a:r>
              <a:rPr lang="en-US" i="1" dirty="0"/>
              <a:t>analog</a:t>
            </a:r>
            <a:r>
              <a:rPr lang="en-US" dirty="0"/>
              <a:t> form. </a:t>
            </a:r>
            <a:endParaRPr lang="en-US" dirty="0" smtClean="0"/>
          </a:p>
          <a:p>
            <a:endParaRPr lang="en-US" dirty="0"/>
          </a:p>
          <a:p>
            <a:r>
              <a:rPr lang="en-US" dirty="0" smtClean="0"/>
              <a:t>The </a:t>
            </a:r>
            <a:r>
              <a:rPr lang="en-US" dirty="0"/>
              <a:t>relationship between the capacitance of a floating gate, the stored charge, and the gate voltage is V</a:t>
            </a:r>
            <a:r>
              <a:rPr lang="en-US" baseline="-25000" dirty="0"/>
              <a:t>FG</a:t>
            </a:r>
            <a:r>
              <a:rPr lang="en-US" dirty="0"/>
              <a:t> = Q</a:t>
            </a:r>
            <a:r>
              <a:rPr lang="en-US" baseline="-25000" dirty="0"/>
              <a:t>FG</a:t>
            </a:r>
            <a:r>
              <a:rPr lang="en-US" dirty="0"/>
              <a:t>/C</a:t>
            </a:r>
            <a:r>
              <a:rPr lang="en-US" baseline="-25000" dirty="0"/>
              <a:t>TOT</a:t>
            </a:r>
            <a:r>
              <a:rPr lang="en-US" dirty="0"/>
              <a:t> where V</a:t>
            </a:r>
            <a:r>
              <a:rPr lang="en-US" baseline="-25000" dirty="0"/>
              <a:t>FG</a:t>
            </a:r>
            <a:r>
              <a:rPr lang="en-US" dirty="0"/>
              <a:t> is the floating gate voltage, Q</a:t>
            </a:r>
            <a:r>
              <a:rPr lang="en-US" baseline="-25000" dirty="0"/>
              <a:t>FG</a:t>
            </a:r>
            <a:r>
              <a:rPr lang="en-US" dirty="0"/>
              <a:t> is the charge on the gate, and C</a:t>
            </a:r>
            <a:r>
              <a:rPr lang="en-US" baseline="-25000" dirty="0"/>
              <a:t>TOT</a:t>
            </a:r>
            <a:r>
              <a:rPr lang="en-US" dirty="0"/>
              <a:t> the capacitance. </a:t>
            </a:r>
          </a:p>
        </p:txBody>
      </p:sp>
    </p:spTree>
    <p:extLst>
      <p:ext uri="{BB962C8B-B14F-4D97-AF65-F5344CB8AC3E}">
        <p14:creationId xmlns:p14="http://schemas.microsoft.com/office/powerpoint/2010/main" val="59674074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94</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pic>
        <p:nvPicPr>
          <p:cNvPr id="80898" name="Picture 2" descr="E:\CengageBook\CengageLectureNotesWebsite\Clements 1e JPG_files\ch10\87046-10-03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4495800"/>
            <a:ext cx="7993024" cy="17526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04800" y="457200"/>
            <a:ext cx="8305800" cy="3693319"/>
          </a:xfrm>
          <a:prstGeom prst="rect">
            <a:avLst/>
          </a:prstGeom>
        </p:spPr>
        <p:txBody>
          <a:bodyPr wrap="square">
            <a:spAutoFit/>
          </a:bodyPr>
          <a:lstStyle/>
          <a:p>
            <a:r>
              <a:rPr lang="en-US" dirty="0" smtClean="0"/>
              <a:t>When </a:t>
            </a:r>
            <a:r>
              <a:rPr lang="en-US" dirty="0"/>
              <a:t>programming conventional flash memory, you can blast as much charge into a cell as you want, as long as it is sufficient to change the state. Multilevel cells have to be programmed precisely; you can’t permit overshoot in a MLC cell because it would convert one stored level into another. </a:t>
            </a:r>
            <a:endParaRPr lang="en-US" dirty="0" smtClean="0"/>
          </a:p>
          <a:p>
            <a:endParaRPr lang="en-US" dirty="0"/>
          </a:p>
          <a:p>
            <a:r>
              <a:rPr lang="en-US" dirty="0" smtClean="0"/>
              <a:t>A </a:t>
            </a:r>
            <a:r>
              <a:rPr lang="en-US" dirty="0"/>
              <a:t>different bit pattern is assigned to each charge; for example, 00, 01, 10, 11. A traditional flash memory or SLC flash senses the gate voltage, compares it to a threshold, and then assigns a 1 or 0 depending on whether the voltage is above or below the threshold. </a:t>
            </a:r>
            <a:endParaRPr lang="en-US" dirty="0" smtClean="0"/>
          </a:p>
          <a:p>
            <a:endParaRPr lang="en-US" dirty="0"/>
          </a:p>
          <a:p>
            <a:r>
              <a:rPr lang="en-US" dirty="0" smtClean="0"/>
              <a:t>MLC </a:t>
            </a:r>
            <a:r>
              <a:rPr lang="en-US" dirty="0"/>
              <a:t>technology compares the gate voltage to several reference levels and assigns a binary pattern to each level. The charge on the floating gate changes by about 1 V for each 10,000 electrons stored. </a:t>
            </a:r>
            <a:endParaRPr lang="en-US" i="1" dirty="0"/>
          </a:p>
        </p:txBody>
      </p:sp>
    </p:spTree>
    <p:extLst>
      <p:ext uri="{BB962C8B-B14F-4D97-AF65-F5344CB8AC3E}">
        <p14:creationId xmlns:p14="http://schemas.microsoft.com/office/powerpoint/2010/main" val="117370551"/>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95</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pic>
        <p:nvPicPr>
          <p:cNvPr id="80898" name="Picture 2" descr="E:\CengageBook\CengageLectureNotesWebsite\Clements 1e JPG_files\ch10\87046-10-03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4495800"/>
            <a:ext cx="7993024" cy="17526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04800" y="457200"/>
            <a:ext cx="8305800" cy="3554819"/>
          </a:xfrm>
          <a:prstGeom prst="rect">
            <a:avLst/>
          </a:prstGeom>
        </p:spPr>
        <p:txBody>
          <a:bodyPr wrap="square">
            <a:spAutoFit/>
          </a:bodyPr>
          <a:lstStyle/>
          <a:p>
            <a:r>
              <a:rPr lang="en-US" dirty="0" smtClean="0"/>
              <a:t>Figure </a:t>
            </a:r>
            <a:r>
              <a:rPr lang="en-US" dirty="0"/>
              <a:t>10.32 shows the charge distribution per state in SLC and MLC cells.</a:t>
            </a:r>
          </a:p>
          <a:p>
            <a:r>
              <a:rPr lang="en-US" dirty="0"/>
              <a:t>A cell with four reference levels stores two bits per cell; a cell with eight reference levels stores three bits per cell, and so on. </a:t>
            </a:r>
            <a:endParaRPr lang="en-US" dirty="0" smtClean="0"/>
          </a:p>
          <a:p>
            <a:endParaRPr lang="en-US" dirty="0"/>
          </a:p>
          <a:p>
            <a:r>
              <a:rPr lang="en-US" dirty="0" smtClean="0"/>
              <a:t>The </a:t>
            </a:r>
            <a:r>
              <a:rPr lang="en-US" dirty="0"/>
              <a:t>number of levels that can be stored depends only on the ability to store a precisely measured charge and to accurately compare the voltage level on the gate with a precise reference. MLC reduces the effective cell area and the die size for a given bit density. </a:t>
            </a:r>
            <a:endParaRPr lang="en-US" dirty="0" smtClean="0"/>
          </a:p>
          <a:p>
            <a:endParaRPr lang="en-US" sz="900" dirty="0"/>
          </a:p>
          <a:p>
            <a:r>
              <a:rPr lang="en-US" dirty="0" smtClean="0"/>
              <a:t>Current </a:t>
            </a:r>
            <a:r>
              <a:rPr lang="en-US" dirty="0"/>
              <a:t>MLC memory is considered as a consumer product rather than an industrial product, because it cannot work over the industrial temperature range and it is not as reliable as SLC flash. The maximum number of write cycles to MLC is typically 10% of the number of cycles to SLC flash.</a:t>
            </a:r>
          </a:p>
        </p:txBody>
      </p:sp>
    </p:spTree>
    <p:extLst>
      <p:ext uri="{BB962C8B-B14F-4D97-AF65-F5344CB8AC3E}">
        <p14:creationId xmlns:p14="http://schemas.microsoft.com/office/powerpoint/2010/main" val="212449999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96</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sp>
        <p:nvSpPr>
          <p:cNvPr id="7" name="Text Box 2"/>
          <p:cNvSpPr txBox="1">
            <a:spLocks noChangeArrowheads="1"/>
          </p:cNvSpPr>
          <p:nvPr/>
        </p:nvSpPr>
        <p:spPr bwMode="auto">
          <a:xfrm>
            <a:off x="457200" y="457200"/>
            <a:ext cx="7772400" cy="6019800"/>
          </a:xfrm>
          <a:prstGeom prst="rect">
            <a:avLst/>
          </a:prstGeom>
          <a:solidFill>
            <a:srgbClr val="4F81BD">
              <a:lumMod val="20000"/>
              <a:lumOff val="80000"/>
            </a:srgbClr>
          </a:solidFill>
          <a:ln w="9525">
            <a:solidFill>
              <a:srgbClr val="000000"/>
            </a:solidFill>
            <a:miter lim="800000"/>
            <a:headEnd/>
            <a:tailEnd/>
          </a:ln>
        </p:spPr>
        <p:txBody>
          <a:bodyPr rot="0" vert="horz" wrap="square" lIns="91440" tIns="45720" rIns="91440" bIns="45720" anchor="t" anchorCtr="0">
            <a:noAutofit/>
          </a:bodyPr>
          <a:lstStyle/>
          <a:p>
            <a:pPr marL="0" marR="0" algn="ctr">
              <a:spcBef>
                <a:spcPts val="0"/>
              </a:spcBef>
              <a:spcAft>
                <a:spcPts val="0"/>
              </a:spcAft>
            </a:pPr>
            <a:r>
              <a:rPr lang="en-US" b="1" dirty="0">
                <a:solidFill>
                  <a:schemeClr val="bg1"/>
                </a:solidFill>
                <a:effectLst/>
                <a:latin typeface="Arial"/>
                <a:ea typeface="Times New Roman"/>
              </a:rPr>
              <a:t>Aging Transistors</a:t>
            </a:r>
            <a:endParaRPr lang="en-US" dirty="0">
              <a:solidFill>
                <a:schemeClr val="bg1"/>
              </a:solidFill>
              <a:effectLst/>
              <a:latin typeface="Times New Roman"/>
              <a:ea typeface="Times New Roman"/>
            </a:endParaRPr>
          </a:p>
          <a:p>
            <a:pPr marL="0" marR="0" algn="just">
              <a:spcBef>
                <a:spcPts val="0"/>
              </a:spcBef>
              <a:spcAft>
                <a:spcPts val="0"/>
              </a:spcAft>
            </a:pPr>
            <a:r>
              <a:rPr lang="en-US" dirty="0">
                <a:solidFill>
                  <a:schemeClr val="bg1"/>
                </a:solidFill>
                <a:effectLst/>
                <a:latin typeface="Arial"/>
                <a:ea typeface="Times New Roman"/>
              </a:rPr>
              <a:t> </a:t>
            </a:r>
            <a:endParaRPr lang="en-US" dirty="0">
              <a:solidFill>
                <a:schemeClr val="bg1"/>
              </a:solidFill>
              <a:effectLst/>
              <a:latin typeface="Times New Roman"/>
              <a:ea typeface="Times New Roman"/>
            </a:endParaRPr>
          </a:p>
          <a:p>
            <a:pPr marL="0" marR="0" algn="just">
              <a:spcBef>
                <a:spcPts val="0"/>
              </a:spcBef>
              <a:spcAft>
                <a:spcPts val="0"/>
              </a:spcAft>
              <a:tabLst>
                <a:tab pos="228600" algn="l"/>
              </a:tabLst>
            </a:pPr>
            <a:r>
              <a:rPr lang="en-US" dirty="0">
                <a:solidFill>
                  <a:schemeClr val="bg1"/>
                </a:solidFill>
                <a:effectLst/>
                <a:latin typeface="Arial"/>
                <a:ea typeface="Times New Roman"/>
              </a:rPr>
              <a:t>Mechanical devices with moving parts such as motors or moving heads (in disks) wear out over time. Conventional wisdom states that devices like </a:t>
            </a:r>
            <a:r>
              <a:rPr lang="en-US" dirty="0" smtClean="0">
                <a:solidFill>
                  <a:schemeClr val="bg1"/>
                </a:solidFill>
                <a:effectLst/>
                <a:latin typeface="Arial"/>
                <a:ea typeface="Times New Roman"/>
              </a:rPr>
              <a:t>transistors </a:t>
            </a:r>
            <a:r>
              <a:rPr lang="en-US" dirty="0">
                <a:solidFill>
                  <a:schemeClr val="bg1"/>
                </a:solidFill>
                <a:effectLst/>
                <a:latin typeface="Arial"/>
                <a:ea typeface="Times New Roman"/>
              </a:rPr>
              <a:t>never wear out or degrade. This is not true</a:t>
            </a:r>
            <a:r>
              <a:rPr lang="en-US" dirty="0" smtClean="0">
                <a:solidFill>
                  <a:schemeClr val="bg1"/>
                </a:solidFill>
                <a:effectLst/>
                <a:latin typeface="Arial"/>
                <a:ea typeface="Times New Roman"/>
              </a:rPr>
              <a:t>.</a:t>
            </a:r>
          </a:p>
          <a:p>
            <a:pPr marL="0" marR="0" algn="just">
              <a:spcBef>
                <a:spcPts val="0"/>
              </a:spcBef>
              <a:spcAft>
                <a:spcPts val="0"/>
              </a:spcAft>
              <a:tabLst>
                <a:tab pos="228600" algn="l"/>
              </a:tabLst>
            </a:pPr>
            <a:endParaRPr lang="en-US" dirty="0">
              <a:solidFill>
                <a:schemeClr val="bg1"/>
              </a:solidFill>
              <a:effectLst/>
              <a:latin typeface="Times New Roman"/>
              <a:ea typeface="Times New Roman"/>
            </a:endParaRPr>
          </a:p>
          <a:p>
            <a:pPr marL="0" marR="0" algn="just">
              <a:spcBef>
                <a:spcPts val="0"/>
              </a:spcBef>
              <a:spcAft>
                <a:spcPts val="0"/>
              </a:spcAft>
              <a:tabLst>
                <a:tab pos="228600" algn="l"/>
              </a:tabLst>
            </a:pPr>
            <a:r>
              <a:rPr lang="en-US" dirty="0" smtClean="0">
                <a:solidFill>
                  <a:schemeClr val="bg1"/>
                </a:solidFill>
                <a:effectLst/>
                <a:latin typeface="Arial"/>
                <a:ea typeface="Times New Roman"/>
              </a:rPr>
              <a:t>In </a:t>
            </a:r>
            <a:r>
              <a:rPr lang="en-US" dirty="0">
                <a:solidFill>
                  <a:schemeClr val="bg1"/>
                </a:solidFill>
                <a:effectLst/>
                <a:latin typeface="Arial"/>
                <a:ea typeface="Times New Roman"/>
              </a:rPr>
              <a:t>early 2011 many were surprised to learn of a defect in a support chip designed for the second-generation Core i5 and Core i7 processors. The problem affected </a:t>
            </a:r>
            <a:r>
              <a:rPr lang="en-US" dirty="0" smtClean="0">
                <a:solidFill>
                  <a:schemeClr val="bg1"/>
                </a:solidFill>
                <a:effectLst/>
                <a:latin typeface="Arial"/>
                <a:ea typeface="Times New Roman"/>
              </a:rPr>
              <a:t>the </a:t>
            </a:r>
            <a:r>
              <a:rPr lang="en-US" dirty="0">
                <a:solidFill>
                  <a:schemeClr val="bg1"/>
                </a:solidFill>
                <a:effectLst/>
                <a:latin typeface="Arial"/>
                <a:ea typeface="Times New Roman"/>
              </a:rPr>
              <a:t>3 </a:t>
            </a:r>
            <a:r>
              <a:rPr lang="en-US" dirty="0" err="1">
                <a:solidFill>
                  <a:schemeClr val="bg1"/>
                </a:solidFill>
                <a:effectLst/>
                <a:latin typeface="Arial"/>
                <a:ea typeface="Times New Roman"/>
              </a:rPr>
              <a:t>Gbps</a:t>
            </a:r>
            <a:r>
              <a:rPr lang="en-US" dirty="0">
                <a:solidFill>
                  <a:schemeClr val="bg1"/>
                </a:solidFill>
                <a:effectLst/>
                <a:latin typeface="Arial"/>
                <a:ea typeface="Times New Roman"/>
              </a:rPr>
              <a:t> SATA disk interfaces after a period of operation (estimated as three years). The fault was traced to a transistor that had a too high voltage causing it to degrade over time</a:t>
            </a:r>
            <a:r>
              <a:rPr lang="en-US" dirty="0" smtClean="0">
                <a:solidFill>
                  <a:schemeClr val="bg1"/>
                </a:solidFill>
                <a:effectLst/>
                <a:latin typeface="Arial"/>
                <a:ea typeface="Times New Roman"/>
              </a:rPr>
              <a:t>.</a:t>
            </a:r>
          </a:p>
          <a:p>
            <a:pPr marL="0" marR="0" algn="just">
              <a:spcBef>
                <a:spcPts val="0"/>
              </a:spcBef>
              <a:spcAft>
                <a:spcPts val="0"/>
              </a:spcAft>
              <a:tabLst>
                <a:tab pos="228600" algn="l"/>
              </a:tabLst>
            </a:pPr>
            <a:endParaRPr lang="en-US" dirty="0">
              <a:solidFill>
                <a:schemeClr val="bg1"/>
              </a:solidFill>
              <a:effectLst/>
              <a:latin typeface="Times New Roman"/>
              <a:ea typeface="Times New Roman"/>
            </a:endParaRPr>
          </a:p>
          <a:p>
            <a:pPr marL="0" marR="0" algn="just">
              <a:spcBef>
                <a:spcPts val="0"/>
              </a:spcBef>
              <a:spcAft>
                <a:spcPts val="0"/>
              </a:spcAft>
              <a:tabLst>
                <a:tab pos="228600" algn="l"/>
              </a:tabLst>
            </a:pPr>
            <a:r>
              <a:rPr lang="en-US" dirty="0" smtClean="0">
                <a:solidFill>
                  <a:schemeClr val="bg1"/>
                </a:solidFill>
                <a:effectLst/>
                <a:latin typeface="Arial"/>
                <a:ea typeface="Times New Roman"/>
              </a:rPr>
              <a:t>This was </a:t>
            </a:r>
            <a:r>
              <a:rPr lang="en-US" dirty="0">
                <a:solidFill>
                  <a:schemeClr val="bg1"/>
                </a:solidFill>
                <a:effectLst/>
                <a:latin typeface="Arial"/>
                <a:ea typeface="Times New Roman"/>
              </a:rPr>
              <a:t>a stark </a:t>
            </a:r>
            <a:r>
              <a:rPr lang="en-US" dirty="0" smtClean="0">
                <a:solidFill>
                  <a:schemeClr val="bg1"/>
                </a:solidFill>
                <a:effectLst/>
                <a:latin typeface="Arial"/>
                <a:ea typeface="Times New Roman"/>
              </a:rPr>
              <a:t>reminder degrade </a:t>
            </a:r>
            <a:r>
              <a:rPr lang="en-US" dirty="0">
                <a:solidFill>
                  <a:schemeClr val="bg1"/>
                </a:solidFill>
                <a:effectLst/>
                <a:latin typeface="Arial"/>
                <a:ea typeface="Times New Roman"/>
              </a:rPr>
              <a:t>for several reasons. Over time electrons drift out of the conduction channel to get trapped in the dielectric insulator layer and affect the switching threshold. The dielectric layer can breakdown over time due to electrical stress. </a:t>
            </a:r>
            <a:r>
              <a:rPr lang="en-US" dirty="0" smtClean="0">
                <a:solidFill>
                  <a:schemeClr val="bg1"/>
                </a:solidFill>
                <a:effectLst/>
                <a:latin typeface="Arial"/>
                <a:ea typeface="Times New Roman"/>
              </a:rPr>
              <a:t>Even atoms </a:t>
            </a:r>
            <a:r>
              <a:rPr lang="en-US" dirty="0">
                <a:solidFill>
                  <a:schemeClr val="bg1"/>
                </a:solidFill>
                <a:effectLst/>
                <a:latin typeface="Arial"/>
                <a:ea typeface="Times New Roman"/>
              </a:rPr>
              <a:t>of the copper or aluminum used to connect the chip </a:t>
            </a:r>
            <a:r>
              <a:rPr lang="en-US" dirty="0" smtClean="0">
                <a:solidFill>
                  <a:schemeClr val="bg1"/>
                </a:solidFill>
                <a:effectLst/>
                <a:latin typeface="Arial"/>
                <a:ea typeface="Times New Roman"/>
              </a:rPr>
              <a:t>gradually </a:t>
            </a:r>
            <a:r>
              <a:rPr lang="en-US" dirty="0">
                <a:solidFill>
                  <a:schemeClr val="bg1"/>
                </a:solidFill>
                <a:effectLst/>
                <a:latin typeface="Arial"/>
                <a:ea typeface="Times New Roman"/>
              </a:rPr>
              <a:t>diffuse into the silicon and modify its properties</a:t>
            </a:r>
            <a:r>
              <a:rPr lang="en-US" dirty="0" smtClean="0">
                <a:solidFill>
                  <a:schemeClr val="bg1"/>
                </a:solidFill>
                <a:effectLst/>
                <a:latin typeface="Arial"/>
                <a:ea typeface="Times New Roman"/>
              </a:rPr>
              <a:t>.</a:t>
            </a:r>
          </a:p>
          <a:p>
            <a:pPr marL="0" marR="0" algn="just">
              <a:spcBef>
                <a:spcPts val="0"/>
              </a:spcBef>
              <a:spcAft>
                <a:spcPts val="0"/>
              </a:spcAft>
              <a:tabLst>
                <a:tab pos="228600" algn="l"/>
              </a:tabLst>
            </a:pPr>
            <a:endParaRPr lang="en-US" dirty="0" smtClean="0">
              <a:solidFill>
                <a:schemeClr val="bg1"/>
              </a:solidFill>
              <a:effectLst/>
              <a:latin typeface="Arial"/>
              <a:ea typeface="Times New Roman"/>
            </a:endParaRPr>
          </a:p>
          <a:p>
            <a:pPr marL="0" marR="0" algn="just">
              <a:spcBef>
                <a:spcPts val="0"/>
              </a:spcBef>
              <a:spcAft>
                <a:spcPts val="0"/>
              </a:spcAft>
              <a:tabLst>
                <a:tab pos="228600" algn="l"/>
              </a:tabLst>
            </a:pPr>
            <a:r>
              <a:rPr lang="en-US" dirty="0" smtClean="0">
                <a:solidFill>
                  <a:schemeClr val="bg1"/>
                </a:solidFill>
                <a:effectLst/>
                <a:latin typeface="Arial"/>
                <a:ea typeface="Times New Roman"/>
              </a:rPr>
              <a:t>Flash </a:t>
            </a:r>
            <a:r>
              <a:rPr lang="en-US" dirty="0">
                <a:solidFill>
                  <a:schemeClr val="bg1"/>
                </a:solidFill>
                <a:effectLst/>
                <a:latin typeface="Arial"/>
                <a:ea typeface="Times New Roman"/>
              </a:rPr>
              <a:t>memory is </a:t>
            </a:r>
            <a:r>
              <a:rPr lang="en-US" dirty="0" smtClean="0">
                <a:solidFill>
                  <a:schemeClr val="bg1"/>
                </a:solidFill>
                <a:effectLst/>
                <a:latin typeface="Arial"/>
                <a:ea typeface="Times New Roman"/>
              </a:rPr>
              <a:t>more </a:t>
            </a:r>
            <a:r>
              <a:rPr lang="en-US" dirty="0">
                <a:solidFill>
                  <a:schemeClr val="bg1"/>
                </a:solidFill>
                <a:effectLst/>
                <a:latin typeface="Arial"/>
                <a:ea typeface="Times New Roman"/>
              </a:rPr>
              <a:t>prone to failure because of the large electrostatic field required to force electrons onto and off the </a:t>
            </a:r>
            <a:r>
              <a:rPr lang="en-US" dirty="0" smtClean="0">
                <a:solidFill>
                  <a:schemeClr val="bg1"/>
                </a:solidFill>
                <a:effectLst/>
                <a:latin typeface="Arial"/>
                <a:ea typeface="Times New Roman"/>
              </a:rPr>
              <a:t>control gate.</a:t>
            </a:r>
            <a:endParaRPr lang="en-US" dirty="0">
              <a:solidFill>
                <a:schemeClr val="bg1"/>
              </a:solidFill>
              <a:effectLst/>
              <a:latin typeface="Times New Roman"/>
              <a:ea typeface="Times New Roman"/>
            </a:endParaRPr>
          </a:p>
          <a:p>
            <a:pPr marL="0" marR="0" algn="just">
              <a:spcBef>
                <a:spcPts val="0"/>
              </a:spcBef>
              <a:spcAft>
                <a:spcPts val="0"/>
              </a:spcAft>
              <a:tabLst>
                <a:tab pos="228600" algn="l"/>
              </a:tabLst>
            </a:pPr>
            <a:r>
              <a:rPr lang="en-US" dirty="0">
                <a:solidFill>
                  <a:schemeClr val="bg1"/>
                </a:solidFill>
                <a:effectLst/>
                <a:latin typeface="Arial"/>
                <a:ea typeface="Times New Roman"/>
              </a:rPr>
              <a:t>	</a:t>
            </a:r>
            <a:endParaRPr lang="en-US" dirty="0">
              <a:solidFill>
                <a:schemeClr val="bg1"/>
              </a:solidFill>
              <a:effectLst/>
              <a:latin typeface="Times New Roman"/>
              <a:ea typeface="Times New Roman"/>
            </a:endParaRPr>
          </a:p>
          <a:p>
            <a:pPr marL="0" marR="0" algn="just">
              <a:spcBef>
                <a:spcPts val="0"/>
              </a:spcBef>
              <a:spcAft>
                <a:spcPts val="0"/>
              </a:spcAft>
              <a:tabLst>
                <a:tab pos="228600" algn="l"/>
              </a:tabLst>
            </a:pPr>
            <a:r>
              <a:rPr lang="en-US" sz="900" dirty="0">
                <a:effectLst/>
                <a:latin typeface="Arial"/>
                <a:ea typeface="Times New Roman"/>
              </a:rPr>
              <a:t> </a:t>
            </a:r>
            <a:endParaRPr lang="en-US" sz="1000" dirty="0">
              <a:effectLst/>
              <a:latin typeface="Times New Roman"/>
              <a:ea typeface="Times New Roman"/>
            </a:endParaRPr>
          </a:p>
        </p:txBody>
      </p:sp>
    </p:spTree>
    <p:extLst>
      <p:ext uri="{BB962C8B-B14F-4D97-AF65-F5344CB8AC3E}">
        <p14:creationId xmlns:p14="http://schemas.microsoft.com/office/powerpoint/2010/main" val="190373971"/>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97</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sp>
        <p:nvSpPr>
          <p:cNvPr id="4" name="Rectangle 3"/>
          <p:cNvSpPr/>
          <p:nvPr/>
        </p:nvSpPr>
        <p:spPr>
          <a:xfrm>
            <a:off x="228600" y="609600"/>
            <a:ext cx="8229600" cy="3416320"/>
          </a:xfrm>
          <a:prstGeom prst="rect">
            <a:avLst/>
          </a:prstGeom>
        </p:spPr>
        <p:txBody>
          <a:bodyPr wrap="square">
            <a:spAutoFit/>
          </a:bodyPr>
          <a:lstStyle/>
          <a:p>
            <a:r>
              <a:rPr lang="en-US" b="1" dirty="0"/>
              <a:t>NAND and NOR Flash</a:t>
            </a:r>
            <a:endParaRPr lang="en-US" dirty="0"/>
          </a:p>
          <a:p>
            <a:r>
              <a:rPr lang="en-US" dirty="0"/>
              <a:t> </a:t>
            </a:r>
          </a:p>
          <a:p>
            <a:r>
              <a:rPr lang="en-US" dirty="0"/>
              <a:t>Modern flash memories are described as being </a:t>
            </a:r>
            <a:r>
              <a:rPr lang="en-US" i="1" dirty="0"/>
              <a:t>NOR flash</a:t>
            </a:r>
            <a:r>
              <a:rPr lang="en-US" dirty="0"/>
              <a:t> or </a:t>
            </a:r>
            <a:r>
              <a:rPr lang="en-US" i="1" dirty="0"/>
              <a:t>NAND flash</a:t>
            </a:r>
            <a:r>
              <a:rPr lang="en-US" dirty="0"/>
              <a:t>. NOR flash was introduced by </a:t>
            </a:r>
            <a:endParaRPr lang="en-US" dirty="0" smtClean="0"/>
          </a:p>
          <a:p>
            <a:endParaRPr lang="en-US" dirty="0"/>
          </a:p>
          <a:p>
            <a:r>
              <a:rPr lang="en-US" dirty="0" smtClean="0"/>
              <a:t>Intel </a:t>
            </a:r>
            <a:r>
              <a:rPr lang="en-US" dirty="0"/>
              <a:t>in 1988 and NAND flash by Toshiba in 1989. </a:t>
            </a:r>
            <a:endParaRPr lang="en-US" dirty="0" smtClean="0"/>
          </a:p>
          <a:p>
            <a:endParaRPr lang="en-US" dirty="0"/>
          </a:p>
          <a:p>
            <a:r>
              <a:rPr lang="en-US" dirty="0" smtClean="0"/>
              <a:t>The </a:t>
            </a:r>
            <a:r>
              <a:rPr lang="en-US" dirty="0"/>
              <a:t>distinction between these two varieties of flash memory lies in the arrangement (i.e., interconnection) of cells. </a:t>
            </a:r>
            <a:endParaRPr lang="en-US" dirty="0" smtClean="0"/>
          </a:p>
          <a:p>
            <a:endParaRPr lang="en-US" dirty="0"/>
          </a:p>
          <a:p>
            <a:r>
              <a:rPr lang="en-US" dirty="0" smtClean="0"/>
              <a:t>In </a:t>
            </a:r>
            <a:r>
              <a:rPr lang="en-US" dirty="0"/>
              <a:t>general, when people speak of flash memory, they are usually referring to NOR flash. </a:t>
            </a:r>
          </a:p>
        </p:txBody>
      </p:sp>
    </p:spTree>
    <p:extLst>
      <p:ext uri="{BB962C8B-B14F-4D97-AF65-F5344CB8AC3E}">
        <p14:creationId xmlns:p14="http://schemas.microsoft.com/office/powerpoint/2010/main" val="3728342096"/>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98</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pic>
        <p:nvPicPr>
          <p:cNvPr id="81922" name="Picture 2" descr="E:\CengageBook\CengageLectureNotesWebsite\Clements 1e JPG_files\ch10\87046-10-03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981200"/>
            <a:ext cx="5486400" cy="443590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52400" y="609600"/>
            <a:ext cx="8458200" cy="1200329"/>
          </a:xfrm>
          <a:prstGeom prst="rect">
            <a:avLst/>
          </a:prstGeom>
        </p:spPr>
        <p:txBody>
          <a:bodyPr wrap="square">
            <a:spAutoFit/>
          </a:bodyPr>
          <a:lstStyle/>
          <a:p>
            <a:r>
              <a:rPr lang="en-US" dirty="0"/>
              <a:t>Figure 10.33 illustrates the </a:t>
            </a:r>
            <a:r>
              <a:rPr lang="en-US" dirty="0" smtClean="0"/>
              <a:t>difference </a:t>
            </a:r>
            <a:r>
              <a:rPr lang="en-US" dirty="0"/>
              <a:t>between NOR and NAND structures. </a:t>
            </a:r>
            <a:endParaRPr lang="en-US" dirty="0" smtClean="0"/>
          </a:p>
          <a:p>
            <a:endParaRPr lang="en-US" dirty="0" smtClean="0"/>
          </a:p>
          <a:p>
            <a:r>
              <a:rPr lang="en-US" dirty="0" smtClean="0"/>
              <a:t>As </a:t>
            </a:r>
            <a:r>
              <a:rPr lang="en-US" dirty="0"/>
              <a:t>their names suggest, the storage arrays look like NOR gates or NAND gates where the cells are wired either in parallel (NOR) or series (NAND</a:t>
            </a:r>
            <a:r>
              <a:rPr lang="en-US" dirty="0" smtClean="0"/>
              <a:t>).</a:t>
            </a:r>
            <a:endParaRPr lang="en-US" dirty="0"/>
          </a:p>
        </p:txBody>
      </p:sp>
    </p:spTree>
    <p:extLst>
      <p:ext uri="{BB962C8B-B14F-4D97-AF65-F5344CB8AC3E}">
        <p14:creationId xmlns:p14="http://schemas.microsoft.com/office/powerpoint/2010/main" val="164858590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99</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pic>
        <p:nvPicPr>
          <p:cNvPr id="81922" name="Picture 2" descr="E:\CengageBook\CengageLectureNotesWebsite\Clements 1e JPG_files\ch10\87046-10-03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3200400"/>
            <a:ext cx="4170363" cy="337185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52400" y="533400"/>
            <a:ext cx="8305800" cy="2308324"/>
          </a:xfrm>
          <a:prstGeom prst="rect">
            <a:avLst/>
          </a:prstGeom>
        </p:spPr>
        <p:txBody>
          <a:bodyPr wrap="square">
            <a:spAutoFit/>
          </a:bodyPr>
          <a:lstStyle/>
          <a:p>
            <a:r>
              <a:rPr lang="en-US" dirty="0" smtClean="0"/>
              <a:t>Profound </a:t>
            </a:r>
            <a:r>
              <a:rPr lang="en-US" dirty="0"/>
              <a:t>differences exist between these two technologies in their </a:t>
            </a:r>
            <a:r>
              <a:rPr lang="en-US" i="1" dirty="0"/>
              <a:t>operating characteristics</a:t>
            </a:r>
            <a:r>
              <a:rPr lang="en-US" dirty="0"/>
              <a:t> </a:t>
            </a:r>
            <a:r>
              <a:rPr lang="en-US" dirty="0" smtClean="0"/>
              <a:t>and </a:t>
            </a:r>
            <a:r>
              <a:rPr lang="en-US" dirty="0"/>
              <a:t>applications. </a:t>
            </a:r>
            <a:endParaRPr lang="en-US" dirty="0" smtClean="0"/>
          </a:p>
          <a:p>
            <a:endParaRPr lang="en-US" dirty="0"/>
          </a:p>
          <a:p>
            <a:r>
              <a:rPr lang="en-US" dirty="0" smtClean="0"/>
              <a:t>NOR </a:t>
            </a:r>
            <a:r>
              <a:rPr lang="en-US" dirty="0"/>
              <a:t>flash </a:t>
            </a:r>
            <a:r>
              <a:rPr lang="en-US" dirty="0" smtClean="0"/>
              <a:t>can execute code </a:t>
            </a:r>
            <a:r>
              <a:rPr lang="en-US" dirty="0"/>
              <a:t>directly from it (the so-called </a:t>
            </a:r>
            <a:r>
              <a:rPr lang="en-US" dirty="0" err="1"/>
              <a:t>eXecute</a:t>
            </a:r>
            <a:r>
              <a:rPr lang="en-US" dirty="0"/>
              <a:t> in Place, XIP, principle). Code cannot be executed from a NAND flash and has to be first transferred to static memory or DRAM. </a:t>
            </a:r>
            <a:endParaRPr lang="en-US" dirty="0" smtClean="0"/>
          </a:p>
          <a:p>
            <a:endParaRPr lang="en-US" dirty="0"/>
          </a:p>
          <a:p>
            <a:r>
              <a:rPr lang="en-US" dirty="0" smtClean="0"/>
              <a:t>NOR </a:t>
            </a:r>
            <a:r>
              <a:rPr lang="en-US" dirty="0"/>
              <a:t>flash is used largely to implement relatively small </a:t>
            </a:r>
            <a:r>
              <a:rPr lang="en-US" dirty="0" smtClean="0"/>
              <a:t>memories.</a:t>
            </a:r>
            <a:endParaRPr lang="en-US" dirty="0"/>
          </a:p>
        </p:txBody>
      </p:sp>
    </p:spTree>
    <p:extLst>
      <p:ext uri="{BB962C8B-B14F-4D97-AF65-F5344CB8AC3E}">
        <p14:creationId xmlns:p14="http://schemas.microsoft.com/office/powerpoint/2010/main" val="71300021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19516</TotalTime>
  <Words>9267</Words>
  <Application>Microsoft Office PowerPoint</Application>
  <PresentationFormat>On-screen Show (4:3)</PresentationFormat>
  <Paragraphs>1256</Paragraphs>
  <Slides>126</Slides>
  <Notes>0</Notes>
  <HiddenSlides>0</HiddenSlides>
  <MMClips>0</MMClips>
  <ScaleCrop>false</ScaleCrop>
  <HeadingPairs>
    <vt:vector size="4" baseType="variant">
      <vt:variant>
        <vt:lpstr>Theme</vt:lpstr>
      </vt:variant>
      <vt:variant>
        <vt:i4>1</vt:i4>
      </vt:variant>
      <vt:variant>
        <vt:lpstr>Slide Titles</vt:lpstr>
      </vt:variant>
      <vt:variant>
        <vt:i4>126</vt:i4>
      </vt:variant>
    </vt:vector>
  </HeadingPairs>
  <TitlesOfParts>
    <vt:vector size="127" baseType="lpstr">
      <vt:lpstr>Oriel</vt:lpstr>
      <vt:lpstr>Chapter 10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NTL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dc:title>
  <dc:creator>altit</dc:creator>
  <cp:lastModifiedBy>Alan</cp:lastModifiedBy>
  <cp:revision>171</cp:revision>
  <dcterms:created xsi:type="dcterms:W3CDTF">2012-09-07T16:32:26Z</dcterms:created>
  <dcterms:modified xsi:type="dcterms:W3CDTF">2013-01-24T15:36:01Z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659910850</vt:i4>
  </property>
  <property fmtid="{D5CDD505-2E9C-101B-9397-08002B2CF9AE}" pid="3" name="_NewReviewCycle">
    <vt:lpwstr/>
  </property>
  <property fmtid="{D5CDD505-2E9C-101B-9397-08002B2CF9AE}" pid="4" name="_EmailSubject">
    <vt:lpwstr>Lecture notes</vt:lpwstr>
  </property>
  <property fmtid="{D5CDD505-2E9C-101B-9397-08002B2CF9AE}" pid="5" name="_AuthorEmail">
    <vt:lpwstr>swati.meherishi@cengage.com</vt:lpwstr>
  </property>
  <property fmtid="{D5CDD505-2E9C-101B-9397-08002B2CF9AE}" pid="6" name="_AuthorEmailDisplayName">
    <vt:lpwstr>Meherishi, Swati</vt:lpwstr>
  </property>
</Properties>
</file>