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00" r:id="rId1"/>
  </p:sldMasterIdLst>
  <p:notesMasterIdLst>
    <p:notesMasterId r:id="rId94"/>
  </p:notesMasterIdLst>
  <p:sldIdLst>
    <p:sldId id="256" r:id="rId2"/>
    <p:sldId id="325" r:id="rId3"/>
    <p:sldId id="376" r:id="rId4"/>
    <p:sldId id="377" r:id="rId5"/>
    <p:sldId id="375" r:id="rId6"/>
    <p:sldId id="326" r:id="rId7"/>
    <p:sldId id="378" r:id="rId8"/>
    <p:sldId id="327" r:id="rId9"/>
    <p:sldId id="381" r:id="rId10"/>
    <p:sldId id="382" r:id="rId11"/>
    <p:sldId id="383" r:id="rId12"/>
    <p:sldId id="379" r:id="rId13"/>
    <p:sldId id="380" r:id="rId14"/>
    <p:sldId id="384" r:id="rId15"/>
    <p:sldId id="328" r:id="rId16"/>
    <p:sldId id="386" r:id="rId17"/>
    <p:sldId id="387" r:id="rId18"/>
    <p:sldId id="385" r:id="rId19"/>
    <p:sldId id="329" r:id="rId20"/>
    <p:sldId id="388" r:id="rId21"/>
    <p:sldId id="389" r:id="rId22"/>
    <p:sldId id="392" r:id="rId23"/>
    <p:sldId id="391" r:id="rId24"/>
    <p:sldId id="393" r:id="rId25"/>
    <p:sldId id="330" r:id="rId26"/>
    <p:sldId id="331" r:id="rId27"/>
    <p:sldId id="332" r:id="rId28"/>
    <p:sldId id="333" r:id="rId29"/>
    <p:sldId id="334" r:id="rId30"/>
    <p:sldId id="335" r:id="rId31"/>
    <p:sldId id="336" r:id="rId32"/>
    <p:sldId id="337" r:id="rId33"/>
    <p:sldId id="394" r:id="rId34"/>
    <p:sldId id="338" r:id="rId35"/>
    <p:sldId id="396" r:id="rId36"/>
    <p:sldId id="339" r:id="rId37"/>
    <p:sldId id="397" r:id="rId38"/>
    <p:sldId id="395" r:id="rId39"/>
    <p:sldId id="340" r:id="rId40"/>
    <p:sldId id="398" r:id="rId41"/>
    <p:sldId id="341" r:id="rId42"/>
    <p:sldId id="400" r:id="rId43"/>
    <p:sldId id="399" r:id="rId44"/>
    <p:sldId id="342" r:id="rId45"/>
    <p:sldId id="343" r:id="rId46"/>
    <p:sldId id="344" r:id="rId47"/>
    <p:sldId id="402" r:id="rId48"/>
    <p:sldId id="401" r:id="rId49"/>
    <p:sldId id="403" r:id="rId50"/>
    <p:sldId id="345" r:id="rId51"/>
    <p:sldId id="404" r:id="rId52"/>
    <p:sldId id="433" r:id="rId53"/>
    <p:sldId id="405" r:id="rId54"/>
    <p:sldId id="346" r:id="rId55"/>
    <p:sldId id="406" r:id="rId56"/>
    <p:sldId id="347" r:id="rId57"/>
    <p:sldId id="407" r:id="rId58"/>
    <p:sldId id="348" r:id="rId59"/>
    <p:sldId id="349" r:id="rId60"/>
    <p:sldId id="409" r:id="rId61"/>
    <p:sldId id="411" r:id="rId62"/>
    <p:sldId id="410" r:id="rId63"/>
    <p:sldId id="408" r:id="rId64"/>
    <p:sldId id="412" r:id="rId65"/>
    <p:sldId id="413" r:id="rId66"/>
    <p:sldId id="414" r:id="rId67"/>
    <p:sldId id="415" r:id="rId68"/>
    <p:sldId id="416" r:id="rId69"/>
    <p:sldId id="417" r:id="rId70"/>
    <p:sldId id="350" r:id="rId71"/>
    <p:sldId id="351" r:id="rId72"/>
    <p:sldId id="352" r:id="rId73"/>
    <p:sldId id="353" r:id="rId74"/>
    <p:sldId id="419" r:id="rId75"/>
    <p:sldId id="420" r:id="rId76"/>
    <p:sldId id="354" r:id="rId77"/>
    <p:sldId id="421" r:id="rId78"/>
    <p:sldId id="355" r:id="rId79"/>
    <p:sldId id="422" r:id="rId80"/>
    <p:sldId id="424" r:id="rId81"/>
    <p:sldId id="356" r:id="rId82"/>
    <p:sldId id="357" r:id="rId83"/>
    <p:sldId id="425" r:id="rId84"/>
    <p:sldId id="426" r:id="rId85"/>
    <p:sldId id="427" r:id="rId86"/>
    <p:sldId id="428" r:id="rId87"/>
    <p:sldId id="429" r:id="rId88"/>
    <p:sldId id="430" r:id="rId89"/>
    <p:sldId id="431" r:id="rId90"/>
    <p:sldId id="358" r:id="rId91"/>
    <p:sldId id="359" r:id="rId92"/>
    <p:sldId id="432"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631" autoAdjust="0"/>
  </p:normalViewPr>
  <p:slideViewPr>
    <p:cSldViewPr>
      <p:cViewPr>
        <p:scale>
          <a:sx n="118" d="100"/>
          <a:sy n="118" d="100"/>
        </p:scale>
        <p:origin x="-1356"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23679-DFB7-4D8F-BA50-B15A1F8DC5F8}" type="datetimeFigureOut">
              <a:rPr lang="en-US" smtClean="0"/>
              <a:pPr/>
              <a:t>1/30/2013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33C37-3E41-4DC6-95FB-86C7950C483C}" type="slidenum">
              <a:rPr lang="en-US" smtClean="0"/>
              <a:pPr/>
              <a:t>‹#›</a:t>
            </a:fld>
            <a:endParaRPr lang="en-US"/>
          </a:p>
        </p:txBody>
      </p:sp>
    </p:spTree>
    <p:extLst>
      <p:ext uri="{BB962C8B-B14F-4D97-AF65-F5344CB8AC3E}">
        <p14:creationId xmlns:p14="http://schemas.microsoft.com/office/powerpoint/2010/main" val="306084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1049232-C5CE-4D61-9E40-6F55310592BA}" type="datetime1">
              <a:rPr lang="en-US" smtClean="0"/>
              <a:pPr/>
              <a:t>1/30/2013</a:t>
            </a:fld>
            <a:endParaRPr lang="en-US"/>
          </a:p>
        </p:txBody>
      </p:sp>
      <p:sp>
        <p:nvSpPr>
          <p:cNvPr id="17" name="Footer Placeholder 16"/>
          <p:cNvSpPr>
            <a:spLocks noGrp="1"/>
          </p:cNvSpPr>
          <p:nvPr>
            <p:ph type="ftr" sz="quarter" idx="11"/>
          </p:nvPr>
        </p:nvSpPr>
        <p:spPr bwMode="auto">
          <a:xfrm>
            <a:off x="1752600" y="6473952"/>
            <a:ext cx="4953000" cy="384048"/>
          </a:xfrm>
        </p:spPr>
        <p:txBody>
          <a:bodyPr/>
          <a:lstStyle/>
          <a:p>
            <a:r>
              <a:rPr lang="en-US" smtClean="0"/>
              <a:t>© 2014 Cengage Learning Engineering. All Rights Reserved. </a:t>
            </a: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3BC3BBC-D9F7-4F61-AC3E-87B7C7E0C7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4914E8-4B78-446E-A702-D8B3F502168C}" type="datetime1">
              <a:rPr lang="en-US" smtClean="0"/>
              <a:pPr/>
              <a:t>1/30/2013</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7229A-D041-4908-A197-8FB972E7E8E7}" type="datetime1">
              <a:rPr lang="en-US" smtClean="0"/>
              <a:pPr/>
              <a:t>1/30/2013</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B9223C6-AB96-4FD3-AFB4-010E051E0CD6}" type="datetime1">
              <a:rPr lang="en-US" smtClean="0"/>
              <a:pPr/>
              <a:t>1/30/2013</a:t>
            </a:fld>
            <a:endParaRPr lang="en-US"/>
          </a:p>
        </p:txBody>
      </p:sp>
      <p:sp>
        <p:nvSpPr>
          <p:cNvPr id="9" name="Slide Number Placeholder 8"/>
          <p:cNvSpPr>
            <a:spLocks noGrp="1"/>
          </p:cNvSpPr>
          <p:nvPr>
            <p:ph type="sldNum" sz="quarter" idx="15"/>
          </p:nvPr>
        </p:nvSpPr>
        <p:spPr/>
        <p:txBody>
          <a:bodyPr rtlCol="0"/>
          <a:lstStyle/>
          <a:p>
            <a:fld id="{03BC3BBC-D9F7-4F61-AC3E-87B7C7E0C76B}"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F27418-D607-41EA-BEC4-49B6E8175403}" type="datetime1">
              <a:rPr lang="en-US" smtClean="0"/>
              <a:pPr/>
              <a:t>1/30/2013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 2014 Cengage Learning Engineering. All Rights Reserved. </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3BC3BBC-D9F7-4F61-AC3E-87B7C7E0C7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8F522C1-DA6D-4F82-97EC-FA36CAB15835}" type="datetime1">
              <a:rPr lang="en-US" smtClean="0"/>
              <a:pPr/>
              <a:t>1/30/2013</a:t>
            </a:fld>
            <a:endParaRPr lang="en-US"/>
          </a:p>
        </p:txBody>
      </p:sp>
      <p:sp>
        <p:nvSpPr>
          <p:cNvPr id="6" name="Footer Placeholder 5"/>
          <p:cNvSpPr>
            <a:spLocks noGrp="1"/>
          </p:cNvSpPr>
          <p:nvPr>
            <p:ph type="ftr" sz="quarter" idx="11"/>
          </p:nvPr>
        </p:nvSpPr>
        <p:spPr/>
        <p:txBody>
          <a:bodyPr/>
          <a:lstStyle/>
          <a:p>
            <a:r>
              <a:rPr lang="en-US" smtClean="0"/>
              <a:t>© 2014 Cengage Learning Engineering. All Rights Reserved. </a:t>
            </a:r>
            <a:endParaRPr lang="en-US"/>
          </a:p>
        </p:txBody>
      </p:sp>
      <p:sp>
        <p:nvSpPr>
          <p:cNvPr id="7" name="Slide Number Placeholder 6"/>
          <p:cNvSpPr>
            <a:spLocks noGrp="1"/>
          </p:cNvSpPr>
          <p:nvPr>
            <p:ph type="sldNum" sz="quarter" idx="12"/>
          </p:nvPr>
        </p:nvSpPr>
        <p:spPr/>
        <p:txBody>
          <a:bodyPr/>
          <a:lstStyle/>
          <a:p>
            <a:fld id="{03BC3BBC-D9F7-4F61-AC3E-87B7C7E0C76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11F984D-8D97-4529-81F1-FD232706E811}" type="datetime1">
              <a:rPr lang="en-US" smtClean="0"/>
              <a:pPr/>
              <a:t>1/30/2013</a:t>
            </a:fld>
            <a:endParaRPr lang="en-US"/>
          </a:p>
        </p:txBody>
      </p:sp>
      <p:sp>
        <p:nvSpPr>
          <p:cNvPr id="8" name="Footer Placeholder 7"/>
          <p:cNvSpPr>
            <a:spLocks noGrp="1"/>
          </p:cNvSpPr>
          <p:nvPr>
            <p:ph type="ftr" sz="quarter" idx="11"/>
          </p:nvPr>
        </p:nvSpPr>
        <p:spPr/>
        <p:txBody>
          <a:bodyPr/>
          <a:lstStyle/>
          <a:p>
            <a:r>
              <a:rPr lang="en-US" smtClean="0"/>
              <a:t>© 2014 Cengage Learning Engineering. All Rights Reserved. </a:t>
            </a:r>
            <a:endParaRPr lang="en-US"/>
          </a:p>
        </p:txBody>
      </p:sp>
      <p:sp>
        <p:nvSpPr>
          <p:cNvPr id="9" name="Slide Number Placeholder 8"/>
          <p:cNvSpPr>
            <a:spLocks noGrp="1"/>
          </p:cNvSpPr>
          <p:nvPr>
            <p:ph type="sldNum" sz="quarter" idx="12"/>
          </p:nvPr>
        </p:nvSpPr>
        <p:spPr/>
        <p:txBody>
          <a:bodyPr/>
          <a:lstStyle/>
          <a:p>
            <a:fld id="{03BC3BBC-D9F7-4F61-AC3E-87B7C7E0C76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86EB689-4A1A-49C8-B209-F41BFEADA1DB}" type="datetime1">
              <a:rPr lang="en-US" smtClean="0"/>
              <a:pPr/>
              <a:t>1/30/2013</a:t>
            </a:fld>
            <a:endParaRPr lang="en-US"/>
          </a:p>
        </p:txBody>
      </p:sp>
      <p:sp>
        <p:nvSpPr>
          <p:cNvPr id="7" name="Slide Number Placeholder 6"/>
          <p:cNvSpPr>
            <a:spLocks noGrp="1"/>
          </p:cNvSpPr>
          <p:nvPr>
            <p:ph type="sldNum" sz="quarter" idx="11"/>
          </p:nvPr>
        </p:nvSpPr>
        <p:spPr/>
        <p:txBody>
          <a:bodyPr rtlCol="0"/>
          <a:lstStyle/>
          <a:p>
            <a:fld id="{03BC3BBC-D9F7-4F61-AC3E-87B7C7E0C76B}"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C5771-09C5-404A-9B3B-053DA8F17A74}" type="datetime1">
              <a:rPr lang="en-US" smtClean="0"/>
              <a:pPr/>
              <a:t>1/30/2013</a:t>
            </a:fld>
            <a:endParaRPr lang="en-US"/>
          </a:p>
        </p:txBody>
      </p:sp>
      <p:sp>
        <p:nvSpPr>
          <p:cNvPr id="3" name="Footer Placeholder 2"/>
          <p:cNvSpPr>
            <a:spLocks noGrp="1"/>
          </p:cNvSpPr>
          <p:nvPr>
            <p:ph type="ftr" sz="quarter" idx="11"/>
          </p:nvPr>
        </p:nvSpPr>
        <p:spPr>
          <a:xfrm>
            <a:off x="1752600" y="6492240"/>
            <a:ext cx="5181600" cy="365760"/>
          </a:xfrm>
        </p:spPr>
        <p:txBody>
          <a:bodyPr/>
          <a:lstStyle/>
          <a:p>
            <a:r>
              <a:rPr lang="en-US" dirty="0" smtClean="0"/>
              <a:t>© 2014 </a:t>
            </a:r>
            <a:r>
              <a:rPr lang="en-US" dirty="0" err="1" smtClean="0"/>
              <a:t>Cengage</a:t>
            </a:r>
            <a:r>
              <a:rPr lang="en-US" dirty="0" smtClean="0"/>
              <a:t> Learning Engineering. All Rights Reserved. </a:t>
            </a:r>
            <a:endParaRPr lang="en-US" dirty="0"/>
          </a:p>
        </p:txBody>
      </p:sp>
      <p:sp>
        <p:nvSpPr>
          <p:cNvPr id="4" name="Slide Number Placeholder 3"/>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8DD06F3-8BDE-496E-8354-F7BFA3FE6C56}" type="datetime1">
              <a:rPr lang="en-US" smtClean="0"/>
              <a:pPr/>
              <a:t>1/30/2013</a:t>
            </a:fld>
            <a:endParaRPr lang="en-US"/>
          </a:p>
        </p:txBody>
      </p:sp>
      <p:sp>
        <p:nvSpPr>
          <p:cNvPr id="22" name="Slide Number Placeholder 21"/>
          <p:cNvSpPr>
            <a:spLocks noGrp="1"/>
          </p:cNvSpPr>
          <p:nvPr>
            <p:ph type="sldNum" sz="quarter" idx="15"/>
          </p:nvPr>
        </p:nvSpPr>
        <p:spPr/>
        <p:txBody>
          <a:bodyPr rtlCol="0"/>
          <a:lstStyle/>
          <a:p>
            <a:fld id="{03BC3BBC-D9F7-4F61-AC3E-87B7C7E0C76B}"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92CE6DF-57B5-47D0-8709-906C799842E3}" type="datetime1">
              <a:rPr lang="en-US" smtClean="0"/>
              <a:pPr/>
              <a:t>1/30/2013</a:t>
            </a:fld>
            <a:endParaRPr lang="en-US"/>
          </a:p>
        </p:txBody>
      </p:sp>
      <p:sp>
        <p:nvSpPr>
          <p:cNvPr id="18" name="Slide Number Placeholder 17"/>
          <p:cNvSpPr>
            <a:spLocks noGrp="1"/>
          </p:cNvSpPr>
          <p:nvPr>
            <p:ph type="sldNum" sz="quarter" idx="11"/>
          </p:nvPr>
        </p:nvSpPr>
        <p:spPr/>
        <p:txBody>
          <a:bodyPr rtlCol="0"/>
          <a:lstStyle/>
          <a:p>
            <a:fld id="{03BC3BBC-D9F7-4F61-AC3E-87B7C7E0C76B}"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 2014 Cengage Learning Engineering. All Rights Reserved.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10FA962-0B25-471A-8504-16F8826E83EF}" type="datetime1">
              <a:rPr lang="en-US" smtClean="0"/>
              <a:pPr/>
              <a:t>1/30/2013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 2014 Cengage Learning Engineering. All Rights Reserved. </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3BC3BBC-D9F7-4F61-AC3E-87B7C7E0C76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990600"/>
            <a:ext cx="3581400" cy="838200"/>
          </a:xfrm>
        </p:spPr>
        <p:txBody>
          <a:bodyPr>
            <a:normAutofit/>
          </a:bodyPr>
          <a:lstStyle/>
          <a:p>
            <a:pPr algn="ctr"/>
            <a:r>
              <a:rPr lang="en-US" sz="4400" dirty="0" smtClean="0">
                <a:solidFill>
                  <a:schemeClr val="accent1"/>
                </a:solidFill>
              </a:rPr>
              <a:t>Chapter 13</a:t>
            </a:r>
            <a:endParaRPr lang="en-US" sz="4400" dirty="0">
              <a:solidFill>
                <a:schemeClr val="accent1"/>
              </a:solidFill>
            </a:endParaRPr>
          </a:p>
        </p:txBody>
      </p:sp>
      <p:sp>
        <p:nvSpPr>
          <p:cNvPr id="3" name="Subtitle 2"/>
          <p:cNvSpPr>
            <a:spLocks noGrp="1"/>
          </p:cNvSpPr>
          <p:nvPr>
            <p:ph type="subTitle" idx="1"/>
          </p:nvPr>
        </p:nvSpPr>
        <p:spPr>
          <a:xfrm>
            <a:off x="1752600" y="1981200"/>
            <a:ext cx="3581400" cy="2286000"/>
          </a:xfrm>
        </p:spPr>
        <p:txBody>
          <a:bodyPr>
            <a:normAutofit/>
          </a:bodyPr>
          <a:lstStyle/>
          <a:p>
            <a:pPr algn="ctr"/>
            <a:r>
              <a:rPr lang="en-US" sz="3200" dirty="0" smtClean="0"/>
              <a:t>Computer Organization and  Architecture</a:t>
            </a:r>
            <a:endParaRPr lang="en-US" sz="3200" dirty="0"/>
          </a:p>
        </p:txBody>
      </p:sp>
      <p:sp>
        <p:nvSpPr>
          <p:cNvPr id="8" name="Footer Placeholder 2"/>
          <p:cNvSpPr>
            <a:spLocks noGrp="1"/>
          </p:cNvSpPr>
          <p:nvPr>
            <p:ph type="ftr" sz="quarter" idx="11"/>
          </p:nvPr>
        </p:nvSpPr>
        <p:spPr/>
        <p:txBody>
          <a:bodyPr/>
          <a:lstStyle/>
          <a:p>
            <a:r>
              <a:rPr lang="en-US" dirty="0" smtClean="0"/>
              <a:t>© 2014 </a:t>
            </a:r>
            <a:r>
              <a:rPr lang="en-US" dirty="0" err="1" smtClean="0"/>
              <a:t>Cengage</a:t>
            </a:r>
            <a:r>
              <a:rPr lang="en-US" dirty="0" smtClean="0"/>
              <a:t> Learning Engineering. All Rights Reserved. </a:t>
            </a:r>
            <a:endParaRPr lang="en-US" dirty="0"/>
          </a:p>
        </p:txBody>
      </p:sp>
      <p:sp>
        <p:nvSpPr>
          <p:cNvPr id="6" name="Slide Number Placeholder 5"/>
          <p:cNvSpPr>
            <a:spLocks noGrp="1"/>
          </p:cNvSpPr>
          <p:nvPr>
            <p:ph type="sldNum" sz="quarter" idx="12"/>
          </p:nvPr>
        </p:nvSpPr>
        <p:spPr/>
        <p:txBody>
          <a:bodyPr/>
          <a:lstStyle/>
          <a:p>
            <a:fld id="{03BC3BBC-D9F7-4F61-AC3E-87B7C7E0C76B}" type="slidenum">
              <a:rPr lang="en-US" smtClean="0"/>
              <a:pPr/>
              <a:t>1</a:t>
            </a:fld>
            <a:endParaRPr lang="en-US"/>
          </a:p>
        </p:txBody>
      </p:sp>
      <p:pic>
        <p:nvPicPr>
          <p:cNvPr id="9" name="Picture 10" descr="CL_Logo_RGB_JPG.jpg"/>
          <p:cNvPicPr>
            <a:picLocks noChangeAspect="1"/>
          </p:cNvPicPr>
          <p:nvPr/>
        </p:nvPicPr>
        <p:blipFill>
          <a:blip r:embed="rId2" cstate="print"/>
          <a:srcRect/>
          <a:stretch>
            <a:fillRect/>
          </a:stretch>
        </p:blipFill>
        <p:spPr bwMode="auto">
          <a:xfrm>
            <a:off x="7772399" y="6257925"/>
            <a:ext cx="1371601" cy="600075"/>
          </a:xfrm>
          <a:prstGeom prst="rect">
            <a:avLst/>
          </a:prstGeom>
          <a:noFill/>
          <a:ln w="9525">
            <a:noFill/>
            <a:miter lim="800000"/>
            <a:headEnd/>
            <a:tailEnd/>
          </a:ln>
        </p:spPr>
      </p:pic>
      <p:sp>
        <p:nvSpPr>
          <p:cNvPr id="11" name="TextBox 10"/>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 name="Picture 2" descr="H:\T DOCS\PPT JPEGS\Clements9781111987046.jpg"/>
          <p:cNvPicPr>
            <a:picLocks noChangeAspect="1" noChangeArrowheads="1"/>
          </p:cNvPicPr>
          <p:nvPr/>
        </p:nvPicPr>
        <p:blipFill>
          <a:blip r:embed="rId3" cstate="print"/>
          <a:srcRect/>
          <a:stretch>
            <a:fillRect/>
          </a:stretch>
        </p:blipFill>
        <p:spPr bwMode="auto">
          <a:xfrm>
            <a:off x="5334000" y="1066800"/>
            <a:ext cx="3535680" cy="4419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09600"/>
            <a:ext cx="8305800" cy="5355312"/>
          </a:xfrm>
          <a:prstGeom prst="rect">
            <a:avLst/>
          </a:prstGeom>
        </p:spPr>
        <p:txBody>
          <a:bodyPr wrap="square">
            <a:spAutoFit/>
          </a:bodyPr>
          <a:lstStyle/>
          <a:p>
            <a:r>
              <a:rPr lang="en-US" dirty="0" smtClean="0"/>
              <a:t>We </a:t>
            </a:r>
            <a:r>
              <a:rPr lang="en-US" dirty="0"/>
              <a:t>use parallel processing because it’s more cost-effective to use two or more processors in parallel rather than design a new processor that is twice as fast. </a:t>
            </a:r>
            <a:endParaRPr lang="en-US" dirty="0" smtClean="0"/>
          </a:p>
          <a:p>
            <a:endParaRPr lang="en-US" dirty="0"/>
          </a:p>
          <a:p>
            <a:r>
              <a:rPr lang="en-US" dirty="0" smtClean="0"/>
              <a:t>A </a:t>
            </a:r>
            <a:r>
              <a:rPr lang="en-US" dirty="0"/>
              <a:t>few years ago processors were operating at just below 4 GHz and were dissipating a large amount of power. </a:t>
            </a:r>
            <a:endParaRPr lang="en-US" dirty="0" smtClean="0"/>
          </a:p>
          <a:p>
            <a:endParaRPr lang="en-US" dirty="0"/>
          </a:p>
          <a:p>
            <a:r>
              <a:rPr lang="en-US" dirty="0" smtClean="0"/>
              <a:t>Some </a:t>
            </a:r>
            <a:r>
              <a:rPr lang="en-US" dirty="0"/>
              <a:t>PCs were using water cooling systems to keep the chip from melting. </a:t>
            </a:r>
            <a:endParaRPr lang="en-US" dirty="0" smtClean="0"/>
          </a:p>
          <a:p>
            <a:endParaRPr lang="en-US" dirty="0"/>
          </a:p>
          <a:p>
            <a:r>
              <a:rPr lang="en-US" dirty="0" smtClean="0"/>
              <a:t>Since </a:t>
            </a:r>
            <a:r>
              <a:rPr lang="en-US" dirty="0"/>
              <a:t>power goes up with the square of clock frequency (all other factors being equal), it is unlikely that we will see commodity 8 GHz processors in the </a:t>
            </a:r>
            <a:r>
              <a:rPr lang="en-US" dirty="0" smtClean="0"/>
              <a:t>very near </a:t>
            </a:r>
            <a:r>
              <a:rPr lang="en-US" dirty="0"/>
              <a:t>future. </a:t>
            </a:r>
            <a:endParaRPr lang="en-US" dirty="0" smtClean="0"/>
          </a:p>
          <a:p>
            <a:endParaRPr lang="en-US" dirty="0"/>
          </a:p>
          <a:p>
            <a:r>
              <a:rPr lang="en-US" dirty="0" smtClean="0"/>
              <a:t>Equally</a:t>
            </a:r>
            <a:r>
              <a:rPr lang="en-US" dirty="0"/>
              <a:t>, no one would argue that slight modifications to a processor’s instruction set or to its microarchitecture will double its performance. </a:t>
            </a:r>
            <a:endParaRPr lang="en-US" dirty="0" smtClean="0"/>
          </a:p>
          <a:p>
            <a:endParaRPr lang="en-US" dirty="0"/>
          </a:p>
          <a:p>
            <a:r>
              <a:rPr lang="en-US" dirty="0" smtClean="0"/>
              <a:t>Chip </a:t>
            </a:r>
            <a:r>
              <a:rPr lang="en-US" dirty="0"/>
              <a:t>manufacturers have been forced to follow Moore’s law in the only feasible way – put more processors on a die. Single-core processors gave way to dual core processors and then quad core processors in the late 2000s. </a:t>
            </a:r>
          </a:p>
        </p:txBody>
      </p:sp>
    </p:spTree>
    <p:extLst>
      <p:ext uri="{BB962C8B-B14F-4D97-AF65-F5344CB8AC3E}">
        <p14:creationId xmlns:p14="http://schemas.microsoft.com/office/powerpoint/2010/main" val="1632331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09600"/>
            <a:ext cx="8305800" cy="5139869"/>
          </a:xfrm>
          <a:prstGeom prst="rect">
            <a:avLst/>
          </a:prstGeom>
        </p:spPr>
        <p:txBody>
          <a:bodyPr wrap="square">
            <a:spAutoFit/>
          </a:bodyPr>
          <a:lstStyle/>
          <a:p>
            <a:r>
              <a:rPr lang="en-US" b="1" dirty="0"/>
              <a:t>Power – the Final Frontier</a:t>
            </a:r>
            <a:endParaRPr lang="en-US" dirty="0"/>
          </a:p>
          <a:p>
            <a:r>
              <a:rPr lang="en-US" dirty="0"/>
              <a:t> </a:t>
            </a:r>
          </a:p>
          <a:p>
            <a:r>
              <a:rPr lang="en-US" dirty="0"/>
              <a:t>The main reason that the microprocessor industry has adopted multicore processors so enthusiastically is the need to keep power consumption within </a:t>
            </a:r>
            <a:r>
              <a:rPr lang="en-US" dirty="0" smtClean="0"/>
              <a:t>limits</a:t>
            </a:r>
          </a:p>
          <a:p>
            <a:endParaRPr lang="en-US" dirty="0"/>
          </a:p>
          <a:p>
            <a:r>
              <a:rPr lang="en-US" dirty="0" smtClean="0"/>
              <a:t>The </a:t>
            </a:r>
            <a:r>
              <a:rPr lang="en-US" dirty="0"/>
              <a:t>power dissipated by a digital circuit can be expressed as</a:t>
            </a:r>
          </a:p>
          <a:p>
            <a:r>
              <a:rPr lang="en-US" dirty="0"/>
              <a:t> </a:t>
            </a:r>
          </a:p>
          <a:p>
            <a:r>
              <a:rPr lang="en-US" dirty="0" err="1"/>
              <a:t>P</a:t>
            </a:r>
            <a:r>
              <a:rPr lang="en-US" baseline="-25000" dirty="0" err="1"/>
              <a:t>total</a:t>
            </a:r>
            <a:r>
              <a:rPr lang="en-US" dirty="0"/>
              <a:t> = </a:t>
            </a:r>
            <a:r>
              <a:rPr lang="en-US" sz="2000" b="1" dirty="0" err="1">
                <a:solidFill>
                  <a:srgbClr val="00B0F0"/>
                </a:solidFill>
              </a:rPr>
              <a:t>P</a:t>
            </a:r>
            <a:r>
              <a:rPr lang="en-US" sz="2000" b="1" baseline="-25000" dirty="0" err="1">
                <a:solidFill>
                  <a:srgbClr val="00B0F0"/>
                </a:solidFill>
              </a:rPr>
              <a:t>switching</a:t>
            </a:r>
            <a:r>
              <a:rPr lang="en-US" dirty="0"/>
              <a:t> + </a:t>
            </a:r>
            <a:r>
              <a:rPr lang="en-US" dirty="0" err="1"/>
              <a:t>P</a:t>
            </a:r>
            <a:r>
              <a:rPr lang="en-US" baseline="-25000" dirty="0" err="1"/>
              <a:t>resistive</a:t>
            </a:r>
            <a:r>
              <a:rPr lang="en-US" dirty="0"/>
              <a:t> + </a:t>
            </a:r>
            <a:r>
              <a:rPr lang="en-US" dirty="0" err="1"/>
              <a:t>P</a:t>
            </a:r>
            <a:r>
              <a:rPr lang="en-US" baseline="-25000" dirty="0" err="1"/>
              <a:t>leakage</a:t>
            </a:r>
            <a:r>
              <a:rPr lang="en-US" dirty="0"/>
              <a:t> </a:t>
            </a:r>
            <a:endParaRPr lang="en-US" dirty="0" smtClean="0"/>
          </a:p>
          <a:p>
            <a:endParaRPr lang="en-US" dirty="0"/>
          </a:p>
          <a:p>
            <a:r>
              <a:rPr lang="en-US" dirty="0" smtClean="0"/>
              <a:t>= </a:t>
            </a:r>
            <a:r>
              <a:rPr lang="en-US" sz="2000" b="1" dirty="0">
                <a:solidFill>
                  <a:srgbClr val="00B0F0"/>
                </a:solidFill>
              </a:rPr>
              <a:t>V</a:t>
            </a:r>
            <a:r>
              <a:rPr lang="en-US" sz="2000" b="1" baseline="-25000" dirty="0">
                <a:solidFill>
                  <a:srgbClr val="00B0F0"/>
                </a:solidFill>
              </a:rPr>
              <a:t>dd</a:t>
            </a:r>
            <a:r>
              <a:rPr lang="en-US" sz="2000" b="1" baseline="30000" dirty="0">
                <a:solidFill>
                  <a:srgbClr val="00B0F0"/>
                </a:solidFill>
              </a:rPr>
              <a:t>2</a:t>
            </a:r>
            <a:r>
              <a:rPr lang="en-US" sz="2000" b="1" dirty="0">
                <a:solidFill>
                  <a:srgbClr val="00B0F0"/>
                </a:solidFill>
              </a:rPr>
              <a:t>.F.C.k</a:t>
            </a:r>
            <a:r>
              <a:rPr lang="en-US" dirty="0"/>
              <a:t> + </a:t>
            </a:r>
            <a:r>
              <a:rPr lang="en-US" dirty="0" err="1"/>
              <a:t>V</a:t>
            </a:r>
            <a:r>
              <a:rPr lang="en-US" baseline="-25000" dirty="0" err="1"/>
              <a:t>dd</a:t>
            </a:r>
            <a:r>
              <a:rPr lang="en-US" dirty="0" err="1"/>
              <a:t>.I</a:t>
            </a:r>
            <a:r>
              <a:rPr lang="en-US" baseline="-25000" dirty="0" err="1"/>
              <a:t>resistive</a:t>
            </a:r>
            <a:r>
              <a:rPr lang="en-US" dirty="0"/>
              <a:t> + </a:t>
            </a:r>
            <a:r>
              <a:rPr lang="en-US" dirty="0" err="1"/>
              <a:t>V</a:t>
            </a:r>
            <a:r>
              <a:rPr lang="en-US" baseline="-25000" dirty="0" err="1"/>
              <a:t>dd</a:t>
            </a:r>
            <a:r>
              <a:rPr lang="en-US" dirty="0" err="1"/>
              <a:t>.L</a:t>
            </a:r>
            <a:r>
              <a:rPr lang="en-US" baseline="-25000" dirty="0" err="1"/>
              <a:t>leakage</a:t>
            </a:r>
            <a:r>
              <a:rPr lang="en-US" dirty="0"/>
              <a:t> </a:t>
            </a:r>
          </a:p>
          <a:p>
            <a:r>
              <a:rPr lang="en-US" dirty="0"/>
              <a:t> </a:t>
            </a:r>
            <a:endParaRPr lang="en-US" dirty="0" smtClean="0"/>
          </a:p>
          <a:p>
            <a:r>
              <a:rPr lang="en-US" dirty="0"/>
              <a:t>The term in blue in the equation is related to the clock rate and one of the reasons for adopting multicore technology is to increase performance without increasing clock frequency. </a:t>
            </a:r>
            <a:endParaRPr lang="en-US" dirty="0" smtClean="0"/>
          </a:p>
          <a:p>
            <a:endParaRPr lang="en-US" dirty="0"/>
          </a:p>
          <a:p>
            <a:r>
              <a:rPr lang="en-US" dirty="0" smtClean="0"/>
              <a:t>Conversely</a:t>
            </a:r>
            <a:r>
              <a:rPr lang="en-US" dirty="0"/>
              <a:t>, multicore processors have more computing power per Watt than single core processors.</a:t>
            </a:r>
          </a:p>
        </p:txBody>
      </p:sp>
    </p:spTree>
    <p:extLst>
      <p:ext uri="{BB962C8B-B14F-4D97-AF65-F5344CB8AC3E}">
        <p14:creationId xmlns:p14="http://schemas.microsoft.com/office/powerpoint/2010/main" val="2272662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Text Box 2"/>
          <p:cNvSpPr txBox="1">
            <a:spLocks noChangeArrowheads="1"/>
          </p:cNvSpPr>
          <p:nvPr/>
        </p:nvSpPr>
        <p:spPr bwMode="auto">
          <a:xfrm>
            <a:off x="304800" y="457200"/>
            <a:ext cx="7848600" cy="6019800"/>
          </a:xfrm>
          <a:prstGeom prst="rect">
            <a:avLst/>
          </a:prstGeom>
          <a:solidFill>
            <a:srgbClr val="4F81BD">
              <a:lumMod val="20000"/>
              <a:lumOff val="80000"/>
            </a:srgb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b="1" dirty="0">
                <a:solidFill>
                  <a:schemeClr val="bg1"/>
                </a:solidFill>
                <a:effectLst/>
                <a:latin typeface="Arial"/>
                <a:ea typeface="Times New Roman"/>
              </a:rPr>
              <a:t>Why is Parallel Processing so difficult to get right?</a:t>
            </a:r>
            <a:endParaRPr lang="en-US"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Times New Roman"/>
                <a:ea typeface="Times New Roman"/>
              </a:rPr>
              <a:t> </a:t>
            </a:r>
          </a:p>
          <a:p>
            <a:pPr marL="0" marR="0">
              <a:spcBef>
                <a:spcPts val="0"/>
              </a:spcBef>
              <a:spcAft>
                <a:spcPts val="0"/>
              </a:spcAft>
              <a:tabLst>
                <a:tab pos="285750" algn="l"/>
              </a:tabLst>
            </a:pPr>
            <a:r>
              <a:rPr lang="en-US" dirty="0">
                <a:solidFill>
                  <a:schemeClr val="bg1"/>
                </a:solidFill>
                <a:effectLst/>
                <a:latin typeface="Arial"/>
                <a:ea typeface="Times New Roman"/>
              </a:rPr>
              <a:t>Making fast hardware is not particularly difficult. Getting high performance out of parallel hardware is. If you accelerate the performance of serial hardware, the system runs faster unless you run into bottlenecks with, for example, buses or memory. If you build parallel hardware, you get absolutely no increase in performance unless you can partition a task between individual processors. </a:t>
            </a:r>
            <a:r>
              <a:rPr lang="en-US" dirty="0" smtClean="0">
                <a:solidFill>
                  <a:schemeClr val="bg1"/>
                </a:solidFill>
                <a:effectLst/>
                <a:latin typeface="Arial"/>
                <a:ea typeface="Times New Roman"/>
              </a:rPr>
              <a:t>The </a:t>
            </a:r>
            <a:r>
              <a:rPr lang="en-US" dirty="0">
                <a:solidFill>
                  <a:schemeClr val="bg1"/>
                </a:solidFill>
                <a:effectLst/>
                <a:latin typeface="Arial"/>
                <a:ea typeface="Times New Roman"/>
              </a:rPr>
              <a:t>way in which tasks are partitioned </a:t>
            </a:r>
            <a:r>
              <a:rPr lang="en-US" dirty="0" smtClean="0">
                <a:solidFill>
                  <a:schemeClr val="bg1"/>
                </a:solidFill>
                <a:effectLst/>
                <a:latin typeface="Arial"/>
                <a:ea typeface="Times New Roman"/>
              </a:rPr>
              <a:t>depends </a:t>
            </a:r>
            <a:r>
              <a:rPr lang="en-US" dirty="0">
                <a:solidFill>
                  <a:schemeClr val="bg1"/>
                </a:solidFill>
                <a:effectLst/>
                <a:latin typeface="Arial"/>
                <a:ea typeface="Times New Roman"/>
              </a:rPr>
              <a:t>on the nature of the task, the way in which messages are passed between processors, and the synchronization of the tasks.</a:t>
            </a:r>
            <a:endParaRPr lang="en-US" dirty="0">
              <a:solidFill>
                <a:schemeClr val="bg1"/>
              </a:solidFill>
              <a:effectLst/>
              <a:latin typeface="Times New Roman"/>
              <a:ea typeface="Times New Roman"/>
            </a:endParaRPr>
          </a:p>
          <a:p>
            <a:pPr marL="0" marR="0">
              <a:spcBef>
                <a:spcPts val="0"/>
              </a:spcBef>
              <a:spcAft>
                <a:spcPts val="0"/>
              </a:spcAft>
              <a:tabLst>
                <a:tab pos="285750" algn="l"/>
              </a:tabLst>
            </a:pPr>
            <a:endParaRPr lang="en-US" dirty="0">
              <a:solidFill>
                <a:schemeClr val="bg1"/>
              </a:solidFill>
              <a:latin typeface="Arial"/>
              <a:ea typeface="Times New Roman"/>
            </a:endParaRPr>
          </a:p>
          <a:p>
            <a:pPr marL="0" marR="0">
              <a:spcBef>
                <a:spcPts val="0"/>
              </a:spcBef>
              <a:spcAft>
                <a:spcPts val="0"/>
              </a:spcAft>
              <a:tabLst>
                <a:tab pos="285750" algn="l"/>
              </a:tabLst>
            </a:pPr>
            <a:r>
              <a:rPr lang="en-US" dirty="0" smtClean="0">
                <a:solidFill>
                  <a:schemeClr val="bg1"/>
                </a:solidFill>
                <a:effectLst/>
                <a:latin typeface="Arial"/>
                <a:ea typeface="Times New Roman"/>
              </a:rPr>
              <a:t>Not </a:t>
            </a:r>
            <a:r>
              <a:rPr lang="en-US" dirty="0">
                <a:solidFill>
                  <a:schemeClr val="bg1"/>
                </a:solidFill>
                <a:effectLst/>
                <a:latin typeface="Arial"/>
                <a:ea typeface="Times New Roman"/>
              </a:rPr>
              <a:t>all real world problems are </a:t>
            </a:r>
            <a:r>
              <a:rPr lang="en-US" dirty="0" smtClean="0">
                <a:solidFill>
                  <a:schemeClr val="bg1"/>
                </a:solidFill>
                <a:effectLst/>
                <a:latin typeface="Arial"/>
                <a:ea typeface="Times New Roman"/>
              </a:rPr>
              <a:t>suitable </a:t>
            </a:r>
            <a:r>
              <a:rPr lang="en-US" dirty="0">
                <a:solidFill>
                  <a:schemeClr val="bg1"/>
                </a:solidFill>
                <a:effectLst/>
                <a:latin typeface="Arial"/>
                <a:ea typeface="Times New Roman"/>
              </a:rPr>
              <a:t>to execution on parallel processors. </a:t>
            </a:r>
            <a:r>
              <a:rPr lang="en-US" dirty="0" smtClean="0">
                <a:solidFill>
                  <a:schemeClr val="bg1"/>
                </a:solidFill>
                <a:effectLst/>
                <a:latin typeface="Arial"/>
                <a:ea typeface="Times New Roman"/>
              </a:rPr>
              <a:t>One class </a:t>
            </a:r>
            <a:r>
              <a:rPr lang="en-US" dirty="0">
                <a:solidFill>
                  <a:schemeClr val="bg1"/>
                </a:solidFill>
                <a:effectLst/>
                <a:latin typeface="Arial"/>
                <a:ea typeface="Times New Roman"/>
              </a:rPr>
              <a:t>of programs </a:t>
            </a:r>
            <a:r>
              <a:rPr lang="en-US" dirty="0" smtClean="0">
                <a:solidFill>
                  <a:schemeClr val="bg1"/>
                </a:solidFill>
                <a:effectLst/>
                <a:latin typeface="Arial"/>
                <a:ea typeface="Times New Roman"/>
              </a:rPr>
              <a:t>is called </a:t>
            </a:r>
            <a:r>
              <a:rPr lang="en-US" i="1" dirty="0">
                <a:solidFill>
                  <a:schemeClr val="bg1"/>
                </a:solidFill>
                <a:effectLst/>
                <a:latin typeface="Arial"/>
                <a:ea typeface="Times New Roman"/>
              </a:rPr>
              <a:t>embarrassingly parallel</a:t>
            </a:r>
            <a:r>
              <a:rPr lang="en-US" dirty="0">
                <a:solidFill>
                  <a:schemeClr val="bg1"/>
                </a:solidFill>
                <a:effectLst/>
                <a:latin typeface="Arial"/>
                <a:ea typeface="Times New Roman"/>
              </a:rPr>
              <a:t> because </a:t>
            </a:r>
            <a:r>
              <a:rPr lang="en-US" dirty="0" smtClean="0">
                <a:solidFill>
                  <a:schemeClr val="bg1"/>
                </a:solidFill>
                <a:effectLst/>
                <a:latin typeface="Arial"/>
                <a:ea typeface="Times New Roman"/>
              </a:rPr>
              <a:t>the subtasks can be easily assigned </a:t>
            </a:r>
            <a:r>
              <a:rPr lang="en-US" dirty="0">
                <a:solidFill>
                  <a:schemeClr val="bg1"/>
                </a:solidFill>
                <a:effectLst/>
                <a:latin typeface="Arial"/>
                <a:ea typeface="Times New Roman"/>
              </a:rPr>
              <a:t>to individual processors. Moreover, the subtasks require little or no communication with other subtasks. Such </a:t>
            </a:r>
            <a:r>
              <a:rPr lang="en-US" i="1" dirty="0">
                <a:solidFill>
                  <a:schemeClr val="bg1"/>
                </a:solidFill>
                <a:effectLst/>
                <a:latin typeface="Arial"/>
                <a:ea typeface="Times New Roman"/>
              </a:rPr>
              <a:t>embarrassingly parallel</a:t>
            </a:r>
            <a:r>
              <a:rPr lang="en-US" dirty="0">
                <a:solidFill>
                  <a:schemeClr val="bg1"/>
                </a:solidFill>
                <a:effectLst/>
                <a:latin typeface="Arial"/>
                <a:ea typeface="Times New Roman"/>
              </a:rPr>
              <a:t> computations are common in image processing, cryptography, and weather prediction. </a:t>
            </a:r>
            <a:endParaRPr lang="en-US" dirty="0" smtClean="0">
              <a:solidFill>
                <a:schemeClr val="bg1"/>
              </a:solidFill>
              <a:effectLst/>
              <a:latin typeface="Arial"/>
              <a:ea typeface="Times New Roman"/>
            </a:endParaRPr>
          </a:p>
          <a:p>
            <a:pPr marL="0" marR="0">
              <a:spcBef>
                <a:spcPts val="0"/>
              </a:spcBef>
              <a:spcAft>
                <a:spcPts val="0"/>
              </a:spcAft>
              <a:tabLst>
                <a:tab pos="285750" algn="l"/>
              </a:tabLst>
            </a:pPr>
            <a:endParaRPr lang="en-US" dirty="0">
              <a:solidFill>
                <a:schemeClr val="bg1"/>
              </a:solidFill>
              <a:latin typeface="Arial"/>
              <a:ea typeface="Times New Roman"/>
            </a:endParaRPr>
          </a:p>
          <a:p>
            <a:pPr marL="0" marR="0">
              <a:spcBef>
                <a:spcPts val="0"/>
              </a:spcBef>
              <a:spcAft>
                <a:spcPts val="0"/>
              </a:spcAft>
              <a:tabLst>
                <a:tab pos="285750" algn="l"/>
              </a:tabLst>
            </a:pPr>
            <a:r>
              <a:rPr lang="en-US" dirty="0" smtClean="0">
                <a:solidFill>
                  <a:schemeClr val="bg1"/>
                </a:solidFill>
                <a:effectLst/>
                <a:latin typeface="Arial"/>
                <a:ea typeface="Times New Roman"/>
              </a:rPr>
              <a:t>Some </a:t>
            </a:r>
            <a:r>
              <a:rPr lang="en-US" dirty="0">
                <a:solidFill>
                  <a:schemeClr val="bg1"/>
                </a:solidFill>
                <a:effectLst/>
                <a:latin typeface="Arial"/>
                <a:ea typeface="Times New Roman"/>
              </a:rPr>
              <a:t>problems are difficult to parallelize; for example, iterative methods where the next calculation depends on the result of the previous calculation.</a:t>
            </a:r>
            <a:endParaRPr lang="en-US" dirty="0">
              <a:solidFill>
                <a:schemeClr val="bg1"/>
              </a:solidFill>
              <a:effectLst/>
              <a:latin typeface="Times New Roman"/>
              <a:ea typeface="Times New Roman"/>
            </a:endParaRPr>
          </a:p>
          <a:p>
            <a:pPr marL="0" marR="0">
              <a:spcBef>
                <a:spcPts val="0"/>
              </a:spcBef>
              <a:spcAft>
                <a:spcPts val="0"/>
              </a:spcAft>
              <a:tabLst>
                <a:tab pos="285750" algn="l"/>
              </a:tabLst>
            </a:pPr>
            <a:r>
              <a:rPr lang="en-US" dirty="0">
                <a:solidFill>
                  <a:schemeClr val="bg1"/>
                </a:solidFill>
                <a:effectLst/>
                <a:latin typeface="Arial"/>
                <a:ea typeface="Times New Roman"/>
              </a:rPr>
              <a:t> </a:t>
            </a:r>
            <a:endParaRPr lang="en-US" dirty="0">
              <a:solidFill>
                <a:schemeClr val="bg1"/>
              </a:solidFill>
              <a:effectLst/>
              <a:latin typeface="Times New Roman"/>
              <a:ea typeface="Times New Roman"/>
            </a:endParaRPr>
          </a:p>
          <a:p>
            <a:pPr marL="0" marR="0">
              <a:spcBef>
                <a:spcPts val="0"/>
              </a:spcBef>
              <a:spcAft>
                <a:spcPts val="0"/>
              </a:spcAft>
              <a:tabLst>
                <a:tab pos="285750" algn="l"/>
              </a:tabLst>
            </a:pPr>
            <a:r>
              <a:rPr lang="en-US" dirty="0">
                <a:solidFill>
                  <a:schemeClr val="bg1"/>
                </a:solidFill>
                <a:effectLst/>
                <a:latin typeface="Arial"/>
                <a:ea typeface="Times New Roman"/>
              </a:rPr>
              <a:t> </a:t>
            </a:r>
            <a:endParaRPr lang="en-US" dirty="0">
              <a:solidFill>
                <a:schemeClr val="bg1"/>
              </a:solidFill>
              <a:effectLst/>
              <a:latin typeface="Times New Roman"/>
              <a:ea typeface="Times New Roman"/>
            </a:endParaRPr>
          </a:p>
        </p:txBody>
      </p:sp>
    </p:spTree>
    <p:extLst>
      <p:ext uri="{BB962C8B-B14F-4D97-AF65-F5344CB8AC3E}">
        <p14:creationId xmlns:p14="http://schemas.microsoft.com/office/powerpoint/2010/main" val="4050711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050" name="Picture 2" descr="E:\CengageBook\CengageLectureNotesWebsite\Clements 1e JPG_files\ch13\87046-13-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30" y="2829505"/>
            <a:ext cx="7740870" cy="36137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610600" cy="2031325"/>
          </a:xfrm>
          <a:prstGeom prst="rect">
            <a:avLst/>
          </a:prstGeom>
        </p:spPr>
        <p:txBody>
          <a:bodyPr wrap="square">
            <a:spAutoFit/>
          </a:bodyPr>
          <a:lstStyle/>
          <a:p>
            <a:r>
              <a:rPr lang="en-US" dirty="0"/>
              <a:t>Figure 13.2 from Intel </a:t>
            </a:r>
            <a:r>
              <a:rPr lang="en-US" dirty="0" smtClean="0"/>
              <a:t>plots the </a:t>
            </a:r>
            <a:r>
              <a:rPr lang="en-US" i="1" dirty="0"/>
              <a:t>power density</a:t>
            </a:r>
            <a:r>
              <a:rPr lang="en-US" dirty="0"/>
              <a:t> </a:t>
            </a:r>
            <a:r>
              <a:rPr lang="en-US" dirty="0" smtClean="0"/>
              <a:t>of </a:t>
            </a:r>
            <a:r>
              <a:rPr lang="en-US" dirty="0"/>
              <a:t>processors over the years. </a:t>
            </a:r>
            <a:endParaRPr lang="en-US" dirty="0" smtClean="0"/>
          </a:p>
          <a:p>
            <a:endParaRPr lang="en-US" dirty="0"/>
          </a:p>
          <a:p>
            <a:r>
              <a:rPr lang="en-US" dirty="0" smtClean="0"/>
              <a:t>The </a:t>
            </a:r>
            <a:r>
              <a:rPr lang="en-US" dirty="0"/>
              <a:t>power dissipated is increasing exponentially. This situation cannot continue because we cannot remove heat from chips fast enough. </a:t>
            </a:r>
            <a:endParaRPr lang="en-US" dirty="0" smtClean="0"/>
          </a:p>
          <a:p>
            <a:endParaRPr lang="en-US" dirty="0"/>
          </a:p>
          <a:p>
            <a:r>
              <a:rPr lang="en-US" dirty="0" smtClean="0"/>
              <a:t>Already</a:t>
            </a:r>
            <a:r>
              <a:rPr lang="en-US" dirty="0"/>
              <a:t>, some high-performance PCs have water-cooling systems to keep their processors from burning out.</a:t>
            </a:r>
          </a:p>
        </p:txBody>
      </p:sp>
    </p:spTree>
    <p:extLst>
      <p:ext uri="{BB962C8B-B14F-4D97-AF65-F5344CB8AC3E}">
        <p14:creationId xmlns:p14="http://schemas.microsoft.com/office/powerpoint/2010/main" val="2491816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Text Box 2"/>
          <p:cNvSpPr txBox="1">
            <a:spLocks noChangeArrowheads="1"/>
          </p:cNvSpPr>
          <p:nvPr/>
        </p:nvSpPr>
        <p:spPr bwMode="auto">
          <a:xfrm>
            <a:off x="152400" y="381000"/>
            <a:ext cx="7924800" cy="5715000"/>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600" b="1" dirty="0">
                <a:solidFill>
                  <a:schemeClr val="bg1"/>
                </a:solidFill>
                <a:effectLst/>
                <a:latin typeface="Arial"/>
                <a:ea typeface="Times New Roman"/>
              </a:rPr>
              <a:t>Just another Brick in the Wall</a:t>
            </a:r>
            <a:endParaRPr lang="en-US" sz="1600" dirty="0">
              <a:solidFill>
                <a:schemeClr val="bg1"/>
              </a:solidFill>
              <a:effectLst/>
              <a:latin typeface="Times New Roman"/>
              <a:ea typeface="Times New Roman"/>
            </a:endParaRPr>
          </a:p>
          <a:p>
            <a:pPr marL="0" marR="0">
              <a:spcBef>
                <a:spcPts val="0"/>
              </a:spcBef>
              <a:spcAft>
                <a:spcPts val="0"/>
              </a:spcAft>
            </a:pPr>
            <a:r>
              <a:rPr lang="en-US" sz="1400" dirty="0">
                <a:solidFill>
                  <a:schemeClr val="bg1"/>
                </a:solidFill>
                <a:effectLst/>
                <a:latin typeface="Arial"/>
                <a:ea typeface="Times New Roman"/>
              </a:rPr>
              <a:t> </a:t>
            </a:r>
            <a:endParaRPr lang="en-US" sz="1600" dirty="0">
              <a:solidFill>
                <a:schemeClr val="bg1"/>
              </a:solidFill>
              <a:effectLst/>
              <a:latin typeface="Times New Roman"/>
              <a:ea typeface="Times New Roman"/>
            </a:endParaRPr>
          </a:p>
          <a:p>
            <a:pPr marL="0" marR="0">
              <a:spcBef>
                <a:spcPts val="0"/>
              </a:spcBef>
              <a:spcAft>
                <a:spcPts val="0"/>
              </a:spcAft>
              <a:tabLst>
                <a:tab pos="228600" algn="l"/>
              </a:tabLst>
            </a:pPr>
            <a:r>
              <a:rPr lang="en-US" sz="1400" dirty="0">
                <a:solidFill>
                  <a:schemeClr val="bg1"/>
                </a:solidFill>
                <a:effectLst/>
                <a:latin typeface="Arial"/>
                <a:ea typeface="Times New Roman"/>
              </a:rPr>
              <a:t>Modern computing is all about overcoming limitations or</a:t>
            </a:r>
            <a:r>
              <a:rPr lang="en-US" sz="1400" i="1" dirty="0">
                <a:solidFill>
                  <a:schemeClr val="bg1"/>
                </a:solidFill>
                <a:effectLst/>
                <a:latin typeface="Arial"/>
                <a:ea typeface="Times New Roman"/>
              </a:rPr>
              <a:t> </a:t>
            </a:r>
            <a:r>
              <a:rPr lang="en-US" sz="1400" i="1" dirty="0" smtClean="0">
                <a:solidFill>
                  <a:schemeClr val="bg1"/>
                </a:solidFill>
                <a:effectLst/>
                <a:latin typeface="Arial"/>
                <a:ea typeface="Times New Roman"/>
              </a:rPr>
              <a:t>walls</a:t>
            </a:r>
            <a:r>
              <a:rPr lang="en-US" sz="1400" dirty="0" smtClean="0">
                <a:solidFill>
                  <a:schemeClr val="bg1"/>
                </a:solidFill>
                <a:effectLst/>
                <a:latin typeface="Arial"/>
                <a:ea typeface="Times New Roman"/>
              </a:rPr>
              <a:t>. </a:t>
            </a:r>
            <a:r>
              <a:rPr lang="en-US" sz="1400" dirty="0">
                <a:solidFill>
                  <a:schemeClr val="bg1"/>
                </a:solidFill>
                <a:effectLst/>
                <a:latin typeface="Arial"/>
                <a:ea typeface="Times New Roman"/>
              </a:rPr>
              <a:t>We have </a:t>
            </a:r>
            <a:r>
              <a:rPr lang="en-US" sz="1400" dirty="0" smtClean="0">
                <a:solidFill>
                  <a:schemeClr val="bg1"/>
                </a:solidFill>
                <a:effectLst/>
                <a:latin typeface="Arial"/>
                <a:ea typeface="Times New Roman"/>
              </a:rPr>
              <a:t>covered </a:t>
            </a:r>
            <a:r>
              <a:rPr lang="en-US" sz="1400" dirty="0">
                <a:solidFill>
                  <a:schemeClr val="bg1"/>
                </a:solidFill>
                <a:effectLst/>
                <a:latin typeface="Arial"/>
                <a:ea typeface="Times New Roman"/>
              </a:rPr>
              <a:t>the memory wall, a </a:t>
            </a:r>
            <a:r>
              <a:rPr lang="en-US" sz="1400" dirty="0" smtClean="0">
                <a:solidFill>
                  <a:schemeClr val="bg1"/>
                </a:solidFill>
                <a:effectLst/>
                <a:latin typeface="Arial"/>
                <a:ea typeface="Times New Roman"/>
              </a:rPr>
              <a:t>barrier </a:t>
            </a:r>
            <a:r>
              <a:rPr lang="en-US" sz="1400" dirty="0">
                <a:solidFill>
                  <a:schemeClr val="bg1"/>
                </a:solidFill>
                <a:effectLst/>
                <a:latin typeface="Arial"/>
                <a:ea typeface="Times New Roman"/>
              </a:rPr>
              <a:t>to progress caused by the increasing disparity between </a:t>
            </a:r>
            <a:r>
              <a:rPr lang="en-US" sz="1400" dirty="0" smtClean="0">
                <a:solidFill>
                  <a:schemeClr val="bg1"/>
                </a:solidFill>
                <a:effectLst/>
                <a:latin typeface="Arial"/>
                <a:ea typeface="Times New Roman"/>
              </a:rPr>
              <a:t>main </a:t>
            </a:r>
            <a:r>
              <a:rPr lang="en-US" sz="1400" dirty="0">
                <a:solidFill>
                  <a:schemeClr val="bg1"/>
                </a:solidFill>
                <a:effectLst/>
                <a:latin typeface="Arial"/>
                <a:ea typeface="Times New Roman"/>
              </a:rPr>
              <a:t>store and </a:t>
            </a:r>
            <a:r>
              <a:rPr lang="en-US" sz="1400" dirty="0" smtClean="0">
                <a:solidFill>
                  <a:schemeClr val="bg1"/>
                </a:solidFill>
                <a:latin typeface="Arial"/>
                <a:ea typeface="Times New Roman"/>
              </a:rPr>
              <a:t>CPU speeds.</a:t>
            </a:r>
            <a:endParaRPr lang="en-US" sz="1600" dirty="0">
              <a:solidFill>
                <a:schemeClr val="bg1"/>
              </a:solidFill>
              <a:effectLst/>
              <a:latin typeface="Times New Roman"/>
              <a:ea typeface="Times New Roman"/>
            </a:endParaRPr>
          </a:p>
          <a:p>
            <a:pPr marL="0" marR="0">
              <a:spcBef>
                <a:spcPts val="0"/>
              </a:spcBef>
              <a:spcAft>
                <a:spcPts val="0"/>
              </a:spcAft>
              <a:tabLst>
                <a:tab pos="228600" algn="l"/>
              </a:tabLst>
            </a:pPr>
            <a:endParaRPr lang="en-US" sz="1400" dirty="0" smtClean="0">
              <a:solidFill>
                <a:schemeClr val="bg1"/>
              </a:solidFill>
              <a:effectLst/>
              <a:latin typeface="Arial"/>
              <a:ea typeface="Times New Roman"/>
            </a:endParaRPr>
          </a:p>
          <a:p>
            <a:pPr marL="0" marR="0">
              <a:spcBef>
                <a:spcPts val="0"/>
              </a:spcBef>
              <a:spcAft>
                <a:spcPts val="0"/>
              </a:spcAft>
              <a:tabLst>
                <a:tab pos="228600" algn="l"/>
              </a:tabLst>
            </a:pPr>
            <a:r>
              <a:rPr lang="en-US" sz="1400" dirty="0" smtClean="0">
                <a:solidFill>
                  <a:schemeClr val="bg1"/>
                </a:solidFill>
                <a:effectLst/>
                <a:latin typeface="Arial"/>
                <a:ea typeface="Times New Roman"/>
              </a:rPr>
              <a:t>The </a:t>
            </a:r>
            <a:r>
              <a:rPr lang="en-US" sz="1400" dirty="0">
                <a:solidFill>
                  <a:schemeClr val="bg1"/>
                </a:solidFill>
                <a:effectLst/>
                <a:latin typeface="Arial"/>
                <a:ea typeface="Times New Roman"/>
              </a:rPr>
              <a:t>trend to multicore processors has been driven by the frequency wall and the </a:t>
            </a:r>
            <a:r>
              <a:rPr lang="en-US" sz="1400" dirty="0" smtClean="0">
                <a:solidFill>
                  <a:schemeClr val="bg1"/>
                </a:solidFill>
                <a:effectLst/>
                <a:latin typeface="Arial"/>
                <a:ea typeface="Times New Roman"/>
              </a:rPr>
              <a:t>heat </a:t>
            </a:r>
            <a:r>
              <a:rPr lang="en-US" sz="1400" dirty="0">
                <a:solidFill>
                  <a:schemeClr val="bg1"/>
                </a:solidFill>
                <a:effectLst/>
                <a:latin typeface="Arial"/>
                <a:ea typeface="Times New Roman"/>
              </a:rPr>
              <a:t>wall. The frequency wall describes the limitation on </a:t>
            </a:r>
            <a:r>
              <a:rPr lang="en-US" sz="1400" dirty="0" smtClean="0">
                <a:solidFill>
                  <a:schemeClr val="bg1"/>
                </a:solidFill>
                <a:effectLst/>
                <a:latin typeface="Arial"/>
                <a:ea typeface="Times New Roman"/>
              </a:rPr>
              <a:t>clock </a:t>
            </a:r>
            <a:r>
              <a:rPr lang="en-US" sz="1400" dirty="0">
                <a:solidFill>
                  <a:schemeClr val="bg1"/>
                </a:solidFill>
                <a:effectLst/>
                <a:latin typeface="Arial"/>
                <a:ea typeface="Times New Roman"/>
              </a:rPr>
              <a:t>speeds due to the quadratic relationship between clock frequency and power consumption. The heat wall describes the limitation due to increasing heat dissipation </a:t>
            </a:r>
            <a:r>
              <a:rPr lang="en-US" sz="1400" dirty="0" smtClean="0">
                <a:solidFill>
                  <a:schemeClr val="bg1"/>
                </a:solidFill>
                <a:effectLst/>
                <a:latin typeface="Arial"/>
                <a:ea typeface="Times New Roman"/>
              </a:rPr>
              <a:t>due to the </a:t>
            </a:r>
            <a:r>
              <a:rPr lang="en-US" sz="1400" dirty="0">
                <a:solidFill>
                  <a:schemeClr val="bg1"/>
                </a:solidFill>
                <a:effectLst/>
                <a:latin typeface="Arial"/>
                <a:ea typeface="Times New Roman"/>
              </a:rPr>
              <a:t>ever increasing number of transistors on a chip. </a:t>
            </a:r>
            <a:endParaRPr lang="en-US" sz="1600" dirty="0">
              <a:solidFill>
                <a:schemeClr val="bg1"/>
              </a:solidFill>
              <a:effectLst/>
              <a:latin typeface="Times New Roman"/>
              <a:ea typeface="Times New Roman"/>
            </a:endParaRPr>
          </a:p>
          <a:p>
            <a:pPr marL="0" marR="0">
              <a:spcBef>
                <a:spcPts val="0"/>
              </a:spcBef>
              <a:spcAft>
                <a:spcPts val="0"/>
              </a:spcAft>
              <a:tabLst>
                <a:tab pos="228600" algn="l"/>
              </a:tabLst>
            </a:pPr>
            <a:endParaRPr lang="en-US" sz="1400" dirty="0" smtClean="0">
              <a:solidFill>
                <a:schemeClr val="bg1"/>
              </a:solidFill>
              <a:effectLst/>
              <a:latin typeface="Arial"/>
              <a:ea typeface="Times New Roman"/>
            </a:endParaRPr>
          </a:p>
          <a:p>
            <a:pPr marL="0" marR="0">
              <a:spcBef>
                <a:spcPts val="0"/>
              </a:spcBef>
              <a:spcAft>
                <a:spcPts val="0"/>
              </a:spcAft>
              <a:tabLst>
                <a:tab pos="228600" algn="l"/>
              </a:tabLst>
            </a:pPr>
            <a:r>
              <a:rPr lang="en-US" sz="1400" dirty="0" smtClean="0">
                <a:solidFill>
                  <a:schemeClr val="bg1"/>
                </a:solidFill>
                <a:effectLst/>
                <a:latin typeface="Arial"/>
                <a:ea typeface="Times New Roman"/>
              </a:rPr>
              <a:t>There’s </a:t>
            </a:r>
            <a:r>
              <a:rPr lang="en-US" sz="1400" dirty="0">
                <a:solidFill>
                  <a:schemeClr val="bg1"/>
                </a:solidFill>
                <a:effectLst/>
                <a:latin typeface="Arial"/>
                <a:ea typeface="Times New Roman"/>
              </a:rPr>
              <a:t>the Amdahl wall that is imposed by the limitation on the extent to which </a:t>
            </a:r>
            <a:r>
              <a:rPr lang="en-US" sz="1400" dirty="0" smtClean="0">
                <a:solidFill>
                  <a:schemeClr val="bg1"/>
                </a:solidFill>
                <a:effectLst/>
                <a:latin typeface="Arial"/>
                <a:ea typeface="Times New Roman"/>
              </a:rPr>
              <a:t>parallelism can </a:t>
            </a:r>
            <a:r>
              <a:rPr lang="en-US" sz="1400" dirty="0">
                <a:solidFill>
                  <a:schemeClr val="bg1"/>
                </a:solidFill>
                <a:effectLst/>
                <a:latin typeface="Arial"/>
                <a:ea typeface="Times New Roman"/>
              </a:rPr>
              <a:t>be applied to any given problem</a:t>
            </a:r>
            <a:r>
              <a:rPr lang="en-US" sz="1400" dirty="0" smtClean="0">
                <a:solidFill>
                  <a:schemeClr val="bg1"/>
                </a:solidFill>
                <a:effectLst/>
                <a:latin typeface="Arial"/>
                <a:ea typeface="Times New Roman"/>
              </a:rPr>
              <a:t>.</a:t>
            </a:r>
          </a:p>
          <a:p>
            <a:pPr marL="0" marR="0">
              <a:spcBef>
                <a:spcPts val="0"/>
              </a:spcBef>
              <a:spcAft>
                <a:spcPts val="0"/>
              </a:spcAft>
              <a:tabLst>
                <a:tab pos="228600" algn="l"/>
              </a:tabLst>
            </a:pPr>
            <a:endParaRPr lang="en-US" sz="1400" dirty="0" smtClean="0">
              <a:solidFill>
                <a:schemeClr val="bg1"/>
              </a:solidFill>
              <a:effectLst/>
              <a:latin typeface="Arial"/>
              <a:ea typeface="Times New Roman"/>
            </a:endParaRPr>
          </a:p>
          <a:p>
            <a:pPr marL="0" marR="0">
              <a:spcBef>
                <a:spcPts val="0"/>
              </a:spcBef>
              <a:spcAft>
                <a:spcPts val="0"/>
              </a:spcAft>
              <a:tabLst>
                <a:tab pos="228600" algn="l"/>
              </a:tabLst>
            </a:pPr>
            <a:r>
              <a:rPr lang="en-US" sz="1400" dirty="0" smtClean="0">
                <a:solidFill>
                  <a:schemeClr val="bg1"/>
                </a:solidFill>
                <a:effectLst/>
                <a:latin typeface="Arial"/>
                <a:ea typeface="Times New Roman"/>
              </a:rPr>
              <a:t>There’s </a:t>
            </a:r>
            <a:r>
              <a:rPr lang="en-US" sz="1400" dirty="0">
                <a:solidFill>
                  <a:schemeClr val="bg1"/>
                </a:solidFill>
                <a:effectLst/>
                <a:latin typeface="Arial"/>
                <a:ea typeface="Times New Roman"/>
              </a:rPr>
              <a:t>the atomic wall that manifests itself in three ways: fabrication </a:t>
            </a:r>
            <a:r>
              <a:rPr lang="en-US" sz="1400" dirty="0" smtClean="0">
                <a:solidFill>
                  <a:schemeClr val="bg1"/>
                </a:solidFill>
                <a:effectLst/>
                <a:latin typeface="Arial"/>
                <a:ea typeface="Times New Roman"/>
              </a:rPr>
              <a:t>(there </a:t>
            </a:r>
            <a:r>
              <a:rPr lang="en-US" sz="1400" dirty="0">
                <a:solidFill>
                  <a:schemeClr val="bg1"/>
                </a:solidFill>
                <a:effectLst/>
                <a:latin typeface="Arial"/>
                <a:ea typeface="Times New Roman"/>
              </a:rPr>
              <a:t>is a limit to how small we can build things), quantum mechanics (as devices get smaller, quantum mechanical effects begin to </a:t>
            </a:r>
            <a:r>
              <a:rPr lang="en-US" sz="1400" dirty="0" smtClean="0">
                <a:solidFill>
                  <a:schemeClr val="bg1"/>
                </a:solidFill>
                <a:effectLst/>
                <a:latin typeface="Arial"/>
                <a:ea typeface="Times New Roman"/>
              </a:rPr>
              <a:t>predominate), </a:t>
            </a:r>
            <a:r>
              <a:rPr lang="en-US" sz="1400" dirty="0">
                <a:solidFill>
                  <a:schemeClr val="bg1"/>
                </a:solidFill>
                <a:effectLst/>
                <a:latin typeface="Arial"/>
                <a:ea typeface="Times New Roman"/>
              </a:rPr>
              <a:t>statistical </a:t>
            </a:r>
            <a:r>
              <a:rPr lang="en-US" sz="1400" dirty="0" smtClean="0">
                <a:solidFill>
                  <a:schemeClr val="bg1"/>
                </a:solidFill>
                <a:effectLst/>
                <a:latin typeface="Arial"/>
                <a:ea typeface="Times New Roman"/>
              </a:rPr>
              <a:t>(as </a:t>
            </a:r>
            <a:r>
              <a:rPr lang="en-US" sz="1400" dirty="0">
                <a:solidFill>
                  <a:schemeClr val="bg1"/>
                </a:solidFill>
                <a:effectLst/>
                <a:latin typeface="Arial"/>
                <a:ea typeface="Times New Roman"/>
              </a:rPr>
              <a:t>devices get smaller current flows become more governed by the laws of statistics than by conventional current models).</a:t>
            </a:r>
            <a:endParaRPr lang="en-US" sz="1600" dirty="0">
              <a:solidFill>
                <a:schemeClr val="bg1"/>
              </a:solidFill>
              <a:effectLst/>
              <a:latin typeface="Times New Roman"/>
              <a:ea typeface="Times New Roman"/>
            </a:endParaRPr>
          </a:p>
          <a:p>
            <a:pPr marL="0" marR="0">
              <a:spcBef>
                <a:spcPts val="0"/>
              </a:spcBef>
              <a:spcAft>
                <a:spcPts val="0"/>
              </a:spcAft>
              <a:tabLst>
                <a:tab pos="228600" algn="l"/>
              </a:tabLst>
            </a:pPr>
            <a:endParaRPr lang="en-US" sz="1400" dirty="0" smtClean="0">
              <a:solidFill>
                <a:schemeClr val="bg1"/>
              </a:solidFill>
              <a:effectLst/>
              <a:latin typeface="Arial"/>
              <a:ea typeface="Times New Roman"/>
            </a:endParaRPr>
          </a:p>
          <a:p>
            <a:pPr marL="0" marR="0">
              <a:spcBef>
                <a:spcPts val="0"/>
              </a:spcBef>
              <a:spcAft>
                <a:spcPts val="0"/>
              </a:spcAft>
              <a:tabLst>
                <a:tab pos="228600" algn="l"/>
              </a:tabLst>
            </a:pPr>
            <a:r>
              <a:rPr lang="en-US" sz="1400" dirty="0" smtClean="0">
                <a:solidFill>
                  <a:schemeClr val="bg1"/>
                </a:solidFill>
                <a:effectLst/>
                <a:latin typeface="Arial"/>
                <a:ea typeface="Times New Roman"/>
              </a:rPr>
              <a:t>There’s the </a:t>
            </a:r>
            <a:r>
              <a:rPr lang="en-US" sz="1400" i="1" dirty="0">
                <a:solidFill>
                  <a:schemeClr val="bg1"/>
                </a:solidFill>
                <a:effectLst/>
                <a:latin typeface="Arial"/>
                <a:ea typeface="Times New Roman"/>
              </a:rPr>
              <a:t>c</a:t>
            </a:r>
            <a:r>
              <a:rPr lang="en-US" sz="1400" dirty="0">
                <a:solidFill>
                  <a:schemeClr val="bg1"/>
                </a:solidFill>
                <a:effectLst/>
                <a:latin typeface="Arial"/>
                <a:ea typeface="Times New Roman"/>
              </a:rPr>
              <a:t> wall, the speed of light. As clock speeds become faster, the time for signals to propagate through circuits becomes a limiting factor.</a:t>
            </a:r>
            <a:endParaRPr lang="en-US" sz="1600" dirty="0">
              <a:solidFill>
                <a:schemeClr val="bg1"/>
              </a:solidFill>
              <a:effectLst/>
              <a:latin typeface="Times New Roman"/>
              <a:ea typeface="Times New Roman"/>
            </a:endParaRPr>
          </a:p>
          <a:p>
            <a:pPr marL="0" marR="0">
              <a:spcBef>
                <a:spcPts val="0"/>
              </a:spcBef>
              <a:spcAft>
                <a:spcPts val="0"/>
              </a:spcAft>
              <a:tabLst>
                <a:tab pos="228600" algn="l"/>
              </a:tabLst>
            </a:pPr>
            <a:endParaRPr lang="en-US" sz="1400" dirty="0" smtClean="0">
              <a:solidFill>
                <a:schemeClr val="bg1"/>
              </a:solidFill>
              <a:effectLst/>
              <a:latin typeface="Arial"/>
              <a:ea typeface="Times New Roman"/>
            </a:endParaRPr>
          </a:p>
          <a:p>
            <a:pPr marL="0" marR="0">
              <a:spcBef>
                <a:spcPts val="0"/>
              </a:spcBef>
              <a:spcAft>
                <a:spcPts val="0"/>
              </a:spcAft>
              <a:tabLst>
                <a:tab pos="228600" algn="l"/>
              </a:tabLst>
            </a:pPr>
            <a:r>
              <a:rPr lang="en-US" sz="1400" dirty="0" smtClean="0">
                <a:solidFill>
                  <a:schemeClr val="bg1"/>
                </a:solidFill>
                <a:effectLst/>
                <a:latin typeface="Arial"/>
                <a:ea typeface="Times New Roman"/>
              </a:rPr>
              <a:t>There’s a </a:t>
            </a:r>
            <a:r>
              <a:rPr lang="en-US" sz="1400" dirty="0">
                <a:solidFill>
                  <a:schemeClr val="bg1"/>
                </a:solidFill>
                <a:effectLst/>
                <a:latin typeface="Arial"/>
                <a:ea typeface="Times New Roman"/>
              </a:rPr>
              <a:t>bank wall. Transistors have been getting cheaper </a:t>
            </a:r>
            <a:r>
              <a:rPr lang="en-US" sz="1400" dirty="0" smtClean="0">
                <a:solidFill>
                  <a:schemeClr val="bg1"/>
                </a:solidFill>
                <a:effectLst/>
                <a:latin typeface="Arial"/>
                <a:ea typeface="Times New Roman"/>
              </a:rPr>
              <a:t>over </a:t>
            </a:r>
            <a:r>
              <a:rPr lang="en-US" sz="1400" dirty="0">
                <a:solidFill>
                  <a:schemeClr val="bg1"/>
                </a:solidFill>
                <a:effectLst/>
                <a:latin typeface="Arial"/>
                <a:ea typeface="Times New Roman"/>
              </a:rPr>
              <a:t>the years. </a:t>
            </a:r>
            <a:r>
              <a:rPr lang="en-US" sz="1400" dirty="0" smtClean="0">
                <a:solidFill>
                  <a:schemeClr val="bg1"/>
                </a:solidFill>
                <a:effectLst/>
                <a:latin typeface="Arial"/>
                <a:ea typeface="Times New Roman"/>
              </a:rPr>
              <a:t>The number </a:t>
            </a:r>
            <a:r>
              <a:rPr lang="en-US" sz="1400" dirty="0">
                <a:solidFill>
                  <a:schemeClr val="bg1"/>
                </a:solidFill>
                <a:effectLst/>
                <a:latin typeface="Arial"/>
                <a:ea typeface="Times New Roman"/>
              </a:rPr>
              <a:t>of transistors per chip has </a:t>
            </a:r>
            <a:r>
              <a:rPr lang="en-US" sz="1400" dirty="0" smtClean="0">
                <a:solidFill>
                  <a:schemeClr val="bg1"/>
                </a:solidFill>
                <a:effectLst/>
                <a:latin typeface="Arial"/>
                <a:ea typeface="Times New Roman"/>
              </a:rPr>
              <a:t>increased </a:t>
            </a:r>
            <a:r>
              <a:rPr lang="en-US" sz="1400" dirty="0">
                <a:solidFill>
                  <a:schemeClr val="bg1"/>
                </a:solidFill>
                <a:effectLst/>
                <a:latin typeface="Arial"/>
                <a:ea typeface="Times New Roman"/>
              </a:rPr>
              <a:t>exponentially according to Moore’s Law and the cost of building a fabrication plant has also </a:t>
            </a:r>
            <a:r>
              <a:rPr lang="en-US" sz="1400" dirty="0" smtClean="0">
                <a:solidFill>
                  <a:schemeClr val="bg1"/>
                </a:solidFill>
                <a:effectLst/>
                <a:latin typeface="Arial"/>
                <a:ea typeface="Times New Roman"/>
              </a:rPr>
              <a:t>risen dramatically</a:t>
            </a:r>
            <a:r>
              <a:rPr lang="en-US" sz="1400" dirty="0">
                <a:solidFill>
                  <a:schemeClr val="bg1"/>
                </a:solidFill>
                <a:effectLst/>
                <a:latin typeface="Arial"/>
                <a:ea typeface="Times New Roman"/>
              </a:rPr>
              <a:t>. A fabrication facility in Taiwan constructed in 2012 </a:t>
            </a:r>
            <a:r>
              <a:rPr lang="en-US" sz="1400" dirty="0" smtClean="0">
                <a:solidFill>
                  <a:schemeClr val="bg1"/>
                </a:solidFill>
                <a:effectLst/>
                <a:latin typeface="Arial"/>
                <a:ea typeface="Times New Roman"/>
              </a:rPr>
              <a:t>cost </a:t>
            </a:r>
            <a:r>
              <a:rPr lang="en-US" sz="1400" dirty="0">
                <a:solidFill>
                  <a:schemeClr val="bg1"/>
                </a:solidFill>
                <a:effectLst/>
                <a:latin typeface="Arial"/>
                <a:ea typeface="Times New Roman"/>
              </a:rPr>
              <a:t>$9.3 billion. The increasing cost of fabrication plants could lead to a reduced number of manufacturers, periodic chip shortages, and vulnerability to natural </a:t>
            </a:r>
            <a:r>
              <a:rPr lang="en-US" sz="1400" dirty="0" smtClean="0">
                <a:solidFill>
                  <a:schemeClr val="bg1"/>
                </a:solidFill>
                <a:effectLst/>
                <a:latin typeface="Arial"/>
                <a:ea typeface="Times New Roman"/>
              </a:rPr>
              <a:t>disasters.</a:t>
            </a:r>
            <a:endParaRPr lang="en-US" sz="1600" dirty="0">
              <a:solidFill>
                <a:schemeClr val="bg1"/>
              </a:solidFill>
              <a:effectLst/>
              <a:latin typeface="Times New Roman"/>
              <a:ea typeface="Times New Roman"/>
            </a:endParaRPr>
          </a:p>
        </p:txBody>
      </p:sp>
    </p:spTree>
    <p:extLst>
      <p:ext uri="{BB962C8B-B14F-4D97-AF65-F5344CB8AC3E}">
        <p14:creationId xmlns:p14="http://schemas.microsoft.com/office/powerpoint/2010/main" val="1188332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457200"/>
            <a:ext cx="8458200" cy="5078313"/>
          </a:xfrm>
          <a:prstGeom prst="rect">
            <a:avLst/>
          </a:prstGeom>
        </p:spPr>
        <p:txBody>
          <a:bodyPr wrap="square">
            <a:spAutoFit/>
          </a:bodyPr>
          <a:lstStyle/>
          <a:p>
            <a:r>
              <a:rPr lang="en-US" b="1" dirty="0"/>
              <a:t>Performance Revisited</a:t>
            </a:r>
            <a:endParaRPr lang="en-US" dirty="0"/>
          </a:p>
          <a:p>
            <a:endParaRPr lang="en-US" dirty="0" smtClean="0"/>
          </a:p>
          <a:p>
            <a:r>
              <a:rPr lang="en-US" dirty="0" smtClean="0"/>
              <a:t>Paradoxically</a:t>
            </a:r>
            <a:r>
              <a:rPr lang="en-US" dirty="0"/>
              <a:t>, Amdahl’s law has been the driving power behind the move to multiprocessor systems but it has also poured cold water on the </a:t>
            </a:r>
            <a:r>
              <a:rPr lang="en-US" dirty="0" smtClean="0"/>
              <a:t>idea </a:t>
            </a:r>
            <a:r>
              <a:rPr lang="en-US" dirty="0"/>
              <a:t>that multiprocessing can </a:t>
            </a:r>
            <a:r>
              <a:rPr lang="en-US" dirty="0" smtClean="0"/>
              <a:t>provide </a:t>
            </a:r>
            <a:r>
              <a:rPr lang="en-US" dirty="0"/>
              <a:t>the </a:t>
            </a:r>
            <a:r>
              <a:rPr lang="en-US" dirty="0" smtClean="0"/>
              <a:t>performance </a:t>
            </a:r>
            <a:r>
              <a:rPr lang="en-US" dirty="0" smtClean="0"/>
              <a:t>increase </a:t>
            </a:r>
            <a:r>
              <a:rPr lang="en-US" dirty="0"/>
              <a:t>that we have seen over the last 40 years.</a:t>
            </a:r>
          </a:p>
          <a:p>
            <a:endParaRPr lang="en-US" dirty="0" smtClean="0"/>
          </a:p>
          <a:p>
            <a:r>
              <a:rPr lang="en-US" dirty="0" smtClean="0"/>
              <a:t>Amdahl’s </a:t>
            </a:r>
            <a:r>
              <a:rPr lang="en-US" dirty="0"/>
              <a:t>law is simple. If the fraction of a task that is executed serially is </a:t>
            </a:r>
            <a:r>
              <a:rPr lang="en-US" dirty="0" err="1"/>
              <a:t>f</a:t>
            </a:r>
            <a:r>
              <a:rPr lang="en-US" baseline="-25000" dirty="0" err="1"/>
              <a:t>s</a:t>
            </a:r>
            <a:r>
              <a:rPr lang="en-US" dirty="0"/>
              <a:t> then the fraction that can be executed in parallel is (1- </a:t>
            </a:r>
            <a:r>
              <a:rPr lang="en-US" dirty="0" err="1"/>
              <a:t>f</a:t>
            </a:r>
            <a:r>
              <a:rPr lang="en-US" baseline="-25000" dirty="0" err="1"/>
              <a:t>s</a:t>
            </a:r>
            <a:r>
              <a:rPr lang="en-US" dirty="0"/>
              <a:t>). </a:t>
            </a:r>
            <a:endParaRPr lang="en-US" dirty="0" smtClean="0"/>
          </a:p>
          <a:p>
            <a:endParaRPr lang="en-US" dirty="0"/>
          </a:p>
          <a:p>
            <a:r>
              <a:rPr lang="en-US" dirty="0" smtClean="0"/>
              <a:t>If </a:t>
            </a:r>
            <a:r>
              <a:rPr lang="en-US" i="1" dirty="0" smtClean="0"/>
              <a:t>n</a:t>
            </a:r>
            <a:r>
              <a:rPr lang="en-US" dirty="0" smtClean="0"/>
              <a:t> </a:t>
            </a:r>
            <a:r>
              <a:rPr lang="en-US" dirty="0"/>
              <a:t>processors </a:t>
            </a:r>
            <a:r>
              <a:rPr lang="en-US" dirty="0" smtClean="0"/>
              <a:t>can </a:t>
            </a:r>
            <a:r>
              <a:rPr lang="en-US" dirty="0"/>
              <a:t>be applied to the parallel </a:t>
            </a:r>
            <a:r>
              <a:rPr lang="en-US" dirty="0" smtClean="0"/>
              <a:t>code, </a:t>
            </a:r>
            <a:r>
              <a:rPr lang="en-US" dirty="0"/>
              <a:t>the </a:t>
            </a:r>
            <a:r>
              <a:rPr lang="en-US" dirty="0" smtClean="0"/>
              <a:t>time </a:t>
            </a:r>
            <a:r>
              <a:rPr lang="en-US" dirty="0"/>
              <a:t>is </a:t>
            </a:r>
            <a:r>
              <a:rPr lang="en-US" dirty="0" err="1"/>
              <a:t>f</a:t>
            </a:r>
            <a:r>
              <a:rPr lang="en-US" baseline="-25000" dirty="0" err="1"/>
              <a:t>s</a:t>
            </a:r>
            <a:r>
              <a:rPr lang="en-US" dirty="0"/>
              <a:t> + (1 – </a:t>
            </a:r>
            <a:r>
              <a:rPr lang="en-US" dirty="0" err="1"/>
              <a:t>f</a:t>
            </a:r>
            <a:r>
              <a:rPr lang="en-US" baseline="-25000" dirty="0" err="1"/>
              <a:t>s</a:t>
            </a:r>
            <a:r>
              <a:rPr lang="en-US" dirty="0"/>
              <a:t>)/</a:t>
            </a:r>
            <a:r>
              <a:rPr lang="en-US" i="1" dirty="0"/>
              <a:t>n</a:t>
            </a:r>
            <a:r>
              <a:rPr lang="en-US" dirty="0"/>
              <a:t>. </a:t>
            </a:r>
            <a:endParaRPr lang="en-US" dirty="0" smtClean="0"/>
          </a:p>
          <a:p>
            <a:endParaRPr lang="en-US" dirty="0"/>
          </a:p>
          <a:p>
            <a:r>
              <a:rPr lang="en-US" dirty="0" smtClean="0"/>
              <a:t>The formula </a:t>
            </a:r>
            <a:r>
              <a:rPr lang="en-US" dirty="0"/>
              <a:t>tells us that increasing </a:t>
            </a:r>
            <a:r>
              <a:rPr lang="en-US" i="1" dirty="0"/>
              <a:t>n</a:t>
            </a:r>
            <a:r>
              <a:rPr lang="en-US" dirty="0"/>
              <a:t>, the number of processors, reduces only the part that can be parallelized. </a:t>
            </a:r>
            <a:endParaRPr lang="en-US" dirty="0" smtClean="0"/>
          </a:p>
          <a:p>
            <a:endParaRPr lang="en-US" dirty="0"/>
          </a:p>
          <a:p>
            <a:r>
              <a:rPr lang="en-US" dirty="0" smtClean="0"/>
              <a:t>In </a:t>
            </a:r>
            <a:r>
              <a:rPr lang="en-US" dirty="0"/>
              <a:t>the limit we are left with </a:t>
            </a:r>
            <a:r>
              <a:rPr lang="en-US" dirty="0" err="1"/>
              <a:t>f</a:t>
            </a:r>
            <a:r>
              <a:rPr lang="en-US" baseline="-25000" dirty="0" err="1"/>
              <a:t>s</a:t>
            </a:r>
            <a:r>
              <a:rPr lang="en-US" dirty="0"/>
              <a:t> that isn’t reducible. If </a:t>
            </a:r>
            <a:r>
              <a:rPr lang="en-US" dirty="0" err="1"/>
              <a:t>f</a:t>
            </a:r>
            <a:r>
              <a:rPr lang="en-US" baseline="-25000" dirty="0" err="1"/>
              <a:t>s</a:t>
            </a:r>
            <a:r>
              <a:rPr lang="en-US" dirty="0"/>
              <a:t> is 50%, using an infinite number of processors will only halve the execution time; not a great return on investment</a:t>
            </a:r>
            <a:r>
              <a:rPr lang="en-US" dirty="0" smtClean="0"/>
              <a:t>.</a:t>
            </a:r>
            <a:r>
              <a:rPr lang="en-US" dirty="0"/>
              <a:t>	</a:t>
            </a:r>
          </a:p>
        </p:txBody>
      </p:sp>
    </p:spTree>
    <p:extLst>
      <p:ext uri="{BB962C8B-B14F-4D97-AF65-F5344CB8AC3E}">
        <p14:creationId xmlns:p14="http://schemas.microsoft.com/office/powerpoint/2010/main" val="3155557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60283" y="609600"/>
            <a:ext cx="8326821" cy="5078313"/>
          </a:xfrm>
          <a:prstGeom prst="rect">
            <a:avLst/>
          </a:prstGeom>
        </p:spPr>
        <p:txBody>
          <a:bodyPr wrap="square">
            <a:spAutoFit/>
          </a:bodyPr>
          <a:lstStyle/>
          <a:p>
            <a:r>
              <a:rPr lang="en-US" dirty="0" smtClean="0"/>
              <a:t>Consider </a:t>
            </a:r>
            <a:r>
              <a:rPr lang="en-US" dirty="0"/>
              <a:t>the following.</a:t>
            </a:r>
          </a:p>
          <a:p>
            <a:r>
              <a:rPr lang="en-US" dirty="0"/>
              <a:t> </a:t>
            </a:r>
          </a:p>
          <a:p>
            <a:pPr lvl="0"/>
            <a:r>
              <a:rPr lang="en-GB" dirty="0"/>
              <a:t>Complicated computational problems can be tackled in many different ways; no two programmers would necessarily come up with the same way of solving a problem. </a:t>
            </a:r>
            <a:endParaRPr lang="en-GB" dirty="0" smtClean="0"/>
          </a:p>
          <a:p>
            <a:pPr lvl="0"/>
            <a:endParaRPr lang="en-US" dirty="0"/>
          </a:p>
          <a:p>
            <a:pPr lvl="0"/>
            <a:r>
              <a:rPr lang="en-GB" dirty="0"/>
              <a:t>Amdahl’s equation assumes that the parallel part of the problem demonstrates perfect speedup (i.e., it neglects the cost of parallelization in terms of overheads and </a:t>
            </a:r>
            <a:r>
              <a:rPr lang="en-GB" dirty="0" err="1"/>
              <a:t>intertask</a:t>
            </a:r>
            <a:r>
              <a:rPr lang="en-GB" dirty="0"/>
              <a:t> communication). </a:t>
            </a:r>
            <a:endParaRPr lang="en-GB" dirty="0" smtClean="0"/>
          </a:p>
          <a:p>
            <a:pPr lvl="0"/>
            <a:endParaRPr lang="en-US" dirty="0"/>
          </a:p>
          <a:p>
            <a:pPr lvl="0"/>
            <a:r>
              <a:rPr lang="en-GB" dirty="0"/>
              <a:t>Amdahl’s law assumes that infinite parallelization is possible. In practice, the parallel portion of a problem may</a:t>
            </a:r>
            <a:r>
              <a:rPr lang="en-GB" i="1" dirty="0"/>
              <a:t> saturate</a:t>
            </a:r>
            <a:r>
              <a:rPr lang="en-GB" dirty="0"/>
              <a:t> and reach the stage at which further parallelization is not possible</a:t>
            </a:r>
            <a:r>
              <a:rPr lang="en-GB" dirty="0" smtClean="0"/>
              <a:t>.</a:t>
            </a:r>
          </a:p>
          <a:p>
            <a:pPr lvl="0"/>
            <a:endParaRPr lang="en-US" dirty="0"/>
          </a:p>
          <a:p>
            <a:pPr lvl="0"/>
            <a:r>
              <a:rPr lang="en-GB" dirty="0"/>
              <a:t>It is assumed that the serial and parallel code is executed at the same rate. This may not necessarily be so. It may be possible to accelerate the serial part of a problem by the use of optimized hardware</a:t>
            </a:r>
            <a:r>
              <a:rPr lang="en-GB" dirty="0" smtClean="0"/>
              <a:t>.</a:t>
            </a:r>
          </a:p>
          <a:p>
            <a:pPr lvl="0"/>
            <a:endParaRPr lang="en-US" dirty="0"/>
          </a:p>
        </p:txBody>
      </p:sp>
    </p:spTree>
    <p:extLst>
      <p:ext uri="{BB962C8B-B14F-4D97-AF65-F5344CB8AC3E}">
        <p14:creationId xmlns:p14="http://schemas.microsoft.com/office/powerpoint/2010/main" val="3553245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25821" y="394692"/>
            <a:ext cx="8153400" cy="4801314"/>
          </a:xfrm>
          <a:prstGeom prst="rect">
            <a:avLst/>
          </a:prstGeom>
        </p:spPr>
        <p:txBody>
          <a:bodyPr wrap="square">
            <a:spAutoFit/>
          </a:bodyPr>
          <a:lstStyle/>
          <a:p>
            <a:endParaRPr lang="en-GB" dirty="0" smtClean="0"/>
          </a:p>
          <a:p>
            <a:pPr lvl="0"/>
            <a:r>
              <a:rPr lang="en-GB" dirty="0" smtClean="0"/>
              <a:t>It </a:t>
            </a:r>
            <a:r>
              <a:rPr lang="en-GB" dirty="0"/>
              <a:t>is assumed that the serial portion of a program and the parallel portion cannot be overlapped. </a:t>
            </a:r>
            <a:endParaRPr lang="en-GB" dirty="0" smtClean="0"/>
          </a:p>
          <a:p>
            <a:pPr lvl="0"/>
            <a:endParaRPr lang="en-GB" dirty="0"/>
          </a:p>
          <a:p>
            <a:pPr lvl="0"/>
            <a:r>
              <a:rPr lang="en-GB" dirty="0" smtClean="0"/>
              <a:t>Consider </a:t>
            </a:r>
            <a:r>
              <a:rPr lang="en-GB" dirty="0"/>
              <a:t>a simple example. A task has a serial part that takes 10s and a parallelizable part that consists of 20 operations each taking 5s. </a:t>
            </a:r>
            <a:endParaRPr lang="en-GB" dirty="0" smtClean="0"/>
          </a:p>
          <a:p>
            <a:pPr lvl="0"/>
            <a:endParaRPr lang="en-GB" dirty="0"/>
          </a:p>
          <a:p>
            <a:pPr lvl="0"/>
            <a:r>
              <a:rPr lang="en-GB" dirty="0" smtClean="0"/>
              <a:t>Assume </a:t>
            </a:r>
            <a:r>
              <a:rPr lang="en-GB" dirty="0"/>
              <a:t>that 4s of the parallel processes can overlap the serial process. </a:t>
            </a:r>
            <a:endParaRPr lang="en-GB" dirty="0" smtClean="0"/>
          </a:p>
          <a:p>
            <a:pPr lvl="0"/>
            <a:endParaRPr lang="en-GB" dirty="0"/>
          </a:p>
          <a:p>
            <a:pPr lvl="0"/>
            <a:r>
              <a:rPr lang="en-GB" dirty="0" smtClean="0"/>
              <a:t>What </a:t>
            </a:r>
            <a:r>
              <a:rPr lang="en-GB" dirty="0"/>
              <a:t>is the speedup if we use 20 processors? </a:t>
            </a:r>
            <a:endParaRPr lang="en-US" dirty="0"/>
          </a:p>
          <a:p>
            <a:endParaRPr lang="en-GB" dirty="0" smtClean="0"/>
          </a:p>
          <a:p>
            <a:r>
              <a:rPr lang="en-GB" dirty="0" smtClean="0"/>
              <a:t>The </a:t>
            </a:r>
            <a:r>
              <a:rPr lang="en-GB" dirty="0"/>
              <a:t>non-speedup time is 10s + 20 x 5 = 110s.</a:t>
            </a:r>
            <a:endParaRPr lang="en-US" dirty="0"/>
          </a:p>
          <a:p>
            <a:endParaRPr lang="en-GB" dirty="0" smtClean="0"/>
          </a:p>
          <a:p>
            <a:r>
              <a:rPr lang="en-GB" dirty="0" smtClean="0"/>
              <a:t>The </a:t>
            </a:r>
            <a:r>
              <a:rPr lang="en-GB" dirty="0"/>
              <a:t>basic Amdahl equation gives us 10s (the serial part) + 20 x 5s/20 = 15s</a:t>
            </a:r>
            <a:endParaRPr lang="en-US" dirty="0"/>
          </a:p>
          <a:p>
            <a:endParaRPr lang="en-GB" dirty="0" smtClean="0"/>
          </a:p>
          <a:p>
            <a:r>
              <a:rPr lang="en-GB" dirty="0" smtClean="0"/>
              <a:t>However</a:t>
            </a:r>
            <a:r>
              <a:rPr lang="en-GB" dirty="0"/>
              <a:t>, as we can overlap 4s of the parallel processing with the serial processing, we get 10s + 5s – 4s = 11s.</a:t>
            </a:r>
            <a:endParaRPr lang="en-US" dirty="0"/>
          </a:p>
        </p:txBody>
      </p:sp>
    </p:spTree>
    <p:extLst>
      <p:ext uri="{BB962C8B-B14F-4D97-AF65-F5344CB8AC3E}">
        <p14:creationId xmlns:p14="http://schemas.microsoft.com/office/powerpoint/2010/main" val="1821772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18</a:t>
            </a:fld>
            <a:endParaRPr lang="en-US"/>
          </a:p>
        </p:txBody>
      </p:sp>
      <p:sp>
        <p:nvSpPr>
          <p:cNvPr id="5" name="TextBox 4"/>
          <p:cNvSpPr txBox="1"/>
          <p:nvPr/>
        </p:nvSpPr>
        <p:spPr>
          <a:xfrm>
            <a:off x="304800" y="114824"/>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533400"/>
            <a:ext cx="8382000" cy="5586145"/>
          </a:xfrm>
          <a:prstGeom prst="rect">
            <a:avLst/>
          </a:prstGeom>
        </p:spPr>
        <p:txBody>
          <a:bodyPr wrap="square">
            <a:spAutoFit/>
          </a:bodyPr>
          <a:lstStyle/>
          <a:p>
            <a:r>
              <a:rPr lang="en-US" dirty="0" smtClean="0"/>
              <a:t>Some </a:t>
            </a:r>
            <a:r>
              <a:rPr lang="en-US" dirty="0"/>
              <a:t>believe that Gustafson’s law has replaced Amdahl’s law. </a:t>
            </a:r>
            <a:r>
              <a:rPr lang="en-US" dirty="0"/>
              <a:t> </a:t>
            </a:r>
            <a:r>
              <a:rPr lang="en-US" dirty="0" smtClean="0"/>
              <a:t>Gustafson </a:t>
            </a:r>
            <a:r>
              <a:rPr lang="en-US" dirty="0"/>
              <a:t>argued that Amdahl’s law does not take account of scaling. </a:t>
            </a:r>
            <a:r>
              <a:rPr lang="en-US" dirty="0" smtClean="0"/>
              <a:t>Consider a </a:t>
            </a:r>
            <a:r>
              <a:rPr lang="en-US" dirty="0"/>
              <a:t>problem whose execution time can be expressed as </a:t>
            </a:r>
            <a:endParaRPr lang="en-US" dirty="0" smtClean="0"/>
          </a:p>
          <a:p>
            <a:endParaRPr lang="en-US" sz="900" dirty="0"/>
          </a:p>
          <a:p>
            <a:r>
              <a:rPr lang="en-US" dirty="0" err="1" smtClean="0"/>
              <a:t>f</a:t>
            </a:r>
            <a:r>
              <a:rPr lang="en-US" baseline="-25000" dirty="0" err="1" smtClean="0"/>
              <a:t>s</a:t>
            </a:r>
            <a:r>
              <a:rPr lang="en-US" dirty="0" smtClean="0"/>
              <a:t> </a:t>
            </a:r>
            <a:r>
              <a:rPr lang="en-US" dirty="0"/>
              <a:t>+ (1 – </a:t>
            </a:r>
            <a:r>
              <a:rPr lang="en-US" dirty="0" err="1"/>
              <a:t>f</a:t>
            </a:r>
            <a:r>
              <a:rPr lang="en-US" baseline="-25000" dirty="0" err="1"/>
              <a:t>s</a:t>
            </a:r>
            <a:r>
              <a:rPr lang="en-US" dirty="0"/>
              <a:t>)/</a:t>
            </a:r>
            <a:r>
              <a:rPr lang="en-US" i="1" dirty="0"/>
              <a:t>n</a:t>
            </a:r>
            <a:r>
              <a:rPr lang="en-US" dirty="0"/>
              <a:t>. </a:t>
            </a:r>
            <a:endParaRPr lang="en-US" dirty="0" smtClean="0"/>
          </a:p>
          <a:p>
            <a:endParaRPr lang="en-US" sz="900" dirty="0"/>
          </a:p>
          <a:p>
            <a:r>
              <a:rPr lang="en-US" dirty="0" smtClean="0"/>
              <a:t>Suppose </a:t>
            </a:r>
            <a:r>
              <a:rPr lang="en-US" dirty="0"/>
              <a:t>we scale the problem up and the new time is </a:t>
            </a:r>
            <a:r>
              <a:rPr lang="en-US" sz="2000" b="1" dirty="0" smtClean="0">
                <a:solidFill>
                  <a:srgbClr val="FF0000"/>
                </a:solidFill>
              </a:rPr>
              <a:t>f ’</a:t>
            </a:r>
            <a:r>
              <a:rPr lang="en-US" sz="2000" b="1" baseline="-25000" dirty="0" smtClean="0">
                <a:solidFill>
                  <a:srgbClr val="FF0000"/>
                </a:solidFill>
              </a:rPr>
              <a:t>s</a:t>
            </a:r>
            <a:r>
              <a:rPr lang="en-US" dirty="0" smtClean="0"/>
              <a:t> </a:t>
            </a:r>
            <a:r>
              <a:rPr lang="en-US" dirty="0"/>
              <a:t>+ (1 – </a:t>
            </a:r>
            <a:r>
              <a:rPr lang="en-US" sz="2000" b="1" dirty="0" smtClean="0">
                <a:solidFill>
                  <a:srgbClr val="FF0000"/>
                </a:solidFill>
              </a:rPr>
              <a:t>f ’</a:t>
            </a:r>
            <a:r>
              <a:rPr lang="en-US" sz="2000" b="1" baseline="-25000" dirty="0" smtClean="0">
                <a:solidFill>
                  <a:srgbClr val="FF0000"/>
                </a:solidFill>
              </a:rPr>
              <a:t>s</a:t>
            </a:r>
            <a:r>
              <a:rPr lang="en-US" dirty="0"/>
              <a:t>)/n, where </a:t>
            </a:r>
            <a:r>
              <a:rPr lang="en-US" sz="2000" b="1" dirty="0" smtClean="0">
                <a:solidFill>
                  <a:srgbClr val="FF0000"/>
                </a:solidFill>
              </a:rPr>
              <a:t>f ’</a:t>
            </a:r>
            <a:r>
              <a:rPr lang="en-US" sz="2000" b="1" baseline="-25000" dirty="0" smtClean="0">
                <a:solidFill>
                  <a:srgbClr val="FF0000"/>
                </a:solidFill>
              </a:rPr>
              <a:t>s</a:t>
            </a:r>
            <a:r>
              <a:rPr lang="en-US" sz="2000" b="1" dirty="0" smtClean="0">
                <a:solidFill>
                  <a:srgbClr val="FF0000"/>
                </a:solidFill>
              </a:rPr>
              <a:t> </a:t>
            </a:r>
            <a:r>
              <a:rPr lang="en-US" dirty="0" smtClean="0"/>
              <a:t>is the </a:t>
            </a:r>
            <a:r>
              <a:rPr lang="en-US" dirty="0"/>
              <a:t>fraction of time the new problem spends executing serial code. </a:t>
            </a:r>
            <a:endParaRPr lang="en-US" dirty="0" smtClean="0"/>
          </a:p>
          <a:p>
            <a:endParaRPr lang="en-US" sz="900" dirty="0"/>
          </a:p>
          <a:p>
            <a:r>
              <a:rPr lang="en-US" dirty="0" smtClean="0"/>
              <a:t>The </a:t>
            </a:r>
            <a:r>
              <a:rPr lang="en-US" dirty="0"/>
              <a:t>essence of Gustafson’s argument is that </a:t>
            </a:r>
            <a:r>
              <a:rPr lang="en-US" sz="2000" b="1" dirty="0" smtClean="0">
                <a:solidFill>
                  <a:srgbClr val="FF0000"/>
                </a:solidFill>
              </a:rPr>
              <a:t>f ’</a:t>
            </a:r>
            <a:r>
              <a:rPr lang="en-US" sz="2000" b="1" baseline="-25000" dirty="0" smtClean="0">
                <a:solidFill>
                  <a:srgbClr val="FF0000"/>
                </a:solidFill>
              </a:rPr>
              <a:t>s</a:t>
            </a:r>
            <a:r>
              <a:rPr lang="en-US" dirty="0" smtClean="0"/>
              <a:t> &lt;   </a:t>
            </a:r>
            <a:r>
              <a:rPr lang="en-US" dirty="0" err="1" smtClean="0"/>
              <a:t>f</a:t>
            </a:r>
            <a:r>
              <a:rPr lang="en-US" baseline="-25000" dirty="0" err="1" smtClean="0"/>
              <a:t>s</a:t>
            </a:r>
            <a:r>
              <a:rPr lang="en-US" baseline="-25000" dirty="0" smtClean="0"/>
              <a:t>  </a:t>
            </a:r>
            <a:r>
              <a:rPr lang="en-US" dirty="0" smtClean="0"/>
              <a:t>; </a:t>
            </a:r>
            <a:r>
              <a:rPr lang="en-US" dirty="0"/>
              <a:t>that is, scaling up reduces the fraction of serial time and </a:t>
            </a:r>
            <a:r>
              <a:rPr lang="en-US" dirty="0" smtClean="0"/>
              <a:t>makes </a:t>
            </a:r>
            <a:r>
              <a:rPr lang="en-US" dirty="0"/>
              <a:t>it possible to use more processors to reduce the total time. </a:t>
            </a:r>
            <a:endParaRPr lang="en-US" dirty="0" smtClean="0"/>
          </a:p>
          <a:p>
            <a:endParaRPr lang="en-US" dirty="0"/>
          </a:p>
          <a:p>
            <a:r>
              <a:rPr lang="en-US" dirty="0" smtClean="0"/>
              <a:t>This </a:t>
            </a:r>
            <a:r>
              <a:rPr lang="en-US" dirty="0"/>
              <a:t>is an appealing argument. For example, if you were simulating the flow of liquid in a pipe and scaled up the problem, the volume of liquid would increase as the square of the radius, but the surface area of the pipe would increase linearly with the radius of the pipe. </a:t>
            </a:r>
            <a:endParaRPr lang="en-US" dirty="0" smtClean="0"/>
          </a:p>
          <a:p>
            <a:endParaRPr lang="en-US" dirty="0"/>
          </a:p>
          <a:p>
            <a:r>
              <a:rPr lang="en-US" dirty="0" smtClean="0"/>
              <a:t>Since </a:t>
            </a:r>
            <a:r>
              <a:rPr lang="en-US" dirty="0"/>
              <a:t>the more complex calculations occur at the pipe-liquid boundary, the fraction of complex calculations would decrease with the size of the problem. The same is true if we increase the number of sampling point</a:t>
            </a:r>
          </a:p>
        </p:txBody>
      </p:sp>
    </p:spTree>
    <p:extLst>
      <p:ext uri="{BB962C8B-B14F-4D97-AF65-F5344CB8AC3E}">
        <p14:creationId xmlns:p14="http://schemas.microsoft.com/office/powerpoint/2010/main" val="4166812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491490"/>
            <a:ext cx="8077200" cy="5909310"/>
          </a:xfrm>
          <a:prstGeom prst="rect">
            <a:avLst/>
          </a:prstGeom>
        </p:spPr>
        <p:txBody>
          <a:bodyPr wrap="square">
            <a:spAutoFit/>
          </a:bodyPr>
          <a:lstStyle/>
          <a:p>
            <a:r>
              <a:rPr lang="en-US" b="1" dirty="0"/>
              <a:t>Flynn’s Taxonomy and Multiprocessor Topologies</a:t>
            </a:r>
            <a:endParaRPr lang="en-US" dirty="0"/>
          </a:p>
          <a:p>
            <a:r>
              <a:rPr lang="en-US" dirty="0"/>
              <a:t> </a:t>
            </a:r>
          </a:p>
          <a:p>
            <a:r>
              <a:rPr lang="en-US" dirty="0" smtClean="0"/>
              <a:t>The </a:t>
            </a:r>
            <a:r>
              <a:rPr lang="en-US" dirty="0"/>
              <a:t>notion of using two or more computers in parallel to improve throughput </a:t>
            </a:r>
            <a:r>
              <a:rPr lang="en-US" dirty="0" smtClean="0"/>
              <a:t>has </a:t>
            </a:r>
            <a:r>
              <a:rPr lang="en-US" dirty="0"/>
              <a:t>existed for over four decades. </a:t>
            </a:r>
            <a:r>
              <a:rPr lang="en-US" dirty="0" smtClean="0"/>
              <a:t> When </a:t>
            </a:r>
            <a:r>
              <a:rPr lang="en-US" dirty="0"/>
              <a:t>computers were expensive mainframes, only large organizations could employ parallel processing – typically for scientific processing (weather simulation) or engineering (aerospace, military). </a:t>
            </a:r>
            <a:endParaRPr lang="en-US" dirty="0" smtClean="0"/>
          </a:p>
          <a:p>
            <a:endParaRPr lang="en-US" dirty="0"/>
          </a:p>
          <a:p>
            <a:r>
              <a:rPr lang="en-US" dirty="0" smtClean="0"/>
              <a:t>The </a:t>
            </a:r>
            <a:r>
              <a:rPr lang="en-US" dirty="0"/>
              <a:t>introduction of relatively low-cost microprocessors made the design and construction of parallel processors more feasible and generated new interest in parallel processing</a:t>
            </a:r>
            <a:r>
              <a:rPr lang="en-US" dirty="0" smtClean="0"/>
              <a:t>.</a:t>
            </a:r>
          </a:p>
          <a:p>
            <a:endParaRPr lang="en-US" dirty="0"/>
          </a:p>
          <a:p>
            <a:r>
              <a:rPr lang="en-US" dirty="0"/>
              <a:t>Parallel processing includes two concepts: the </a:t>
            </a:r>
            <a:r>
              <a:rPr lang="en-US" i="1" dirty="0"/>
              <a:t>topology</a:t>
            </a:r>
            <a:r>
              <a:rPr lang="en-US" dirty="0"/>
              <a:t> or </a:t>
            </a:r>
            <a:r>
              <a:rPr lang="en-US" i="1" dirty="0"/>
              <a:t>interconnection</a:t>
            </a:r>
            <a:r>
              <a:rPr lang="en-US" dirty="0"/>
              <a:t> of the multiple processors and the distribution of tasks between individual processors. In 1972 M. Flynn wrote a classic paper that was to provide a standard taxonomy for the description of parallel systems (</a:t>
            </a:r>
            <a:r>
              <a:rPr lang="en-US" i="1" dirty="0"/>
              <a:t>Some Computer Organizations and their </a:t>
            </a:r>
            <a:r>
              <a:rPr lang="en-US" i="1" dirty="0" smtClean="0"/>
              <a:t>Effectiveness</a:t>
            </a:r>
            <a:r>
              <a:rPr lang="en-US" dirty="0" smtClean="0"/>
              <a:t>). </a:t>
            </a:r>
          </a:p>
          <a:p>
            <a:endParaRPr lang="en-US" dirty="0"/>
          </a:p>
          <a:p>
            <a:r>
              <a:rPr lang="en-US" dirty="0" smtClean="0"/>
              <a:t>Flynn’s </a:t>
            </a:r>
            <a:r>
              <a:rPr lang="en-US" dirty="0"/>
              <a:t>classification </a:t>
            </a:r>
            <a:r>
              <a:rPr lang="en-US" dirty="0" smtClean="0"/>
              <a:t>is </a:t>
            </a:r>
            <a:r>
              <a:rPr lang="en-US" dirty="0"/>
              <a:t>based on </a:t>
            </a:r>
            <a:r>
              <a:rPr lang="en-US" i="1" dirty="0" smtClean="0"/>
              <a:t> </a:t>
            </a:r>
            <a:r>
              <a:rPr lang="en-US" i="1" dirty="0"/>
              <a:t>instruction execution</a:t>
            </a:r>
            <a:r>
              <a:rPr lang="en-US" dirty="0"/>
              <a:t> and </a:t>
            </a:r>
            <a:r>
              <a:rPr lang="en-US" i="1" dirty="0"/>
              <a:t>data </a:t>
            </a:r>
            <a:r>
              <a:rPr lang="en-US" i="1" dirty="0" smtClean="0"/>
              <a:t>flow</a:t>
            </a:r>
            <a:r>
              <a:rPr lang="en-US" dirty="0" smtClean="0"/>
              <a:t> and provides </a:t>
            </a:r>
            <a:r>
              <a:rPr lang="en-US" dirty="0"/>
              <a:t>only a </a:t>
            </a:r>
            <a:r>
              <a:rPr lang="en-US" dirty="0" smtClean="0"/>
              <a:t>basic </a:t>
            </a:r>
            <a:r>
              <a:rPr lang="en-US" dirty="0"/>
              <a:t>division between four generic computing </a:t>
            </a:r>
            <a:r>
              <a:rPr lang="en-US" dirty="0" smtClean="0"/>
              <a:t>structures. It does </a:t>
            </a:r>
            <a:r>
              <a:rPr lang="en-US" dirty="0"/>
              <a:t>not cover the topology of multiprocessors. </a:t>
            </a:r>
          </a:p>
        </p:txBody>
      </p:sp>
    </p:spTree>
    <p:extLst>
      <p:ext uri="{BB962C8B-B14F-4D97-AF65-F5344CB8AC3E}">
        <p14:creationId xmlns:p14="http://schemas.microsoft.com/office/powerpoint/2010/main" val="434117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a:t>
            </a:fld>
            <a:endParaRPr lang="en-US"/>
          </a:p>
        </p:txBody>
      </p:sp>
      <p:sp>
        <p:nvSpPr>
          <p:cNvPr id="4" name="Rectangle 3"/>
          <p:cNvSpPr/>
          <p:nvPr/>
        </p:nvSpPr>
        <p:spPr>
          <a:xfrm>
            <a:off x="867104" y="1219200"/>
            <a:ext cx="7010400" cy="1077218"/>
          </a:xfrm>
          <a:prstGeom prst="rect">
            <a:avLst/>
          </a:prstGeom>
        </p:spPr>
        <p:txBody>
          <a:bodyPr wrap="square">
            <a:spAutoFit/>
          </a:bodyPr>
          <a:lstStyle/>
          <a:p>
            <a:pPr algn="ctr"/>
            <a:r>
              <a:rPr lang="en-US" sz="2800" dirty="0" smtClean="0"/>
              <a:t>Processor-level Parallelism</a:t>
            </a:r>
            <a:endParaRPr lang="en-US" dirty="0"/>
          </a:p>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714704" y="2962870"/>
            <a:ext cx="7315200" cy="1477328"/>
          </a:xfrm>
          <a:prstGeom prst="rect">
            <a:avLst/>
          </a:prstGeom>
        </p:spPr>
        <p:txBody>
          <a:bodyPr wrap="square">
            <a:spAutoFit/>
          </a:bodyPr>
          <a:lstStyle/>
          <a:p>
            <a:r>
              <a:rPr lang="en-US" dirty="0" smtClean="0"/>
              <a:t>Up to now we have </a:t>
            </a:r>
            <a:r>
              <a:rPr lang="en-US" dirty="0" smtClean="0"/>
              <a:t>discussed </a:t>
            </a:r>
            <a:r>
              <a:rPr lang="en-US" dirty="0" smtClean="0"/>
              <a:t>parallelism in computing at the level of the pipeline or </a:t>
            </a:r>
            <a:r>
              <a:rPr lang="en-US" dirty="0" smtClean="0"/>
              <a:t>the superscalar </a:t>
            </a:r>
            <a:r>
              <a:rPr lang="en-US" dirty="0" smtClean="0"/>
              <a:t>processor.</a:t>
            </a:r>
          </a:p>
          <a:p>
            <a:endParaRPr lang="en-US" dirty="0"/>
          </a:p>
          <a:p>
            <a:r>
              <a:rPr lang="en-US" dirty="0" smtClean="0"/>
              <a:t>In this final section we provide a brief overview of parallelism at the level of the multiple </a:t>
            </a:r>
            <a:r>
              <a:rPr lang="en-US" dirty="0" smtClean="0"/>
              <a:t>processor (multicore processor). </a:t>
            </a:r>
            <a:endParaRPr lang="en-US" dirty="0"/>
          </a:p>
        </p:txBody>
      </p:sp>
    </p:spTree>
    <p:extLst>
      <p:ext uri="{BB962C8B-B14F-4D97-AF65-F5344CB8AC3E}">
        <p14:creationId xmlns:p14="http://schemas.microsoft.com/office/powerpoint/2010/main" val="1838775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098" name="Picture 2" descr="E:\CengageBook\CengageLectureNotesWebsite\Clements 1e JPG_files\ch13\87046-13-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45" y="1219200"/>
            <a:ext cx="8305431" cy="366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858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520512"/>
            <a:ext cx="8229600" cy="5663089"/>
          </a:xfrm>
          <a:prstGeom prst="rect">
            <a:avLst/>
          </a:prstGeom>
        </p:spPr>
        <p:txBody>
          <a:bodyPr wrap="square">
            <a:spAutoFit/>
          </a:bodyPr>
          <a:lstStyle/>
          <a:p>
            <a:r>
              <a:rPr lang="en-US" sz="2000" b="1" dirty="0" smtClean="0"/>
              <a:t>Flynn’s Classification</a:t>
            </a:r>
            <a:endParaRPr lang="en-US" sz="2000" b="1" dirty="0"/>
          </a:p>
          <a:p>
            <a:endParaRPr lang="en-US" b="1" dirty="0"/>
          </a:p>
          <a:p>
            <a:r>
              <a:rPr lang="en-US" b="1" dirty="0" smtClean="0"/>
              <a:t>SISD</a:t>
            </a:r>
            <a:r>
              <a:rPr lang="en-US" dirty="0"/>
              <a:t>	The </a:t>
            </a:r>
            <a:r>
              <a:rPr lang="en-US" i="1" dirty="0"/>
              <a:t>single instruction single data</a:t>
            </a:r>
            <a:r>
              <a:rPr lang="en-US" dirty="0"/>
              <a:t> processor describes the conventional uniprocessor that executes instructions sequentially. Today’s highly pipelined superscalar processors are SISD machines only at the abstract level because of the inherent parallelism in their structure.</a:t>
            </a:r>
          </a:p>
          <a:p>
            <a:r>
              <a:rPr lang="en-US" dirty="0"/>
              <a:t> </a:t>
            </a:r>
          </a:p>
          <a:p>
            <a:r>
              <a:rPr lang="en-US" b="1" dirty="0"/>
              <a:t>SIMD</a:t>
            </a:r>
            <a:r>
              <a:rPr lang="en-US" dirty="0"/>
              <a:t>	The </a:t>
            </a:r>
            <a:r>
              <a:rPr lang="en-US" i="1" dirty="0"/>
              <a:t>single instruction multiple data</a:t>
            </a:r>
            <a:r>
              <a:rPr lang="en-US" dirty="0"/>
              <a:t> processor describes a system whose instructions act on multiple data elements in parallel. Such machines were called </a:t>
            </a:r>
            <a:r>
              <a:rPr lang="en-US" i="1" dirty="0"/>
              <a:t>array processors</a:t>
            </a:r>
            <a:r>
              <a:rPr lang="en-US" dirty="0" smtClean="0"/>
              <a:t>.</a:t>
            </a:r>
          </a:p>
          <a:p>
            <a:endParaRPr lang="en-US" dirty="0"/>
          </a:p>
          <a:p>
            <a:r>
              <a:rPr lang="en-US" dirty="0" smtClean="0"/>
              <a:t>Modern </a:t>
            </a:r>
            <a:r>
              <a:rPr lang="en-US" dirty="0"/>
              <a:t>microprocessors can be regarded as SIMD machines when they implement multimedia or short-vector operations because they are performing a single operation on multiple streams of data (the multiple streams being the individual sub-components of a word in a register). </a:t>
            </a:r>
            <a:endParaRPr lang="en-US" dirty="0" smtClean="0"/>
          </a:p>
          <a:p>
            <a:endParaRPr lang="en-US" dirty="0"/>
          </a:p>
          <a:p>
            <a:r>
              <a:rPr lang="en-US" dirty="0" smtClean="0"/>
              <a:t>SIMD </a:t>
            </a:r>
            <a:r>
              <a:rPr lang="en-US" dirty="0"/>
              <a:t>machines have a single processor that determines instruction flow (instruction fetch and branch control) and multiple arithmetic or processing units that carry out data operations.</a:t>
            </a:r>
          </a:p>
          <a:p>
            <a:r>
              <a:rPr lang="en-US" dirty="0"/>
              <a:t> </a:t>
            </a:r>
          </a:p>
        </p:txBody>
      </p:sp>
    </p:spTree>
    <p:extLst>
      <p:ext uri="{BB962C8B-B14F-4D97-AF65-F5344CB8AC3E}">
        <p14:creationId xmlns:p14="http://schemas.microsoft.com/office/powerpoint/2010/main" val="2519015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73421" y="685800"/>
            <a:ext cx="8229600" cy="3970318"/>
          </a:xfrm>
          <a:prstGeom prst="rect">
            <a:avLst/>
          </a:prstGeom>
        </p:spPr>
        <p:txBody>
          <a:bodyPr wrap="square">
            <a:spAutoFit/>
          </a:bodyPr>
          <a:lstStyle/>
          <a:p>
            <a:r>
              <a:rPr lang="en-US" b="1" dirty="0" smtClean="0"/>
              <a:t>MISD</a:t>
            </a:r>
            <a:r>
              <a:rPr lang="en-US" dirty="0"/>
              <a:t>	</a:t>
            </a:r>
            <a:r>
              <a:rPr lang="en-US" i="1" dirty="0"/>
              <a:t>Multiple instruction single data stream</a:t>
            </a:r>
            <a:r>
              <a:rPr lang="en-US" dirty="0"/>
              <a:t> processors represent the rather improbable combination of multiple instruction streams and single data streams, (do several processors argue about which gets to process the single data element</a:t>
            </a:r>
            <a:r>
              <a:rPr lang="en-US" dirty="0" smtClean="0"/>
              <a:t>?).</a:t>
            </a:r>
          </a:p>
          <a:p>
            <a:endParaRPr lang="en-US" dirty="0"/>
          </a:p>
          <a:p>
            <a:r>
              <a:rPr lang="en-US" dirty="0" smtClean="0"/>
              <a:t>An </a:t>
            </a:r>
            <a:r>
              <a:rPr lang="en-US" dirty="0"/>
              <a:t>example of a MISD processor might be a highly-secure fault-tolerant processor employing multiple processors to operate on a single stream of data and then comparing the outputs of each processor in order to ensure reliable operation (such a system is employed in fly-by-wire aircraft).</a:t>
            </a:r>
          </a:p>
          <a:p>
            <a:r>
              <a:rPr lang="en-US" dirty="0"/>
              <a:t> </a:t>
            </a:r>
          </a:p>
          <a:p>
            <a:r>
              <a:rPr lang="en-US" b="1" dirty="0"/>
              <a:t>MIMD</a:t>
            </a:r>
            <a:r>
              <a:rPr lang="en-US" dirty="0"/>
              <a:t>	</a:t>
            </a:r>
            <a:r>
              <a:rPr lang="en-US" i="1" dirty="0"/>
              <a:t>Multiple instruction multiple data stream</a:t>
            </a:r>
            <a:r>
              <a:rPr lang="en-US" dirty="0"/>
              <a:t> processors define systems in which two or more independent or autonomous processors operate on different streams of data. Distributed system and multicore processors are classified as MIMD machines.</a:t>
            </a:r>
          </a:p>
        </p:txBody>
      </p:sp>
    </p:spTree>
    <p:extLst>
      <p:ext uri="{BB962C8B-B14F-4D97-AF65-F5344CB8AC3E}">
        <p14:creationId xmlns:p14="http://schemas.microsoft.com/office/powerpoint/2010/main" val="160427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Text Box 2"/>
          <p:cNvSpPr txBox="1">
            <a:spLocks noChangeArrowheads="1"/>
          </p:cNvSpPr>
          <p:nvPr/>
        </p:nvSpPr>
        <p:spPr bwMode="auto">
          <a:xfrm>
            <a:off x="134007" y="420414"/>
            <a:ext cx="8381999" cy="5446986"/>
          </a:xfrm>
          <a:prstGeom prst="rect">
            <a:avLst/>
          </a:prstGeom>
          <a:solidFill>
            <a:srgbClr val="4F81BD">
              <a:lumMod val="20000"/>
              <a:lumOff val="80000"/>
            </a:srgb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b="1" dirty="0">
                <a:solidFill>
                  <a:schemeClr val="bg1"/>
                </a:solidFill>
                <a:effectLst/>
                <a:latin typeface="Arial"/>
                <a:ea typeface="Times New Roman"/>
              </a:rPr>
              <a:t>Multiprocessor Coupling</a:t>
            </a:r>
            <a:endParaRPr lang="en-US" dirty="0">
              <a:solidFill>
                <a:schemeClr val="bg1"/>
              </a:solidFill>
              <a:effectLst/>
              <a:latin typeface="Times New Roman"/>
              <a:ea typeface="Times New Roman"/>
            </a:endParaRPr>
          </a:p>
          <a:p>
            <a:pPr marL="0" marR="0">
              <a:spcBef>
                <a:spcPts val="0"/>
              </a:spcBef>
              <a:spcAft>
                <a:spcPts val="0"/>
              </a:spcAft>
            </a:pPr>
            <a:r>
              <a:rPr lang="en-US" sz="1200" dirty="0">
                <a:solidFill>
                  <a:schemeClr val="bg1"/>
                </a:solidFill>
                <a:effectLst/>
                <a:latin typeface="Times New Roman"/>
                <a:ea typeface="Times New Roman"/>
              </a:rPr>
              <a:t> </a:t>
            </a:r>
          </a:p>
          <a:p>
            <a:pPr marL="0" marR="0">
              <a:spcBef>
                <a:spcPts val="0"/>
              </a:spcBef>
              <a:spcAft>
                <a:spcPts val="0"/>
              </a:spcAft>
              <a:tabLst>
                <a:tab pos="285750" algn="l"/>
              </a:tabLst>
            </a:pPr>
            <a:r>
              <a:rPr lang="en-US" dirty="0">
                <a:solidFill>
                  <a:schemeClr val="bg1"/>
                </a:solidFill>
                <a:effectLst/>
                <a:latin typeface="Arial"/>
                <a:ea typeface="Times New Roman"/>
              </a:rPr>
              <a:t>Several parameters describe multiprocessors – Flynn’s classification, </a:t>
            </a:r>
            <a:r>
              <a:rPr lang="en-US" dirty="0" smtClean="0">
                <a:solidFill>
                  <a:schemeClr val="bg1"/>
                </a:solidFill>
                <a:effectLst/>
                <a:latin typeface="Arial"/>
                <a:ea typeface="Times New Roman"/>
              </a:rPr>
              <a:t>topology</a:t>
            </a:r>
            <a:r>
              <a:rPr lang="en-US" dirty="0">
                <a:solidFill>
                  <a:schemeClr val="bg1"/>
                </a:solidFill>
                <a:effectLst/>
                <a:latin typeface="Arial"/>
                <a:ea typeface="Times New Roman"/>
              </a:rPr>
              <a:t>, and </a:t>
            </a:r>
            <a:r>
              <a:rPr lang="en-US" dirty="0" smtClean="0">
                <a:solidFill>
                  <a:schemeClr val="bg1"/>
                </a:solidFill>
                <a:effectLst/>
                <a:latin typeface="Arial"/>
                <a:ea typeface="Times New Roman"/>
              </a:rPr>
              <a:t>coupling</a:t>
            </a:r>
            <a:r>
              <a:rPr lang="en-US" dirty="0">
                <a:solidFill>
                  <a:schemeClr val="bg1"/>
                </a:solidFill>
                <a:effectLst/>
                <a:latin typeface="Arial"/>
                <a:ea typeface="Times New Roman"/>
              </a:rPr>
              <a:t>. </a:t>
            </a:r>
            <a:endParaRPr lang="en-US" dirty="0" smtClean="0">
              <a:solidFill>
                <a:schemeClr val="bg1"/>
              </a:solidFill>
              <a:effectLst/>
              <a:latin typeface="Arial"/>
              <a:ea typeface="Times New Roman"/>
            </a:endParaRPr>
          </a:p>
          <a:p>
            <a:pPr marL="0" marR="0">
              <a:spcBef>
                <a:spcPts val="0"/>
              </a:spcBef>
              <a:spcAft>
                <a:spcPts val="0"/>
              </a:spcAft>
              <a:tabLst>
                <a:tab pos="285750" algn="l"/>
              </a:tabLst>
            </a:pPr>
            <a:endParaRPr lang="en-US" sz="1200" dirty="0">
              <a:solidFill>
                <a:schemeClr val="bg1"/>
              </a:solidFill>
              <a:latin typeface="Arial"/>
              <a:ea typeface="Times New Roman"/>
            </a:endParaRPr>
          </a:p>
          <a:p>
            <a:pPr marL="0" marR="0">
              <a:spcBef>
                <a:spcPts val="0"/>
              </a:spcBef>
              <a:spcAft>
                <a:spcPts val="0"/>
              </a:spcAft>
              <a:tabLst>
                <a:tab pos="285750" algn="l"/>
              </a:tabLst>
            </a:pPr>
            <a:r>
              <a:rPr lang="en-US" dirty="0" smtClean="0">
                <a:solidFill>
                  <a:schemeClr val="bg1"/>
                </a:solidFill>
                <a:effectLst/>
                <a:latin typeface="Arial"/>
                <a:ea typeface="Times New Roman"/>
              </a:rPr>
              <a:t>The </a:t>
            </a:r>
            <a:r>
              <a:rPr lang="en-US" dirty="0">
                <a:solidFill>
                  <a:schemeClr val="bg1"/>
                </a:solidFill>
                <a:effectLst/>
                <a:latin typeface="Arial"/>
                <a:ea typeface="Times New Roman"/>
              </a:rPr>
              <a:t>term </a:t>
            </a:r>
            <a:r>
              <a:rPr lang="en-US" i="1" dirty="0">
                <a:solidFill>
                  <a:schemeClr val="bg1"/>
                </a:solidFill>
                <a:effectLst/>
                <a:latin typeface="Arial"/>
                <a:ea typeface="Times New Roman"/>
              </a:rPr>
              <a:t>coupling</a:t>
            </a:r>
            <a:r>
              <a:rPr lang="en-US" dirty="0">
                <a:solidFill>
                  <a:schemeClr val="bg1"/>
                </a:solidFill>
                <a:effectLst/>
                <a:latin typeface="Arial"/>
                <a:ea typeface="Times New Roman"/>
              </a:rPr>
              <a:t> describes the degree of interconnection between the individual processors. </a:t>
            </a:r>
            <a:r>
              <a:rPr lang="en-US" dirty="0" smtClean="0">
                <a:solidFill>
                  <a:schemeClr val="bg1"/>
                </a:solidFill>
                <a:effectLst/>
                <a:latin typeface="Arial"/>
                <a:ea typeface="Times New Roman"/>
              </a:rPr>
              <a:t>The </a:t>
            </a:r>
            <a:r>
              <a:rPr lang="en-US" dirty="0">
                <a:solidFill>
                  <a:schemeClr val="bg1"/>
                </a:solidFill>
                <a:effectLst/>
                <a:latin typeface="Arial"/>
                <a:ea typeface="Times New Roman"/>
              </a:rPr>
              <a:t>two extremes are loosely connected processors and tightly connected </a:t>
            </a:r>
            <a:r>
              <a:rPr lang="en-US" dirty="0">
                <a:solidFill>
                  <a:schemeClr val="bg1"/>
                </a:solidFill>
                <a:latin typeface="Arial"/>
                <a:ea typeface="Times New Roman"/>
              </a:rPr>
              <a:t>processors. </a:t>
            </a:r>
            <a:endParaRPr lang="en-US" dirty="0">
              <a:solidFill>
                <a:schemeClr val="bg1"/>
              </a:solidFill>
              <a:latin typeface="Arial"/>
              <a:ea typeface="Times New Roman"/>
            </a:endParaRPr>
          </a:p>
          <a:p>
            <a:pPr marL="0" marR="0">
              <a:spcBef>
                <a:spcPts val="0"/>
              </a:spcBef>
              <a:spcAft>
                <a:spcPts val="0"/>
              </a:spcAft>
              <a:tabLst>
                <a:tab pos="285750" algn="l"/>
              </a:tabLst>
            </a:pPr>
            <a:endParaRPr lang="en-US" dirty="0">
              <a:solidFill>
                <a:schemeClr val="bg1"/>
              </a:solidFill>
              <a:latin typeface="Arial"/>
              <a:ea typeface="Times New Roman"/>
            </a:endParaRPr>
          </a:p>
          <a:p>
            <a:pPr marL="0" marR="0">
              <a:spcBef>
                <a:spcPts val="0"/>
              </a:spcBef>
              <a:spcAft>
                <a:spcPts val="0"/>
              </a:spcAft>
              <a:tabLst>
                <a:tab pos="285750" algn="l"/>
              </a:tabLst>
            </a:pPr>
            <a:r>
              <a:rPr lang="en-US" dirty="0" smtClean="0">
                <a:solidFill>
                  <a:schemeClr val="bg1"/>
                </a:solidFill>
                <a:effectLst/>
                <a:latin typeface="Arial"/>
                <a:ea typeface="Times New Roman"/>
              </a:rPr>
              <a:t>Most </a:t>
            </a:r>
            <a:r>
              <a:rPr lang="en-US" dirty="0">
                <a:solidFill>
                  <a:schemeClr val="bg1"/>
                </a:solidFill>
                <a:effectLst/>
                <a:latin typeface="Arial"/>
                <a:ea typeface="Times New Roman"/>
              </a:rPr>
              <a:t>loosely connected processors are those that are connected via, for example, the Internet. </a:t>
            </a:r>
            <a:endParaRPr lang="en-US" dirty="0" smtClean="0">
              <a:solidFill>
                <a:schemeClr val="bg1"/>
              </a:solidFill>
              <a:effectLst/>
              <a:latin typeface="Arial"/>
              <a:ea typeface="Times New Roman"/>
            </a:endParaRPr>
          </a:p>
          <a:p>
            <a:pPr marL="0" marR="0">
              <a:spcBef>
                <a:spcPts val="0"/>
              </a:spcBef>
              <a:spcAft>
                <a:spcPts val="0"/>
              </a:spcAft>
              <a:tabLst>
                <a:tab pos="285750" algn="l"/>
              </a:tabLst>
            </a:pPr>
            <a:endParaRPr lang="en-US" sz="1200" dirty="0">
              <a:solidFill>
                <a:schemeClr val="bg1"/>
              </a:solidFill>
              <a:latin typeface="Arial"/>
              <a:ea typeface="Times New Roman"/>
            </a:endParaRPr>
          </a:p>
          <a:p>
            <a:pPr marL="0" marR="0">
              <a:spcBef>
                <a:spcPts val="0"/>
              </a:spcBef>
              <a:spcAft>
                <a:spcPts val="0"/>
              </a:spcAft>
              <a:tabLst>
                <a:tab pos="285750" algn="l"/>
              </a:tabLst>
            </a:pPr>
            <a:r>
              <a:rPr lang="en-US" dirty="0" smtClean="0">
                <a:solidFill>
                  <a:schemeClr val="bg1"/>
                </a:solidFill>
                <a:effectLst/>
                <a:latin typeface="Arial"/>
                <a:ea typeface="Times New Roman"/>
              </a:rPr>
              <a:t>Data </a:t>
            </a:r>
            <a:r>
              <a:rPr lang="en-US" dirty="0">
                <a:solidFill>
                  <a:schemeClr val="bg1"/>
                </a:solidFill>
                <a:effectLst/>
                <a:latin typeface="Arial"/>
                <a:ea typeface="Times New Roman"/>
              </a:rPr>
              <a:t>is exchanged relatively slowly (relative to the processor’s clock speed) and the granularity of data is high (entire files). </a:t>
            </a:r>
            <a:endParaRPr lang="en-US" dirty="0" smtClean="0">
              <a:solidFill>
                <a:schemeClr val="bg1"/>
              </a:solidFill>
              <a:effectLst/>
              <a:latin typeface="Arial"/>
              <a:ea typeface="Times New Roman"/>
            </a:endParaRPr>
          </a:p>
          <a:p>
            <a:pPr marL="0" marR="0">
              <a:spcBef>
                <a:spcPts val="0"/>
              </a:spcBef>
              <a:spcAft>
                <a:spcPts val="0"/>
              </a:spcAft>
              <a:tabLst>
                <a:tab pos="285750" algn="l"/>
              </a:tabLst>
            </a:pPr>
            <a:endParaRPr lang="en-US" sz="1200" dirty="0">
              <a:solidFill>
                <a:schemeClr val="bg1"/>
              </a:solidFill>
              <a:latin typeface="Arial"/>
              <a:ea typeface="Times New Roman"/>
            </a:endParaRPr>
          </a:p>
          <a:p>
            <a:pPr marL="0" marR="0">
              <a:spcBef>
                <a:spcPts val="0"/>
              </a:spcBef>
              <a:spcAft>
                <a:spcPts val="0"/>
              </a:spcAft>
              <a:tabLst>
                <a:tab pos="285750" algn="l"/>
              </a:tabLst>
            </a:pPr>
            <a:r>
              <a:rPr lang="en-US" dirty="0" smtClean="0">
                <a:solidFill>
                  <a:schemeClr val="bg1"/>
                </a:solidFill>
                <a:effectLst/>
                <a:latin typeface="Arial"/>
                <a:ea typeface="Times New Roman"/>
              </a:rPr>
              <a:t>In </a:t>
            </a:r>
            <a:r>
              <a:rPr lang="en-US" dirty="0">
                <a:solidFill>
                  <a:schemeClr val="bg1"/>
                </a:solidFill>
                <a:effectLst/>
                <a:latin typeface="Arial"/>
                <a:ea typeface="Times New Roman"/>
              </a:rPr>
              <a:t>a tightly coupled multiprocessor, data bandwidth is high and latency low because the processors share the same memory</a:t>
            </a:r>
            <a:r>
              <a:rPr lang="en-US" dirty="0" smtClean="0">
                <a:solidFill>
                  <a:schemeClr val="bg1"/>
                </a:solidFill>
                <a:effectLst/>
                <a:latin typeface="Arial"/>
                <a:ea typeface="Times New Roman"/>
              </a:rPr>
              <a:t>.</a:t>
            </a:r>
          </a:p>
          <a:p>
            <a:pPr marL="0" marR="0">
              <a:spcBef>
                <a:spcPts val="0"/>
              </a:spcBef>
              <a:spcAft>
                <a:spcPts val="0"/>
              </a:spcAft>
              <a:tabLst>
                <a:tab pos="285750" algn="l"/>
              </a:tabLst>
            </a:pPr>
            <a:r>
              <a:rPr lang="en-US" dirty="0" smtClean="0">
                <a:solidFill>
                  <a:schemeClr val="bg1"/>
                </a:solidFill>
                <a:effectLst/>
                <a:latin typeface="Arial"/>
                <a:ea typeface="Times New Roman"/>
              </a:rPr>
              <a:t> </a:t>
            </a:r>
          </a:p>
          <a:p>
            <a:pPr marL="0" marR="0">
              <a:spcBef>
                <a:spcPts val="0"/>
              </a:spcBef>
              <a:spcAft>
                <a:spcPts val="0"/>
              </a:spcAft>
              <a:tabLst>
                <a:tab pos="285750" algn="l"/>
              </a:tabLst>
            </a:pPr>
            <a:r>
              <a:rPr lang="en-US" dirty="0" smtClean="0">
                <a:solidFill>
                  <a:schemeClr val="bg1"/>
                </a:solidFill>
                <a:effectLst/>
                <a:latin typeface="Arial"/>
                <a:ea typeface="Times New Roman"/>
              </a:rPr>
              <a:t>Multicore </a:t>
            </a:r>
            <a:r>
              <a:rPr lang="en-US" dirty="0">
                <a:solidFill>
                  <a:schemeClr val="bg1"/>
                </a:solidFill>
                <a:effectLst/>
                <a:latin typeface="Arial"/>
                <a:ea typeface="Times New Roman"/>
              </a:rPr>
              <a:t>chips are very tightly coupled multiprocessors</a:t>
            </a:r>
            <a:r>
              <a:rPr lang="en-US" dirty="0" smtClean="0">
                <a:solidFill>
                  <a:schemeClr val="bg1"/>
                </a:solidFill>
                <a:effectLst/>
                <a:latin typeface="Arial"/>
                <a:ea typeface="Times New Roman"/>
              </a:rPr>
              <a:t>.</a:t>
            </a:r>
            <a:endParaRPr lang="en-US" dirty="0">
              <a:solidFill>
                <a:schemeClr val="bg1"/>
              </a:solidFill>
              <a:effectLst/>
              <a:latin typeface="Times New Roman"/>
              <a:ea typeface="Times New Roman"/>
            </a:endParaRPr>
          </a:p>
        </p:txBody>
      </p:sp>
    </p:spTree>
    <p:extLst>
      <p:ext uri="{BB962C8B-B14F-4D97-AF65-F5344CB8AC3E}">
        <p14:creationId xmlns:p14="http://schemas.microsoft.com/office/powerpoint/2010/main" val="169437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73421" y="685800"/>
            <a:ext cx="8229600" cy="4801314"/>
          </a:xfrm>
          <a:prstGeom prst="rect">
            <a:avLst/>
          </a:prstGeom>
        </p:spPr>
        <p:txBody>
          <a:bodyPr wrap="square">
            <a:spAutoFit/>
          </a:bodyPr>
          <a:lstStyle/>
          <a:p>
            <a:r>
              <a:rPr lang="en-US" b="1" dirty="0"/>
              <a:t>Multiprocessor Topologies</a:t>
            </a:r>
            <a:endParaRPr lang="en-US" dirty="0"/>
          </a:p>
          <a:p>
            <a:r>
              <a:rPr lang="en-US" dirty="0"/>
              <a:t> </a:t>
            </a:r>
          </a:p>
          <a:p>
            <a:r>
              <a:rPr lang="en-US" dirty="0"/>
              <a:t>Multiprocessors contain two or more processing elements. </a:t>
            </a:r>
            <a:endParaRPr lang="en-US" dirty="0" smtClean="0"/>
          </a:p>
          <a:p>
            <a:endParaRPr lang="en-US" dirty="0"/>
          </a:p>
          <a:p>
            <a:r>
              <a:rPr lang="en-US" dirty="0" smtClean="0"/>
              <a:t>Although </a:t>
            </a:r>
            <a:r>
              <a:rPr lang="en-US" dirty="0"/>
              <a:t>multiprocessors can </a:t>
            </a:r>
            <a:r>
              <a:rPr lang="en-US" dirty="0" smtClean="0"/>
              <a:t>use thousands </a:t>
            </a:r>
            <a:r>
              <a:rPr lang="en-US" dirty="0"/>
              <a:t>of processing elements, we are interested in more modest systems that use multiple processors to increase computational power without incurring the power dissipation penalties of high clock rates. </a:t>
            </a:r>
            <a:endParaRPr lang="en-US" dirty="0" smtClean="0"/>
          </a:p>
          <a:p>
            <a:endParaRPr lang="en-US" dirty="0"/>
          </a:p>
          <a:p>
            <a:r>
              <a:rPr lang="en-US" dirty="0" smtClean="0"/>
              <a:t>The </a:t>
            </a:r>
            <a:r>
              <a:rPr lang="en-US" dirty="0"/>
              <a:t>two types of multiprocessor of interest to us are board-level multiprocessors and chip-level multiprocessors. </a:t>
            </a:r>
            <a:endParaRPr lang="en-US" dirty="0" smtClean="0"/>
          </a:p>
          <a:p>
            <a:endParaRPr lang="en-US" dirty="0"/>
          </a:p>
          <a:p>
            <a:r>
              <a:rPr lang="en-US" dirty="0" smtClean="0"/>
              <a:t>Board-level </a:t>
            </a:r>
            <a:r>
              <a:rPr lang="en-US" dirty="0"/>
              <a:t>multiprocessors use several separate chips, typically up to four, on the motherboard. </a:t>
            </a:r>
            <a:endParaRPr lang="en-US" dirty="0" smtClean="0"/>
          </a:p>
          <a:p>
            <a:endParaRPr lang="en-US" dirty="0"/>
          </a:p>
          <a:p>
            <a:r>
              <a:rPr lang="en-US" dirty="0" smtClean="0"/>
              <a:t>Chip-level </a:t>
            </a:r>
            <a:r>
              <a:rPr lang="en-US" dirty="0"/>
              <a:t>multiprocessors are now called multicore processors and employ several processors on the same chip</a:t>
            </a:r>
            <a:r>
              <a:rPr lang="en-US" dirty="0" smtClean="0"/>
              <a:t>.</a:t>
            </a:r>
            <a:endParaRPr lang="en-US" dirty="0"/>
          </a:p>
        </p:txBody>
      </p:sp>
    </p:spTree>
    <p:extLst>
      <p:ext uri="{BB962C8B-B14F-4D97-AF65-F5344CB8AC3E}">
        <p14:creationId xmlns:p14="http://schemas.microsoft.com/office/powerpoint/2010/main" val="155753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122" name="Picture 2" descr="E:\CengageBook\CengageLectureNotesWebsite\Clements 1e JPG_files\ch13\87046-13-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19400"/>
            <a:ext cx="7766265"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33400"/>
            <a:ext cx="8382000" cy="2031325"/>
          </a:xfrm>
          <a:prstGeom prst="rect">
            <a:avLst/>
          </a:prstGeom>
        </p:spPr>
        <p:txBody>
          <a:bodyPr wrap="square">
            <a:spAutoFit/>
          </a:bodyPr>
          <a:lstStyle/>
          <a:p>
            <a:r>
              <a:rPr lang="en-US" dirty="0" smtClean="0"/>
              <a:t>Figure </a:t>
            </a:r>
            <a:r>
              <a:rPr lang="en-US" dirty="0"/>
              <a:t>13.5 describes </a:t>
            </a:r>
            <a:r>
              <a:rPr lang="en-US" dirty="0" smtClean="0"/>
              <a:t>two topology </a:t>
            </a:r>
            <a:r>
              <a:rPr lang="en-US" dirty="0"/>
              <a:t>extremes, the unconstrained or ad-hoc topology and the fully-connected topology</a:t>
            </a:r>
            <a:r>
              <a:rPr lang="en-US" dirty="0" smtClean="0"/>
              <a:t>.</a:t>
            </a:r>
          </a:p>
          <a:p>
            <a:endParaRPr lang="en-US" dirty="0"/>
          </a:p>
          <a:p>
            <a:r>
              <a:rPr lang="en-US" dirty="0" smtClean="0"/>
              <a:t>In </a:t>
            </a:r>
            <a:r>
              <a:rPr lang="en-US" dirty="0"/>
              <a:t>the former, processors are connected if they need to communicate with each other and unconnected otherwise. In a fully-connected topology, each processor has a direct connection to every other processor. </a:t>
            </a:r>
            <a:r>
              <a:rPr lang="en-US" dirty="0" smtClean="0"/>
              <a:t>Both </a:t>
            </a:r>
            <a:r>
              <a:rPr lang="en-US" dirty="0"/>
              <a:t>these topologies are generally undesirable.</a:t>
            </a:r>
          </a:p>
        </p:txBody>
      </p:sp>
    </p:spTree>
    <p:extLst>
      <p:ext uri="{BB962C8B-B14F-4D97-AF65-F5344CB8AC3E}">
        <p14:creationId xmlns:p14="http://schemas.microsoft.com/office/powerpoint/2010/main" val="1822862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146" name="Picture 2" descr="E:\CengageBook\CengageLectureNotesWebsite\Clements 1e JPG_files\ch13\87046-13-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94704"/>
            <a:ext cx="5105400" cy="41045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09600"/>
            <a:ext cx="8534400" cy="1785104"/>
          </a:xfrm>
          <a:prstGeom prst="rect">
            <a:avLst/>
          </a:prstGeom>
        </p:spPr>
        <p:txBody>
          <a:bodyPr wrap="square">
            <a:spAutoFit/>
          </a:bodyPr>
          <a:lstStyle/>
          <a:p>
            <a:r>
              <a:rPr lang="en-US" dirty="0"/>
              <a:t>Figure 13.6 describes crossbar switching (the </a:t>
            </a:r>
            <a:r>
              <a:rPr lang="en-US" dirty="0" smtClean="0"/>
              <a:t>routing </a:t>
            </a:r>
            <a:r>
              <a:rPr lang="en-US" dirty="0"/>
              <a:t>once used in manual telephone exchanges). </a:t>
            </a:r>
            <a:endParaRPr lang="en-US" dirty="0" smtClean="0"/>
          </a:p>
          <a:p>
            <a:endParaRPr lang="en-US" sz="1000" dirty="0"/>
          </a:p>
          <a:p>
            <a:r>
              <a:rPr lang="en-US" dirty="0" err="1" smtClean="0"/>
              <a:t>P</a:t>
            </a:r>
            <a:r>
              <a:rPr lang="en-US" baseline="-25000" dirty="0" err="1" smtClean="0"/>
              <a:t>ri</a:t>
            </a:r>
            <a:r>
              <a:rPr lang="en-US" dirty="0" smtClean="0"/>
              <a:t> indicates </a:t>
            </a:r>
            <a:r>
              <a:rPr lang="en-US" dirty="0"/>
              <a:t>the </a:t>
            </a:r>
            <a:r>
              <a:rPr lang="en-US" i="1" dirty="0" err="1"/>
              <a:t>i</a:t>
            </a:r>
            <a:r>
              <a:rPr lang="en-US" baseline="30000" dirty="0" err="1"/>
              <a:t>th</a:t>
            </a:r>
            <a:r>
              <a:rPr lang="en-US" dirty="0"/>
              <a:t> processor in the row and </a:t>
            </a:r>
            <a:r>
              <a:rPr lang="en-US" dirty="0" err="1"/>
              <a:t>P</a:t>
            </a:r>
            <a:r>
              <a:rPr lang="en-US" baseline="-25000" dirty="0" err="1"/>
              <a:t>cj</a:t>
            </a:r>
            <a:r>
              <a:rPr lang="en-US" dirty="0"/>
              <a:t> </a:t>
            </a:r>
            <a:r>
              <a:rPr lang="en-US" dirty="0" smtClean="0"/>
              <a:t>indicates </a:t>
            </a:r>
            <a:r>
              <a:rPr lang="en-US" dirty="0"/>
              <a:t>the </a:t>
            </a:r>
            <a:r>
              <a:rPr lang="en-US" i="1" dirty="0" err="1"/>
              <a:t>j</a:t>
            </a:r>
            <a:r>
              <a:rPr lang="en-US" baseline="30000" dirty="0" err="1"/>
              <a:t>th</a:t>
            </a:r>
            <a:r>
              <a:rPr lang="en-US" dirty="0"/>
              <a:t> processor in the column. </a:t>
            </a:r>
            <a:endParaRPr lang="en-US" dirty="0" smtClean="0"/>
          </a:p>
          <a:p>
            <a:endParaRPr lang="en-US" sz="1000" dirty="0"/>
          </a:p>
          <a:p>
            <a:r>
              <a:rPr lang="en-US" dirty="0" smtClean="0"/>
              <a:t>The </a:t>
            </a:r>
            <a:r>
              <a:rPr lang="en-US" dirty="0"/>
              <a:t>notation </a:t>
            </a:r>
            <a:r>
              <a:rPr lang="en-US" dirty="0" err="1"/>
              <a:t>S</a:t>
            </a:r>
            <a:r>
              <a:rPr lang="en-US" baseline="-25000" dirty="0" err="1"/>
              <a:t>p,q</a:t>
            </a:r>
            <a:r>
              <a:rPr lang="en-US" dirty="0"/>
              <a:t> indicates a switch between row </a:t>
            </a:r>
            <a:r>
              <a:rPr lang="en-US" i="1" dirty="0"/>
              <a:t>p</a:t>
            </a:r>
            <a:r>
              <a:rPr lang="en-US" dirty="0"/>
              <a:t> and column </a:t>
            </a:r>
            <a:r>
              <a:rPr lang="en-US" i="1" dirty="0"/>
              <a:t>q</a:t>
            </a:r>
            <a:r>
              <a:rPr lang="en-US" dirty="0"/>
              <a:t>.</a:t>
            </a:r>
          </a:p>
        </p:txBody>
      </p:sp>
    </p:spTree>
    <p:extLst>
      <p:ext uri="{BB962C8B-B14F-4D97-AF65-F5344CB8AC3E}">
        <p14:creationId xmlns:p14="http://schemas.microsoft.com/office/powerpoint/2010/main" val="3544459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170" name="Picture 2" descr="E:\CengageBook\CengageLectureNotesWebsite\Clements 1e JPG_files\ch13\87046-13-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17" y="2412325"/>
            <a:ext cx="4236983" cy="40329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9262" y="381000"/>
            <a:ext cx="8610600" cy="2031325"/>
          </a:xfrm>
          <a:prstGeom prst="rect">
            <a:avLst/>
          </a:prstGeom>
        </p:spPr>
        <p:txBody>
          <a:bodyPr wrap="square">
            <a:spAutoFit/>
          </a:bodyPr>
          <a:lstStyle/>
          <a:p>
            <a:r>
              <a:rPr lang="en-US" dirty="0"/>
              <a:t>Figure 13.7 illustrates a </a:t>
            </a:r>
            <a:r>
              <a:rPr lang="en-US" dirty="0" smtClean="0"/>
              <a:t>butterfly </a:t>
            </a:r>
            <a:r>
              <a:rPr lang="en-US" dirty="0"/>
              <a:t>switch and a network made up of four butterfly switches. A butterfly switch </a:t>
            </a:r>
            <a:r>
              <a:rPr lang="en-US" dirty="0" smtClean="0"/>
              <a:t>connects two </a:t>
            </a:r>
            <a:r>
              <a:rPr lang="en-US" dirty="0"/>
              <a:t>horizontal pairs of processors left-to-right or </a:t>
            </a:r>
            <a:r>
              <a:rPr lang="en-US" dirty="0" smtClean="0"/>
              <a:t>switches </a:t>
            </a:r>
            <a:r>
              <a:rPr lang="en-US" dirty="0"/>
              <a:t>processors top-left to bottom-right and vice versa. </a:t>
            </a:r>
            <a:endParaRPr lang="en-US" dirty="0" smtClean="0"/>
          </a:p>
          <a:p>
            <a:endParaRPr lang="en-US" dirty="0"/>
          </a:p>
          <a:p>
            <a:r>
              <a:rPr lang="en-US" dirty="0" smtClean="0"/>
              <a:t>Structures </a:t>
            </a:r>
            <a:r>
              <a:rPr lang="en-US" dirty="0"/>
              <a:t>using butterfly switches can be iterated to create fast, effective and scalable switching mechanisms. </a:t>
            </a:r>
          </a:p>
        </p:txBody>
      </p:sp>
    </p:spTree>
    <p:extLst>
      <p:ext uri="{BB962C8B-B14F-4D97-AF65-F5344CB8AC3E}">
        <p14:creationId xmlns:p14="http://schemas.microsoft.com/office/powerpoint/2010/main" val="2822622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194" name="Picture 2" descr="E:\CengageBook\CengageLectureNotesWebsite\Clements 1e JPG_files\ch13\87046-13-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01" y="2133600"/>
            <a:ext cx="7513199" cy="43498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5896" y="495948"/>
            <a:ext cx="8258503" cy="1477328"/>
          </a:xfrm>
          <a:prstGeom prst="rect">
            <a:avLst/>
          </a:prstGeom>
        </p:spPr>
        <p:txBody>
          <a:bodyPr wrap="square">
            <a:spAutoFit/>
          </a:bodyPr>
          <a:lstStyle/>
          <a:p>
            <a:r>
              <a:rPr lang="en-US" dirty="0"/>
              <a:t>Figure 13.8 demonstrates the cluster, where groups of processors are linked by a switch to a common bus. </a:t>
            </a:r>
            <a:endParaRPr lang="en-US" dirty="0" smtClean="0"/>
          </a:p>
          <a:p>
            <a:endParaRPr lang="en-US" dirty="0"/>
          </a:p>
          <a:p>
            <a:r>
              <a:rPr lang="en-US" dirty="0" smtClean="0"/>
              <a:t>The </a:t>
            </a:r>
            <a:r>
              <a:rPr lang="en-US" dirty="0"/>
              <a:t>cluster can be used to provide highly reliable computing by allowing the processors in a cluster to check each other’s operation.</a:t>
            </a:r>
          </a:p>
        </p:txBody>
      </p:sp>
    </p:spTree>
    <p:extLst>
      <p:ext uri="{BB962C8B-B14F-4D97-AF65-F5344CB8AC3E}">
        <p14:creationId xmlns:p14="http://schemas.microsoft.com/office/powerpoint/2010/main" val="1011662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218" name="Picture 2" descr="E:\CengageBook\CengageLectureNotesWebsite\Clements 1e JPG_files\ch13\87046-13-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78" y="1905000"/>
            <a:ext cx="6726621" cy="46629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25941"/>
            <a:ext cx="8534400" cy="1477328"/>
          </a:xfrm>
          <a:prstGeom prst="rect">
            <a:avLst/>
          </a:prstGeom>
        </p:spPr>
        <p:txBody>
          <a:bodyPr wrap="square">
            <a:spAutoFit/>
          </a:bodyPr>
          <a:lstStyle/>
          <a:p>
            <a:r>
              <a:rPr lang="en-US" dirty="0"/>
              <a:t>Figure 13.9 illustrates the Banyan tree </a:t>
            </a:r>
            <a:r>
              <a:rPr lang="en-US" dirty="0" smtClean="0"/>
              <a:t>constructed </a:t>
            </a:r>
            <a:r>
              <a:rPr lang="en-US" dirty="0"/>
              <a:t>with arrays of butterfly switches. </a:t>
            </a:r>
            <a:endParaRPr lang="en-US" dirty="0" smtClean="0"/>
          </a:p>
          <a:p>
            <a:endParaRPr lang="en-US" dirty="0"/>
          </a:p>
          <a:p>
            <a:r>
              <a:rPr lang="en-US" dirty="0" smtClean="0"/>
              <a:t>Banyan </a:t>
            </a:r>
            <a:r>
              <a:rPr lang="en-US" dirty="0"/>
              <a:t>networks support multicast operations in which one processor can be simultaneously connected to several other processors. </a:t>
            </a:r>
          </a:p>
        </p:txBody>
      </p:sp>
    </p:spTree>
    <p:extLst>
      <p:ext uri="{BB962C8B-B14F-4D97-AF65-F5344CB8AC3E}">
        <p14:creationId xmlns:p14="http://schemas.microsoft.com/office/powerpoint/2010/main" val="328846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152400" y="457200"/>
            <a:ext cx="8382000" cy="6001643"/>
          </a:xfrm>
          <a:prstGeom prst="rect">
            <a:avLst/>
          </a:prstGeom>
        </p:spPr>
        <p:txBody>
          <a:bodyPr wrap="square">
            <a:spAutoFit/>
          </a:bodyPr>
          <a:lstStyle/>
          <a:p>
            <a:r>
              <a:rPr lang="en-GB" sz="2000" b="1" dirty="0"/>
              <a:t>Review of Parallelism</a:t>
            </a:r>
          </a:p>
          <a:p>
            <a:endParaRPr lang="en-GB" dirty="0"/>
          </a:p>
          <a:p>
            <a:r>
              <a:rPr lang="en-GB" dirty="0"/>
              <a:t>Parallelism can be found in many aspects of the computer. Consider the following.</a:t>
            </a:r>
            <a:endParaRPr lang="en-US" dirty="0"/>
          </a:p>
          <a:p>
            <a:endParaRPr lang="en-US" i="1" dirty="0"/>
          </a:p>
          <a:p>
            <a:r>
              <a:rPr lang="en-US" sz="2000" b="1" i="1" dirty="0" smtClean="0">
                <a:solidFill>
                  <a:srgbClr val="FF0000"/>
                </a:solidFill>
              </a:rPr>
              <a:t>Pseudo-parallel</a:t>
            </a:r>
            <a:r>
              <a:rPr lang="en-US" dirty="0"/>
              <a:t> </a:t>
            </a:r>
            <a:r>
              <a:rPr lang="en-US" dirty="0" smtClean="0"/>
              <a:t>Multitasking </a:t>
            </a:r>
            <a:r>
              <a:rPr lang="en-US" dirty="0"/>
              <a:t>systems execute programs in </a:t>
            </a:r>
            <a:r>
              <a:rPr lang="en-US" dirty="0" smtClean="0"/>
              <a:t>parallel.  </a:t>
            </a:r>
            <a:r>
              <a:rPr lang="en-US" dirty="0" smtClean="0"/>
              <a:t>Windows </a:t>
            </a:r>
            <a:r>
              <a:rPr lang="en-US" dirty="0"/>
              <a:t>lets you surf the Internet while playing music from an mp3 file and copying data from one hard disk to another. </a:t>
            </a:r>
            <a:r>
              <a:rPr lang="en-US" dirty="0" smtClean="0"/>
              <a:t>This is </a:t>
            </a:r>
            <a:r>
              <a:rPr lang="en-US" i="1" dirty="0"/>
              <a:t>pseudo-parallel</a:t>
            </a:r>
            <a:r>
              <a:rPr lang="en-US" dirty="0"/>
              <a:t> because it is not parallel processing in a literal sense. </a:t>
            </a:r>
            <a:r>
              <a:rPr lang="en-US" dirty="0" smtClean="0"/>
              <a:t>Tasks </a:t>
            </a:r>
            <a:r>
              <a:rPr lang="en-US" dirty="0"/>
              <a:t>are switched so rapidly that they appear to the human observer to be continuous. </a:t>
            </a:r>
            <a:endParaRPr lang="en-US" dirty="0" smtClean="0"/>
          </a:p>
          <a:p>
            <a:endParaRPr lang="en-US" dirty="0"/>
          </a:p>
          <a:p>
            <a:r>
              <a:rPr lang="en-US" sz="2000" b="1" i="1" dirty="0">
                <a:solidFill>
                  <a:srgbClr val="FF0000"/>
                </a:solidFill>
              </a:rPr>
              <a:t>Pipelining</a:t>
            </a:r>
            <a:r>
              <a:rPr lang="en-US" dirty="0" smtClean="0"/>
              <a:t> In </a:t>
            </a:r>
            <a:r>
              <a:rPr lang="en-US" dirty="0"/>
              <a:t>pipelined systems, several instructions are in the process of being executed at the same time. The execution of individual instructions is overlapped. Because there is one execution unit, only one instruction can be completed in a clock cycle. By overlapping the execution of instructions, better use is made of all the processor’s hardware, allowing a significant performance enhancement. </a:t>
            </a:r>
            <a:endParaRPr lang="en-US" dirty="0" smtClean="0"/>
          </a:p>
          <a:p>
            <a:endParaRPr lang="en-US" dirty="0"/>
          </a:p>
          <a:p>
            <a:r>
              <a:rPr lang="en-US" dirty="0" smtClean="0"/>
              <a:t>You </a:t>
            </a:r>
            <a:r>
              <a:rPr lang="en-US" dirty="0"/>
              <a:t>could say that pipelining offers the smallest granularity of parallelism where the overlap is in the individual sub-components of an instruction (fetch, decode, execute, etc</a:t>
            </a:r>
            <a:r>
              <a:rPr lang="en-US" dirty="0" smtClean="0"/>
              <a:t>.).</a:t>
            </a:r>
          </a:p>
        </p:txBody>
      </p:sp>
    </p:spTree>
    <p:extLst>
      <p:ext uri="{BB962C8B-B14F-4D97-AF65-F5344CB8AC3E}">
        <p14:creationId xmlns:p14="http://schemas.microsoft.com/office/powerpoint/2010/main" val="2977967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242" name="Picture 2" descr="E:\CengageBook\CengageLectureNotesWebsite\Clements 1e JPG_files\ch13\87046-13-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5257800" cy="4549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533400"/>
            <a:ext cx="8610600" cy="1200329"/>
          </a:xfrm>
          <a:prstGeom prst="rect">
            <a:avLst/>
          </a:prstGeom>
        </p:spPr>
        <p:txBody>
          <a:bodyPr wrap="square">
            <a:spAutoFit/>
          </a:bodyPr>
          <a:lstStyle/>
          <a:p>
            <a:r>
              <a:rPr lang="en-US" dirty="0" smtClean="0"/>
              <a:t>Figure </a:t>
            </a:r>
            <a:r>
              <a:rPr lang="en-US" dirty="0"/>
              <a:t>13.10 describes the binary tree architecture. </a:t>
            </a:r>
            <a:endParaRPr lang="en-US" dirty="0" smtClean="0"/>
          </a:p>
          <a:p>
            <a:endParaRPr lang="en-US" dirty="0"/>
          </a:p>
          <a:p>
            <a:r>
              <a:rPr lang="en-US" dirty="0" smtClean="0"/>
              <a:t>Processor </a:t>
            </a:r>
            <a:r>
              <a:rPr lang="en-US" dirty="0"/>
              <a:t>P</a:t>
            </a:r>
            <a:r>
              <a:rPr lang="en-US" baseline="-25000" dirty="0"/>
              <a:t>0100</a:t>
            </a:r>
            <a:r>
              <a:rPr lang="en-US" dirty="0"/>
              <a:t> is communicating with processor P</a:t>
            </a:r>
            <a:r>
              <a:rPr lang="en-US" baseline="-25000" dirty="0"/>
              <a:t>0110</a:t>
            </a:r>
            <a:r>
              <a:rPr lang="en-US" dirty="0"/>
              <a:t> by routing the connection back two nodes and then forward two nodes.</a:t>
            </a:r>
          </a:p>
        </p:txBody>
      </p:sp>
    </p:spTree>
    <p:extLst>
      <p:ext uri="{BB962C8B-B14F-4D97-AF65-F5344CB8AC3E}">
        <p14:creationId xmlns:p14="http://schemas.microsoft.com/office/powerpoint/2010/main" val="1890599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1266" name="Picture 2" descr="E:\CengageBook\CengageLectureNotesWebsite\Clements 1e JPG_files\ch13\87046-13-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78" y="2286000"/>
            <a:ext cx="6117021" cy="39789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09600"/>
            <a:ext cx="8763000" cy="1477328"/>
          </a:xfrm>
          <a:prstGeom prst="rect">
            <a:avLst/>
          </a:prstGeom>
        </p:spPr>
        <p:txBody>
          <a:bodyPr wrap="square">
            <a:spAutoFit/>
          </a:bodyPr>
          <a:lstStyle/>
          <a:p>
            <a:r>
              <a:rPr lang="en-US" dirty="0" smtClean="0"/>
              <a:t>Figure </a:t>
            </a:r>
            <a:r>
              <a:rPr lang="en-US" dirty="0"/>
              <a:t>13.11 illustrates the two-dimensional mesh, where processing units are arranged on a regular grid. </a:t>
            </a:r>
            <a:endParaRPr lang="en-US" dirty="0" smtClean="0"/>
          </a:p>
          <a:p>
            <a:endParaRPr lang="en-US" dirty="0"/>
          </a:p>
          <a:p>
            <a:r>
              <a:rPr lang="en-US" dirty="0" smtClean="0"/>
              <a:t>This </a:t>
            </a:r>
            <a:r>
              <a:rPr lang="en-US" dirty="0"/>
              <a:t>is an important topology because it is used by the networks on a chip </a:t>
            </a:r>
            <a:r>
              <a:rPr lang="en-US" dirty="0" smtClean="0"/>
              <a:t>(that </a:t>
            </a:r>
            <a:r>
              <a:rPr lang="en-US" dirty="0"/>
              <a:t>fabricate arrays of processors on a single chip.</a:t>
            </a:r>
          </a:p>
        </p:txBody>
      </p:sp>
    </p:spTree>
    <p:extLst>
      <p:ext uri="{BB962C8B-B14F-4D97-AF65-F5344CB8AC3E}">
        <p14:creationId xmlns:p14="http://schemas.microsoft.com/office/powerpoint/2010/main" val="1919205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2290" name="Picture 2" descr="E:\CengageBook\CengageLectureNotesWebsite\Clements 1e JPG_files\ch13\87046-13-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43" y="1752599"/>
            <a:ext cx="6533357" cy="47271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8524" y="609600"/>
            <a:ext cx="8179676" cy="923330"/>
          </a:xfrm>
          <a:prstGeom prst="rect">
            <a:avLst/>
          </a:prstGeom>
        </p:spPr>
        <p:txBody>
          <a:bodyPr wrap="square">
            <a:spAutoFit/>
          </a:bodyPr>
          <a:lstStyle/>
          <a:p>
            <a:r>
              <a:rPr lang="en-US" dirty="0"/>
              <a:t>Figure 13.12 shows an extension of the 2D array called the torus, where processors along the edges are connected to processors at the opposite edge to improve connectivity. </a:t>
            </a:r>
          </a:p>
        </p:txBody>
      </p:sp>
    </p:spTree>
    <p:extLst>
      <p:ext uri="{BB962C8B-B14F-4D97-AF65-F5344CB8AC3E}">
        <p14:creationId xmlns:p14="http://schemas.microsoft.com/office/powerpoint/2010/main" val="6573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78524" y="609600"/>
            <a:ext cx="8179676" cy="4524315"/>
          </a:xfrm>
          <a:prstGeom prst="rect">
            <a:avLst/>
          </a:prstGeom>
        </p:spPr>
        <p:txBody>
          <a:bodyPr wrap="square">
            <a:spAutoFit/>
          </a:bodyPr>
          <a:lstStyle/>
          <a:p>
            <a:r>
              <a:rPr lang="en-US" dirty="0" smtClean="0"/>
              <a:t>These  is a wealth </a:t>
            </a:r>
            <a:r>
              <a:rPr lang="en-US" dirty="0"/>
              <a:t>of </a:t>
            </a:r>
            <a:r>
              <a:rPr lang="en-US" dirty="0" smtClean="0"/>
              <a:t>multiprocessor </a:t>
            </a:r>
            <a:r>
              <a:rPr lang="en-US" dirty="0"/>
              <a:t>technologies, each with its </a:t>
            </a:r>
            <a:r>
              <a:rPr lang="en-US" dirty="0" smtClean="0"/>
              <a:t>own properties</a:t>
            </a:r>
            <a:r>
              <a:rPr lang="en-US" dirty="0"/>
              <a:t>, such as cost, switching complexity, resistance to failure (some topologies rely on a single node, as in Figure 13.10, while others are robust and permit multiple paths between processors), and fitness for purpose. </a:t>
            </a:r>
            <a:endParaRPr lang="en-US" dirty="0" smtClean="0"/>
          </a:p>
          <a:p>
            <a:endParaRPr lang="en-US" dirty="0"/>
          </a:p>
          <a:p>
            <a:r>
              <a:rPr lang="en-US" dirty="0" smtClean="0"/>
              <a:t>The </a:t>
            </a:r>
            <a:r>
              <a:rPr lang="en-US" dirty="0"/>
              <a:t>last factor is an indication of how well the software maps onto the hardware. </a:t>
            </a:r>
            <a:endParaRPr lang="en-US" dirty="0" smtClean="0"/>
          </a:p>
          <a:p>
            <a:endParaRPr lang="en-US" dirty="0"/>
          </a:p>
          <a:p>
            <a:r>
              <a:rPr lang="en-US" dirty="0" smtClean="0"/>
              <a:t>A </a:t>
            </a:r>
            <a:r>
              <a:rPr lang="en-US" dirty="0"/>
              <a:t>multiprocessor architecture intended for matrix algebra might not be optimum for fast Fourier transforms (the basis of much signal processing). </a:t>
            </a:r>
            <a:endParaRPr lang="en-US" dirty="0" smtClean="0"/>
          </a:p>
          <a:p>
            <a:endParaRPr lang="en-US" dirty="0"/>
          </a:p>
          <a:p>
            <a:r>
              <a:rPr lang="en-US" dirty="0" smtClean="0"/>
              <a:t>We are </a:t>
            </a:r>
            <a:r>
              <a:rPr lang="en-US" dirty="0"/>
              <a:t>going to concentrate on the relatively simple, tightly-coupled, SMT systems provided by multicore processors. </a:t>
            </a:r>
            <a:endParaRPr lang="en-US" dirty="0" smtClean="0"/>
          </a:p>
          <a:p>
            <a:endParaRPr lang="en-US" dirty="0"/>
          </a:p>
          <a:p>
            <a:r>
              <a:rPr lang="en-US" dirty="0" smtClean="0"/>
              <a:t>Before </a:t>
            </a:r>
            <a:r>
              <a:rPr lang="en-US" dirty="0"/>
              <a:t>that we look at two topics, the structure of memory in multiprocessor systems and the </a:t>
            </a:r>
            <a:r>
              <a:rPr lang="en-US" dirty="0" smtClean="0"/>
              <a:t>problems </a:t>
            </a:r>
            <a:r>
              <a:rPr lang="en-US" dirty="0"/>
              <a:t>posed by cache memory.</a:t>
            </a:r>
          </a:p>
        </p:txBody>
      </p:sp>
    </p:spTree>
    <p:extLst>
      <p:ext uri="{BB962C8B-B14F-4D97-AF65-F5344CB8AC3E}">
        <p14:creationId xmlns:p14="http://schemas.microsoft.com/office/powerpoint/2010/main" val="1474681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3314" name="Picture 2" descr="E:\CengageBook\CengageLectureNotesWebsite\Clements 1e JPG_files\ch13\87046-13-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7999"/>
            <a:ext cx="6096000" cy="34301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250" y="510738"/>
            <a:ext cx="8312150" cy="2339102"/>
          </a:xfrm>
          <a:prstGeom prst="rect">
            <a:avLst/>
          </a:prstGeom>
        </p:spPr>
        <p:txBody>
          <a:bodyPr wrap="square">
            <a:spAutoFit/>
          </a:bodyPr>
          <a:lstStyle/>
          <a:p>
            <a:r>
              <a:rPr lang="en-US" dirty="0"/>
              <a:t>Figure 13.13 illustrates the </a:t>
            </a:r>
            <a:r>
              <a:rPr lang="en-US" sz="2000" b="1" dirty="0">
                <a:solidFill>
                  <a:srgbClr val="FF0000"/>
                </a:solidFill>
              </a:rPr>
              <a:t>fat tree </a:t>
            </a:r>
            <a:r>
              <a:rPr lang="en-US" dirty="0" smtClean="0"/>
              <a:t>topology that </a:t>
            </a:r>
            <a:r>
              <a:rPr lang="en-US" dirty="0"/>
              <a:t>employs multiple buses. The use of a fat tree avoids blocking when pairs of processor communicate with each other and block communication paths. </a:t>
            </a:r>
            <a:endParaRPr lang="en-US" dirty="0" smtClean="0"/>
          </a:p>
          <a:p>
            <a:endParaRPr lang="en-US" dirty="0"/>
          </a:p>
          <a:p>
            <a:r>
              <a:rPr lang="en-US" dirty="0" smtClean="0"/>
              <a:t>By </a:t>
            </a:r>
            <a:r>
              <a:rPr lang="en-US" dirty="0"/>
              <a:t>doubling the number of communications paths at each switching unit, it becomes possible to allow any processor to communicate with any other processor. The fat tree </a:t>
            </a:r>
            <a:r>
              <a:rPr lang="en-US" dirty="0" smtClean="0"/>
              <a:t>supports </a:t>
            </a:r>
            <a:r>
              <a:rPr lang="en-US" i="1" dirty="0"/>
              <a:t>all-to-all</a:t>
            </a:r>
            <a:r>
              <a:rPr lang="en-US" dirty="0"/>
              <a:t> multicasting in which any processor can broadcast to all other processors </a:t>
            </a:r>
            <a:r>
              <a:rPr lang="en-US" dirty="0" smtClean="0"/>
              <a:t>simultaneously</a:t>
            </a:r>
            <a:endParaRPr lang="en-US" dirty="0"/>
          </a:p>
        </p:txBody>
      </p:sp>
    </p:spTree>
    <p:extLst>
      <p:ext uri="{BB962C8B-B14F-4D97-AF65-F5344CB8AC3E}">
        <p14:creationId xmlns:p14="http://schemas.microsoft.com/office/powerpoint/2010/main" val="2503511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76200" y="889844"/>
            <a:ext cx="8458200" cy="3970318"/>
          </a:xfrm>
          <a:prstGeom prst="rect">
            <a:avLst/>
          </a:prstGeom>
        </p:spPr>
        <p:txBody>
          <a:bodyPr wrap="square">
            <a:spAutoFit/>
          </a:bodyPr>
          <a:lstStyle/>
          <a:p>
            <a:r>
              <a:rPr lang="en-US" b="1" dirty="0"/>
              <a:t>Memory in Multiprocessor Systems</a:t>
            </a:r>
            <a:endParaRPr lang="en-US" dirty="0"/>
          </a:p>
          <a:p>
            <a:r>
              <a:rPr lang="en-US" dirty="0"/>
              <a:t> </a:t>
            </a:r>
          </a:p>
          <a:p>
            <a:r>
              <a:rPr lang="en-US" dirty="0"/>
              <a:t>A computer has a memory hierarchy </a:t>
            </a:r>
            <a:r>
              <a:rPr lang="en-US" dirty="0" smtClean="0"/>
              <a:t>including </a:t>
            </a:r>
            <a:r>
              <a:rPr lang="en-US" dirty="0"/>
              <a:t>cache and main store</a:t>
            </a:r>
            <a:r>
              <a:rPr lang="en-US" dirty="0" smtClean="0"/>
              <a:t>.</a:t>
            </a:r>
          </a:p>
          <a:p>
            <a:endParaRPr lang="en-US" dirty="0"/>
          </a:p>
          <a:p>
            <a:r>
              <a:rPr lang="en-US" dirty="0" smtClean="0"/>
              <a:t>A </a:t>
            </a:r>
            <a:r>
              <a:rPr lang="en-US" dirty="0"/>
              <a:t>multiprocessor system begs the question, ‘</a:t>
            </a:r>
            <a:r>
              <a:rPr lang="en-US" i="1" dirty="0"/>
              <a:t>Who gets what memory and where</a:t>
            </a:r>
            <a:r>
              <a:rPr lang="en-US" dirty="0" smtClean="0"/>
              <a:t>?’ </a:t>
            </a:r>
            <a:endParaRPr lang="en-US" dirty="0" smtClean="0"/>
          </a:p>
          <a:p>
            <a:endParaRPr lang="en-US" dirty="0"/>
          </a:p>
          <a:p>
            <a:r>
              <a:rPr lang="en-US" dirty="0" smtClean="0"/>
              <a:t>The </a:t>
            </a:r>
            <a:r>
              <a:rPr lang="en-US" dirty="0"/>
              <a:t>simplest possible memory arrangement would be to have a single global memory unit that could be accessed by all processors. </a:t>
            </a:r>
            <a:endParaRPr lang="en-US" dirty="0" smtClean="0"/>
          </a:p>
          <a:p>
            <a:endParaRPr lang="en-US" dirty="0"/>
          </a:p>
          <a:p>
            <a:r>
              <a:rPr lang="en-US" dirty="0" smtClean="0"/>
              <a:t>Such </a:t>
            </a:r>
            <a:r>
              <a:rPr lang="en-US" dirty="0"/>
              <a:t>a simple scheme is unworkable because only one processor at a time </a:t>
            </a:r>
            <a:r>
              <a:rPr lang="en-US" dirty="0" smtClean="0"/>
              <a:t>can </a:t>
            </a:r>
            <a:r>
              <a:rPr lang="en-US" dirty="0"/>
              <a:t>access memory, leaving all other processors with nothing to do. </a:t>
            </a:r>
            <a:endParaRPr lang="en-US" dirty="0" smtClean="0"/>
          </a:p>
          <a:p>
            <a:endParaRPr lang="en-US" dirty="0"/>
          </a:p>
          <a:p>
            <a:r>
              <a:rPr lang="en-US" dirty="0" smtClean="0"/>
              <a:t>Each </a:t>
            </a:r>
            <a:r>
              <a:rPr lang="en-US" dirty="0"/>
              <a:t>processor must be able to access </a:t>
            </a:r>
            <a:r>
              <a:rPr lang="en-US" dirty="0" smtClean="0"/>
              <a:t>memory (have its own cache).</a:t>
            </a:r>
            <a:endParaRPr lang="en-US" dirty="0"/>
          </a:p>
        </p:txBody>
      </p:sp>
    </p:spTree>
    <p:extLst>
      <p:ext uri="{BB962C8B-B14F-4D97-AF65-F5344CB8AC3E}">
        <p14:creationId xmlns:p14="http://schemas.microsoft.com/office/powerpoint/2010/main" val="3762794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76200" y="889844"/>
            <a:ext cx="8458200" cy="4247317"/>
          </a:xfrm>
          <a:prstGeom prst="rect">
            <a:avLst/>
          </a:prstGeom>
        </p:spPr>
        <p:txBody>
          <a:bodyPr wrap="square">
            <a:spAutoFit/>
          </a:bodyPr>
          <a:lstStyle/>
          <a:p>
            <a:r>
              <a:rPr lang="en-US" dirty="0"/>
              <a:t>Parallel processors </a:t>
            </a:r>
            <a:r>
              <a:rPr lang="en-US" dirty="0" smtClean="0"/>
              <a:t>are divided </a:t>
            </a:r>
            <a:r>
              <a:rPr lang="en-US" dirty="0"/>
              <a:t>into two groups according to the way in which memory is accessed. </a:t>
            </a:r>
            <a:endParaRPr lang="en-US" dirty="0" smtClean="0"/>
          </a:p>
          <a:p>
            <a:endParaRPr lang="en-US" dirty="0"/>
          </a:p>
          <a:p>
            <a:r>
              <a:rPr lang="en-US" dirty="0" smtClean="0"/>
              <a:t>One </a:t>
            </a:r>
            <a:r>
              <a:rPr lang="en-US" dirty="0"/>
              <a:t>group is </a:t>
            </a:r>
            <a:r>
              <a:rPr lang="en-US" dirty="0" smtClean="0"/>
              <a:t>UMA </a:t>
            </a:r>
            <a:r>
              <a:rPr lang="en-US" dirty="0"/>
              <a:t>(</a:t>
            </a:r>
            <a:r>
              <a:rPr lang="en-US" i="1" dirty="0"/>
              <a:t>uniform memory access</a:t>
            </a:r>
            <a:r>
              <a:rPr lang="en-US" dirty="0"/>
              <a:t>) and the other is NUMA (</a:t>
            </a:r>
            <a:r>
              <a:rPr lang="en-US" i="1" dirty="0"/>
              <a:t>non-uniform memory access</a:t>
            </a:r>
            <a:r>
              <a:rPr lang="en-US" dirty="0"/>
              <a:t>). </a:t>
            </a:r>
            <a:endParaRPr lang="en-US" dirty="0" smtClean="0"/>
          </a:p>
          <a:p>
            <a:endParaRPr lang="en-US" dirty="0"/>
          </a:p>
          <a:p>
            <a:r>
              <a:rPr lang="en-US" dirty="0" smtClean="0"/>
              <a:t>Systems </a:t>
            </a:r>
            <a:r>
              <a:rPr lang="en-US" dirty="0"/>
              <a:t>with UMA structures treat memory symmetrically and all processors have equal access to memory, whereas systems with NUMA memory treat memory non-symmetrically. </a:t>
            </a:r>
            <a:endParaRPr lang="en-US" dirty="0" smtClean="0"/>
          </a:p>
          <a:p>
            <a:endParaRPr lang="en-US" dirty="0"/>
          </a:p>
          <a:p>
            <a:r>
              <a:rPr lang="en-US" dirty="0" smtClean="0"/>
              <a:t>In </a:t>
            </a:r>
            <a:r>
              <a:rPr lang="en-US" dirty="0"/>
              <a:t>a NUMA system the access time of some memory may be much longer than other memory. </a:t>
            </a:r>
            <a:endParaRPr lang="en-US" dirty="0" smtClean="0"/>
          </a:p>
          <a:p>
            <a:endParaRPr lang="en-US" dirty="0"/>
          </a:p>
          <a:p>
            <a:r>
              <a:rPr lang="en-US" dirty="0" smtClean="0"/>
              <a:t>NUMA </a:t>
            </a:r>
            <a:r>
              <a:rPr lang="en-US" dirty="0"/>
              <a:t>systems typically involve distributed clusters of processors connected by buses or local area networks. </a:t>
            </a:r>
          </a:p>
        </p:txBody>
      </p:sp>
    </p:spTree>
    <p:extLst>
      <p:ext uri="{BB962C8B-B14F-4D97-AF65-F5344CB8AC3E}">
        <p14:creationId xmlns:p14="http://schemas.microsoft.com/office/powerpoint/2010/main" val="1806355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66770" y="685800"/>
            <a:ext cx="8393906" cy="5355312"/>
          </a:xfrm>
          <a:prstGeom prst="rect">
            <a:avLst/>
          </a:prstGeom>
        </p:spPr>
        <p:txBody>
          <a:bodyPr wrap="square">
            <a:spAutoFit/>
          </a:bodyPr>
          <a:lstStyle/>
          <a:p>
            <a:r>
              <a:rPr lang="en-US" b="1" dirty="0" smtClean="0"/>
              <a:t>NUMA </a:t>
            </a:r>
            <a:r>
              <a:rPr lang="en-US" b="1" dirty="0"/>
              <a:t>Architectures </a:t>
            </a:r>
            <a:endParaRPr lang="en-US" dirty="0"/>
          </a:p>
          <a:p>
            <a:r>
              <a:rPr lang="en-US" dirty="0"/>
              <a:t> </a:t>
            </a:r>
          </a:p>
          <a:p>
            <a:r>
              <a:rPr lang="en-US" dirty="0"/>
              <a:t>NUMA-based </a:t>
            </a:r>
            <a:r>
              <a:rPr lang="en-US" dirty="0" smtClean="0"/>
              <a:t>networks </a:t>
            </a:r>
            <a:r>
              <a:rPr lang="en-US" dirty="0"/>
              <a:t>may or may not use cache memory that is accessible by multiple processors. </a:t>
            </a:r>
            <a:r>
              <a:rPr lang="en-US" dirty="0" smtClean="0"/>
              <a:t>In </a:t>
            </a:r>
            <a:r>
              <a:rPr lang="en-US" dirty="0"/>
              <a:t>a weakly-coupled cluster of processors, an individual processor may have its own memory and its local cache. </a:t>
            </a:r>
            <a:endParaRPr lang="en-US" dirty="0" smtClean="0"/>
          </a:p>
          <a:p>
            <a:endParaRPr lang="en-US" dirty="0"/>
          </a:p>
          <a:p>
            <a:r>
              <a:rPr lang="en-US" dirty="0" smtClean="0"/>
              <a:t>This </a:t>
            </a:r>
            <a:r>
              <a:rPr lang="en-US" dirty="0"/>
              <a:t>local memory and cache may not be directly accessible by other processors, because information is transferred between processors via messages, rather than as actual memory accesses. </a:t>
            </a:r>
            <a:endParaRPr lang="en-US" dirty="0" smtClean="0"/>
          </a:p>
          <a:p>
            <a:endParaRPr lang="en-US" dirty="0"/>
          </a:p>
          <a:p>
            <a:r>
              <a:rPr lang="en-US" dirty="0" smtClean="0"/>
              <a:t>Some </a:t>
            </a:r>
            <a:r>
              <a:rPr lang="en-US" dirty="0"/>
              <a:t>NUMA-based systems are called CC-NUMA (cache-coherent NUMA), where processors maintain their own cache memories that are accessible by other processors. </a:t>
            </a:r>
            <a:endParaRPr lang="en-US" dirty="0" smtClean="0"/>
          </a:p>
          <a:p>
            <a:endParaRPr lang="en-US" dirty="0"/>
          </a:p>
          <a:p>
            <a:r>
              <a:rPr lang="en-US" dirty="0" smtClean="0"/>
              <a:t>CC-NUMAs </a:t>
            </a:r>
            <a:r>
              <a:rPr lang="en-US" dirty="0"/>
              <a:t>have relatively low latencies and high </a:t>
            </a:r>
            <a:r>
              <a:rPr lang="en-US" dirty="0" smtClean="0"/>
              <a:t>bandwidths at </a:t>
            </a:r>
            <a:r>
              <a:rPr lang="en-US" dirty="0"/>
              <a:t>the expense of complicated methods of ensuring cache coherency. </a:t>
            </a:r>
            <a:endParaRPr lang="en-US" dirty="0" smtClean="0"/>
          </a:p>
          <a:p>
            <a:endParaRPr lang="en-US" dirty="0"/>
          </a:p>
          <a:p>
            <a:r>
              <a:rPr lang="en-US" dirty="0" smtClean="0"/>
              <a:t>If </a:t>
            </a:r>
            <a:r>
              <a:rPr lang="en-US" dirty="0"/>
              <a:t>a processor updates its own local cache, the corresponding data in other caches must either be updated too or declared invalid. </a:t>
            </a:r>
          </a:p>
        </p:txBody>
      </p:sp>
    </p:spTree>
    <p:extLst>
      <p:ext uri="{BB962C8B-B14F-4D97-AF65-F5344CB8AC3E}">
        <p14:creationId xmlns:p14="http://schemas.microsoft.com/office/powerpoint/2010/main" val="3253660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4338" name="Picture 2" descr="E:\CengageBook\CengageLectureNotesWebsite\Clements 1e JPG_files\ch13\87046-13-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3200"/>
            <a:ext cx="5486400" cy="37801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542405"/>
            <a:ext cx="8153400" cy="2031325"/>
          </a:xfrm>
          <a:prstGeom prst="rect">
            <a:avLst/>
          </a:prstGeom>
        </p:spPr>
        <p:txBody>
          <a:bodyPr wrap="square">
            <a:spAutoFit/>
          </a:bodyPr>
          <a:lstStyle/>
          <a:p>
            <a:r>
              <a:rPr lang="en-US" dirty="0"/>
              <a:t>Figure 13.14 illustrates a generic CC-NUMA </a:t>
            </a:r>
            <a:r>
              <a:rPr lang="en-US" dirty="0" smtClean="0"/>
              <a:t>structure consisting of </a:t>
            </a:r>
            <a:r>
              <a:rPr lang="en-US" dirty="0"/>
              <a:t>three clusters of computers interlinked by a network. Note that some processors have L2 caches and some do not. </a:t>
            </a:r>
            <a:endParaRPr lang="en-US" dirty="0" smtClean="0"/>
          </a:p>
          <a:p>
            <a:endParaRPr lang="en-US" dirty="0"/>
          </a:p>
          <a:p>
            <a:r>
              <a:rPr lang="en-US" dirty="0" smtClean="0"/>
              <a:t>NUMA </a:t>
            </a:r>
            <a:r>
              <a:rPr lang="en-US" dirty="0"/>
              <a:t>systems are characterized by their ad-hoc approach to networking; for example, it takes longer for Processor</a:t>
            </a:r>
            <a:r>
              <a:rPr lang="en-US" baseline="-25000" dirty="0"/>
              <a:t>1</a:t>
            </a:r>
            <a:r>
              <a:rPr lang="en-US" dirty="0"/>
              <a:t> to access Processor</a:t>
            </a:r>
            <a:r>
              <a:rPr lang="en-US" baseline="-25000" dirty="0"/>
              <a:t>6</a:t>
            </a:r>
            <a:r>
              <a:rPr lang="en-US" dirty="0"/>
              <a:t>’s memory than to access Processor</a:t>
            </a:r>
            <a:r>
              <a:rPr lang="en-US" baseline="-25000" dirty="0"/>
              <a:t>2</a:t>
            </a:r>
            <a:r>
              <a:rPr lang="en-US" dirty="0"/>
              <a:t>’s memory.</a:t>
            </a:r>
          </a:p>
        </p:txBody>
      </p:sp>
    </p:spTree>
    <p:extLst>
      <p:ext uri="{BB962C8B-B14F-4D97-AF65-F5344CB8AC3E}">
        <p14:creationId xmlns:p14="http://schemas.microsoft.com/office/powerpoint/2010/main" val="21649421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5362" name="Picture 2" descr="E:\CengageBook\CengageLectureNotesWebsite\Clements 1e JPG_files\ch13\87046-13-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08106"/>
            <a:ext cx="4779962" cy="5078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07777"/>
            <a:ext cx="8295481" cy="923330"/>
          </a:xfrm>
          <a:prstGeom prst="rect">
            <a:avLst/>
          </a:prstGeom>
        </p:spPr>
        <p:txBody>
          <a:bodyPr wrap="square">
            <a:spAutoFit/>
          </a:bodyPr>
          <a:lstStyle/>
          <a:p>
            <a:r>
              <a:rPr lang="en-US" b="1" dirty="0"/>
              <a:t>Cache Coherency in Multiprocessor Systems</a:t>
            </a:r>
            <a:endParaRPr lang="en-US" dirty="0"/>
          </a:p>
          <a:p>
            <a:r>
              <a:rPr lang="en-US" dirty="0"/>
              <a:t> </a:t>
            </a:r>
          </a:p>
          <a:p>
            <a:r>
              <a:rPr lang="en-US" dirty="0" smtClean="0"/>
              <a:t>Figure </a:t>
            </a:r>
            <a:r>
              <a:rPr lang="en-US" dirty="0"/>
              <a:t>13.15 illustrates the cache coherency problem. </a:t>
            </a:r>
          </a:p>
        </p:txBody>
      </p:sp>
    </p:spTree>
    <p:extLst>
      <p:ext uri="{BB962C8B-B14F-4D97-AF65-F5344CB8AC3E}">
        <p14:creationId xmlns:p14="http://schemas.microsoft.com/office/powerpoint/2010/main" val="2236715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152400" y="457200"/>
            <a:ext cx="8229600" cy="5970865"/>
          </a:xfrm>
          <a:prstGeom prst="rect">
            <a:avLst/>
          </a:prstGeom>
        </p:spPr>
        <p:txBody>
          <a:bodyPr wrap="square">
            <a:spAutoFit/>
          </a:bodyPr>
          <a:lstStyle/>
          <a:p>
            <a:r>
              <a:rPr lang="en-US" sz="2000" b="1" i="1" dirty="0" smtClean="0">
                <a:solidFill>
                  <a:srgbClr val="FF0000"/>
                </a:solidFill>
              </a:rPr>
              <a:t>Superscalar</a:t>
            </a:r>
            <a:r>
              <a:rPr lang="en-US" i="1" dirty="0"/>
              <a:t> </a:t>
            </a:r>
            <a:r>
              <a:rPr lang="en-US" dirty="0" smtClean="0"/>
              <a:t>In </a:t>
            </a:r>
            <a:r>
              <a:rPr lang="en-US" dirty="0"/>
              <a:t>a superscalar processor, true parallel processing becomes possible because there are multiple execution units and several instructions can be executed in the same clock cycle.  </a:t>
            </a:r>
            <a:endParaRPr lang="en-US" dirty="0" smtClean="0"/>
          </a:p>
          <a:p>
            <a:endParaRPr lang="en-US" dirty="0"/>
          </a:p>
          <a:p>
            <a:r>
              <a:rPr lang="en-US" dirty="0" smtClean="0"/>
              <a:t>The </a:t>
            </a:r>
            <a:r>
              <a:rPr lang="en-US" dirty="0"/>
              <a:t>parallelism of superscalar processing is invisible to the user because it takes place within the CPU itself. Superscalar processing is visible only as an improvement in the performance of a processor over non-superscalar versions. Note that compiler technology can be used to ensure that the processor can find more instructions to execute in parallel. </a:t>
            </a:r>
            <a:endParaRPr lang="en-US" dirty="0" smtClean="0"/>
          </a:p>
          <a:p>
            <a:endParaRPr lang="en-US" dirty="0"/>
          </a:p>
          <a:p>
            <a:r>
              <a:rPr lang="en-US" sz="2000" b="1" i="1" dirty="0" err="1" smtClean="0">
                <a:solidFill>
                  <a:srgbClr val="FF0000"/>
                </a:solidFill>
              </a:rPr>
              <a:t>Hyperthreading</a:t>
            </a:r>
            <a:r>
              <a:rPr lang="en-US" dirty="0"/>
              <a:t> </a:t>
            </a:r>
            <a:r>
              <a:rPr lang="en-US" dirty="0" err="1" smtClean="0"/>
              <a:t>Hyperthreading</a:t>
            </a:r>
            <a:r>
              <a:rPr lang="en-US" dirty="0" smtClean="0"/>
              <a:t> </a:t>
            </a:r>
            <a:r>
              <a:rPr lang="en-US" dirty="0"/>
              <a:t>is </a:t>
            </a:r>
            <a:r>
              <a:rPr lang="en-US" dirty="0" smtClean="0"/>
              <a:t>like </a:t>
            </a:r>
            <a:r>
              <a:rPr lang="en-US" dirty="0"/>
              <a:t>multitasking: it offers a form of pseudo-parallelism. In a </a:t>
            </a:r>
            <a:r>
              <a:rPr lang="en-US" dirty="0" err="1"/>
              <a:t>hyperthreaded</a:t>
            </a:r>
            <a:r>
              <a:rPr lang="en-US" dirty="0"/>
              <a:t> computer there is one execution unit but other architectural resources are replicated, such as </a:t>
            </a:r>
            <a:r>
              <a:rPr lang="en-US" dirty="0" smtClean="0"/>
              <a:t>registers and the program </a:t>
            </a:r>
            <a:r>
              <a:rPr lang="en-US" dirty="0"/>
              <a:t>counter. At any instant, one set of registers is in </a:t>
            </a:r>
            <a:r>
              <a:rPr lang="en-US" dirty="0" smtClean="0"/>
              <a:t>use. </a:t>
            </a:r>
          </a:p>
          <a:p>
            <a:endParaRPr lang="en-US" dirty="0"/>
          </a:p>
          <a:p>
            <a:r>
              <a:rPr lang="en-US" dirty="0" smtClean="0"/>
              <a:t>When </a:t>
            </a:r>
            <a:r>
              <a:rPr lang="en-US" dirty="0"/>
              <a:t>the current thread of execution stalls because a resource is unavailable (e.g., a load from main store is taking place and the data will not be available for another 100 clock cycles), another register set and program counter can be switched in and execution continues along a new thread (using the single execution unit). </a:t>
            </a:r>
            <a:r>
              <a:rPr lang="en-US" dirty="0" err="1"/>
              <a:t>Hyperthreading</a:t>
            </a:r>
            <a:r>
              <a:rPr lang="en-US" dirty="0"/>
              <a:t> hides the latency of memory loads</a:t>
            </a:r>
            <a:r>
              <a:rPr lang="en-US" dirty="0" smtClean="0"/>
              <a:t>.</a:t>
            </a:r>
            <a:endParaRPr lang="en-US" dirty="0"/>
          </a:p>
        </p:txBody>
      </p:sp>
    </p:spTree>
    <p:extLst>
      <p:ext uri="{BB962C8B-B14F-4D97-AF65-F5344CB8AC3E}">
        <p14:creationId xmlns:p14="http://schemas.microsoft.com/office/powerpoint/2010/main" val="40364277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41738" y="838200"/>
            <a:ext cx="8295481" cy="4524315"/>
          </a:xfrm>
          <a:prstGeom prst="rect">
            <a:avLst/>
          </a:prstGeom>
        </p:spPr>
        <p:txBody>
          <a:bodyPr wrap="square">
            <a:spAutoFit/>
          </a:bodyPr>
          <a:lstStyle/>
          <a:p>
            <a:r>
              <a:rPr lang="en-US" dirty="0" smtClean="0"/>
              <a:t>There </a:t>
            </a:r>
            <a:r>
              <a:rPr lang="en-US" dirty="0"/>
              <a:t>are five states in the figure. Initially, in state (a) there is a variable Q in memory with the value 7. </a:t>
            </a:r>
            <a:endParaRPr lang="en-US" dirty="0" smtClean="0"/>
          </a:p>
          <a:p>
            <a:endParaRPr lang="en-US" dirty="0"/>
          </a:p>
          <a:p>
            <a:r>
              <a:rPr lang="en-US" dirty="0" smtClean="0"/>
              <a:t>In state </a:t>
            </a:r>
            <a:r>
              <a:rPr lang="en-US" dirty="0"/>
              <a:t>(b) Processor 1 reads Q and caches it locally. </a:t>
            </a:r>
            <a:endParaRPr lang="en-US" dirty="0" smtClean="0"/>
          </a:p>
          <a:p>
            <a:endParaRPr lang="en-US" dirty="0"/>
          </a:p>
          <a:p>
            <a:r>
              <a:rPr lang="en-US" dirty="0" smtClean="0"/>
              <a:t>In </a:t>
            </a:r>
            <a:r>
              <a:rPr lang="en-US" dirty="0"/>
              <a:t>state (c) Processor 3 also reads Q and caches it. In stage (d) Processor 3 writes 12 to Q in its local cache and to memory. </a:t>
            </a:r>
            <a:endParaRPr lang="en-US" dirty="0" smtClean="0"/>
          </a:p>
          <a:p>
            <a:endParaRPr lang="en-US" dirty="0"/>
          </a:p>
          <a:p>
            <a:r>
              <a:rPr lang="en-US" dirty="0" smtClean="0"/>
              <a:t>In </a:t>
            </a:r>
            <a:r>
              <a:rPr lang="en-US" dirty="0"/>
              <a:t>state (e) Processor 2 reads Q and caches it. </a:t>
            </a:r>
            <a:endParaRPr lang="en-US" dirty="0" smtClean="0"/>
          </a:p>
          <a:p>
            <a:endParaRPr lang="en-US" dirty="0"/>
          </a:p>
          <a:p>
            <a:r>
              <a:rPr lang="en-US" dirty="0" smtClean="0"/>
              <a:t>Finally</a:t>
            </a:r>
            <a:r>
              <a:rPr lang="en-US" dirty="0"/>
              <a:t>, in </a:t>
            </a:r>
            <a:r>
              <a:rPr lang="en-US" dirty="0" smtClean="0"/>
              <a:t>state </a:t>
            </a:r>
            <a:r>
              <a:rPr lang="en-US" dirty="0"/>
              <a:t>(f) Processor 2 reads Q and increments it by 2, caches it and updates main memory. </a:t>
            </a:r>
            <a:endParaRPr lang="en-US" dirty="0" smtClean="0"/>
          </a:p>
          <a:p>
            <a:endParaRPr lang="en-US" dirty="0"/>
          </a:p>
          <a:p>
            <a:r>
              <a:rPr lang="en-US" dirty="0" smtClean="0"/>
              <a:t>At </a:t>
            </a:r>
            <a:r>
              <a:rPr lang="en-US" dirty="0"/>
              <a:t>this point we have three different cached values of Q because each processor’s cache has not taken account of the activity of the other processors.</a:t>
            </a:r>
          </a:p>
        </p:txBody>
      </p:sp>
    </p:spTree>
    <p:extLst>
      <p:ext uri="{BB962C8B-B14F-4D97-AF65-F5344CB8AC3E}">
        <p14:creationId xmlns:p14="http://schemas.microsoft.com/office/powerpoint/2010/main" val="5275411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612845"/>
            <a:ext cx="8077200" cy="5078313"/>
          </a:xfrm>
          <a:prstGeom prst="rect">
            <a:avLst/>
          </a:prstGeom>
        </p:spPr>
        <p:txBody>
          <a:bodyPr wrap="square">
            <a:spAutoFit/>
          </a:bodyPr>
          <a:lstStyle/>
          <a:p>
            <a:r>
              <a:rPr lang="en-US" b="1" dirty="0"/>
              <a:t>The MESI Protocol</a:t>
            </a:r>
            <a:endParaRPr lang="en-US" dirty="0"/>
          </a:p>
          <a:p>
            <a:r>
              <a:rPr lang="en-US" dirty="0"/>
              <a:t> </a:t>
            </a:r>
          </a:p>
          <a:p>
            <a:r>
              <a:rPr lang="en-US" dirty="0"/>
              <a:t>There are many ways of dealing with cache coherency and several mechanisms have been proposed. </a:t>
            </a:r>
            <a:endParaRPr lang="en-US" dirty="0" smtClean="0"/>
          </a:p>
          <a:p>
            <a:endParaRPr lang="en-US" dirty="0"/>
          </a:p>
          <a:p>
            <a:r>
              <a:rPr lang="en-US" dirty="0" smtClean="0"/>
              <a:t>One </a:t>
            </a:r>
            <a:r>
              <a:rPr lang="en-US" dirty="0"/>
              <a:t>protocol has become very common in today’s multiprocessor systems, the so-called MESI protocol that was introduced into Intel’s Pentium processors. </a:t>
            </a:r>
            <a:endParaRPr lang="en-US" dirty="0" smtClean="0"/>
          </a:p>
          <a:p>
            <a:endParaRPr lang="en-US" dirty="0"/>
          </a:p>
          <a:p>
            <a:r>
              <a:rPr lang="en-US" dirty="0" smtClean="0"/>
              <a:t>The </a:t>
            </a:r>
            <a:r>
              <a:rPr lang="en-US" dirty="0"/>
              <a:t>MESI protocol is found in UMA (or SMT) multiprocessor systems that are bus-based because it relies on a mechanism called </a:t>
            </a:r>
            <a:r>
              <a:rPr lang="en-US" i="1" dirty="0"/>
              <a:t>snooping</a:t>
            </a:r>
            <a:r>
              <a:rPr lang="en-US" dirty="0"/>
              <a:t>. </a:t>
            </a:r>
            <a:endParaRPr lang="en-US" dirty="0" smtClean="0"/>
          </a:p>
          <a:p>
            <a:endParaRPr lang="en-US" dirty="0"/>
          </a:p>
          <a:p>
            <a:r>
              <a:rPr lang="en-US" dirty="0" smtClean="0"/>
              <a:t>When </a:t>
            </a:r>
            <a:r>
              <a:rPr lang="en-US" dirty="0"/>
              <a:t>a processor performs a write, the write is broadcast on the bus and all cache memories observe the write. </a:t>
            </a:r>
            <a:endParaRPr lang="en-US" dirty="0" smtClean="0"/>
          </a:p>
          <a:p>
            <a:endParaRPr lang="en-US" dirty="0"/>
          </a:p>
          <a:p>
            <a:r>
              <a:rPr lang="en-US" dirty="0" smtClean="0"/>
              <a:t>A </a:t>
            </a:r>
            <a:r>
              <a:rPr lang="en-US" dirty="0"/>
              <a:t>consequence of snooping is that coherency mechanisms that rely on it are not scalable beyond about 128 processors because of the extra bus traffic that snooping generates.</a:t>
            </a:r>
          </a:p>
        </p:txBody>
      </p:sp>
    </p:spTree>
    <p:extLst>
      <p:ext uri="{BB962C8B-B14F-4D97-AF65-F5344CB8AC3E}">
        <p14:creationId xmlns:p14="http://schemas.microsoft.com/office/powerpoint/2010/main" val="2367282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612845"/>
            <a:ext cx="8077200" cy="5909310"/>
          </a:xfrm>
          <a:prstGeom prst="rect">
            <a:avLst/>
          </a:prstGeom>
        </p:spPr>
        <p:txBody>
          <a:bodyPr wrap="square">
            <a:spAutoFit/>
          </a:bodyPr>
          <a:lstStyle/>
          <a:p>
            <a:r>
              <a:rPr lang="en-US" dirty="0"/>
              <a:t>MESI is just one of a bunch of cache coherency </a:t>
            </a:r>
            <a:r>
              <a:rPr lang="en-US" dirty="0" smtClean="0"/>
              <a:t>protocols. </a:t>
            </a:r>
            <a:r>
              <a:rPr lang="en-US" dirty="0"/>
              <a:t>These protocols take their acronyms from the states in which a cache memory can exist. MSI is the basic protocol, MESI is the protocol used by Intel and MOESI is used by AMD (Intel began to use the MESIF protocol, an extended version of MESI, with the Nehalem architecture). </a:t>
            </a:r>
            <a:endParaRPr lang="en-US" dirty="0" smtClean="0"/>
          </a:p>
          <a:p>
            <a:endParaRPr lang="en-US" dirty="0"/>
          </a:p>
          <a:p>
            <a:r>
              <a:rPr lang="en-US" dirty="0" smtClean="0"/>
              <a:t>MSI </a:t>
            </a:r>
            <a:r>
              <a:rPr lang="en-US" dirty="0"/>
              <a:t>stands for</a:t>
            </a:r>
            <a:r>
              <a:rPr lang="en-US" i="1" dirty="0"/>
              <a:t> modified, shared, invalid</a:t>
            </a:r>
            <a:r>
              <a:rPr lang="en-US" dirty="0"/>
              <a:t> and refers to the three possible states that a line in a cache may take; that is, each cache line is required to store its current state. A cache line in the I (invalid) state does not contain valid data (i.e., the only valid data is in the memory). </a:t>
            </a:r>
            <a:endParaRPr lang="en-US" dirty="0" smtClean="0"/>
          </a:p>
          <a:p>
            <a:endParaRPr lang="en-US" dirty="0"/>
          </a:p>
          <a:p>
            <a:r>
              <a:rPr lang="en-US" dirty="0" smtClean="0"/>
              <a:t>A </a:t>
            </a:r>
            <a:r>
              <a:rPr lang="en-US" dirty="0"/>
              <a:t>cache line that is in the M (modified) state represents a single valid copy of the data; all other copies must be invalidated. Moreover, a line in the M state is </a:t>
            </a:r>
            <a:r>
              <a:rPr lang="en-US" i="1" dirty="0"/>
              <a:t>dirty</a:t>
            </a:r>
            <a:r>
              <a:rPr lang="en-US" dirty="0"/>
              <a:t> and must eventually be written back to memory. </a:t>
            </a:r>
            <a:endParaRPr lang="en-US" dirty="0" smtClean="0"/>
          </a:p>
          <a:p>
            <a:endParaRPr lang="en-US" dirty="0"/>
          </a:p>
          <a:p>
            <a:r>
              <a:rPr lang="en-US" dirty="0" smtClean="0"/>
              <a:t>A </a:t>
            </a:r>
            <a:r>
              <a:rPr lang="en-US" dirty="0"/>
              <a:t>cache line in the S (shared) state indicates that unmodified copies of the line exist in other caches. </a:t>
            </a:r>
            <a:endParaRPr lang="en-US" dirty="0" smtClean="0"/>
          </a:p>
          <a:p>
            <a:endParaRPr lang="en-US" dirty="0"/>
          </a:p>
          <a:p>
            <a:r>
              <a:rPr lang="en-US" dirty="0" smtClean="0"/>
              <a:t>The </a:t>
            </a:r>
            <a:r>
              <a:rPr lang="en-US" dirty="0"/>
              <a:t>M state indicates that the line is currently owned by the cache’s local processor and the copy in memory is stale, whereas the S state indicates that the line is an up-to-date version of the copy in memory.</a:t>
            </a:r>
          </a:p>
        </p:txBody>
      </p:sp>
    </p:spTree>
    <p:extLst>
      <p:ext uri="{BB962C8B-B14F-4D97-AF65-F5344CB8AC3E}">
        <p14:creationId xmlns:p14="http://schemas.microsoft.com/office/powerpoint/2010/main" val="1558492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6386" name="Picture 2" descr="E:\CengageBook\CengageLectureNotesWebsite\Clements 1e JPG_files\ch13\87046-13-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5486400" cy="33580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85800"/>
            <a:ext cx="8305800" cy="2308324"/>
          </a:xfrm>
          <a:prstGeom prst="rect">
            <a:avLst/>
          </a:prstGeom>
        </p:spPr>
        <p:txBody>
          <a:bodyPr wrap="square">
            <a:spAutoFit/>
          </a:bodyPr>
          <a:lstStyle/>
          <a:p>
            <a:r>
              <a:rPr lang="en-US" dirty="0"/>
              <a:t>Figure 13.16 gives a state diagram for the MSI protocol. There is a state machine for each line in each cache in the system. Transitions between states take place as a result of a read or write by a local processor, or as the result of a bus snooping operation. </a:t>
            </a:r>
            <a:endParaRPr lang="en-US" dirty="0" smtClean="0"/>
          </a:p>
          <a:p>
            <a:endParaRPr lang="en-US" dirty="0"/>
          </a:p>
          <a:p>
            <a:r>
              <a:rPr lang="en-US" dirty="0" smtClean="0"/>
              <a:t>For </a:t>
            </a:r>
            <a:r>
              <a:rPr lang="en-US" dirty="0"/>
              <a:t>example, if a line is in a shared, S, state and its local processor writes to it, it enters the M (modified) state. All other copies of this line now must be invalidated.</a:t>
            </a:r>
          </a:p>
        </p:txBody>
      </p:sp>
    </p:spTree>
    <p:extLst>
      <p:ext uri="{BB962C8B-B14F-4D97-AF65-F5344CB8AC3E}">
        <p14:creationId xmlns:p14="http://schemas.microsoft.com/office/powerpoint/2010/main" val="2880895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7410" name="Picture 2" descr="E:\CengageBook\CengageLectureNotesWebsite\Clements 1e JPG_files\ch13\87046-13-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6934200" cy="4371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762000"/>
            <a:ext cx="8458200" cy="923330"/>
          </a:xfrm>
          <a:prstGeom prst="rect">
            <a:avLst/>
          </a:prstGeom>
        </p:spPr>
        <p:txBody>
          <a:bodyPr wrap="square">
            <a:spAutoFit/>
          </a:bodyPr>
          <a:lstStyle/>
          <a:p>
            <a:r>
              <a:rPr lang="en-US" dirty="0"/>
              <a:t>Figure 13.17 gives the state diagram for the MESI protocol as seen from the local CPU bus; that is, these are the state transitions caused by the local processor. </a:t>
            </a:r>
          </a:p>
        </p:txBody>
      </p:sp>
    </p:spTree>
    <p:extLst>
      <p:ext uri="{BB962C8B-B14F-4D97-AF65-F5344CB8AC3E}">
        <p14:creationId xmlns:p14="http://schemas.microsoft.com/office/powerpoint/2010/main" val="36662262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8434" name="Picture 2" descr="E:\CengageBook\CengageLectureNotesWebsite\Clements 1e JPG_files\ch13\87046-13-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28" y="2153964"/>
            <a:ext cx="7106730" cy="4362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1587" y="780365"/>
            <a:ext cx="7754006" cy="646331"/>
          </a:xfrm>
          <a:prstGeom prst="rect">
            <a:avLst/>
          </a:prstGeom>
        </p:spPr>
        <p:txBody>
          <a:bodyPr wrap="square">
            <a:spAutoFit/>
          </a:bodyPr>
          <a:lstStyle/>
          <a:p>
            <a:r>
              <a:rPr lang="en-US" dirty="0"/>
              <a:t>Figure 13.18 gives the state diagram for the same cache line caused by other processors and snooping activity on the bus</a:t>
            </a:r>
          </a:p>
        </p:txBody>
      </p:sp>
    </p:spTree>
    <p:extLst>
      <p:ext uri="{BB962C8B-B14F-4D97-AF65-F5344CB8AC3E}">
        <p14:creationId xmlns:p14="http://schemas.microsoft.com/office/powerpoint/2010/main" val="1403744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533400"/>
            <a:ext cx="8229600" cy="4524315"/>
          </a:xfrm>
          <a:prstGeom prst="rect">
            <a:avLst/>
          </a:prstGeom>
        </p:spPr>
        <p:txBody>
          <a:bodyPr wrap="square">
            <a:spAutoFit/>
          </a:bodyPr>
          <a:lstStyle/>
          <a:p>
            <a:r>
              <a:rPr lang="en-US" b="1" dirty="0"/>
              <a:t>Multithreading</a:t>
            </a:r>
            <a:endParaRPr lang="en-US" dirty="0"/>
          </a:p>
          <a:p>
            <a:r>
              <a:rPr lang="en-US" dirty="0"/>
              <a:t> </a:t>
            </a:r>
            <a:endParaRPr lang="en-US" dirty="0" smtClean="0"/>
          </a:p>
          <a:p>
            <a:r>
              <a:rPr lang="en-US" dirty="0" smtClean="0"/>
              <a:t>Two </a:t>
            </a:r>
            <a:r>
              <a:rPr lang="en-US" dirty="0" smtClean="0"/>
              <a:t>bottlenecks </a:t>
            </a:r>
            <a:r>
              <a:rPr lang="en-US" dirty="0"/>
              <a:t>in computing are the branch penalty and load latency. </a:t>
            </a:r>
            <a:endParaRPr lang="en-US" dirty="0" smtClean="0"/>
          </a:p>
          <a:p>
            <a:endParaRPr lang="en-US" dirty="0"/>
          </a:p>
          <a:p>
            <a:r>
              <a:rPr lang="en-US" dirty="0" smtClean="0"/>
              <a:t>We’ve </a:t>
            </a:r>
            <a:r>
              <a:rPr lang="en-US" dirty="0"/>
              <a:t>already seen that you can </a:t>
            </a:r>
            <a:r>
              <a:rPr lang="en-US" dirty="0" smtClean="0"/>
              <a:t>reduce </a:t>
            </a:r>
            <a:r>
              <a:rPr lang="en-US" dirty="0"/>
              <a:t>the branch penalty by predicting the outcome of a branch and fetching instructions from the target address, or by using predicated execution. </a:t>
            </a:r>
            <a:endParaRPr lang="en-US" dirty="0" smtClean="0"/>
          </a:p>
          <a:p>
            <a:endParaRPr lang="en-US" dirty="0"/>
          </a:p>
          <a:p>
            <a:r>
              <a:rPr lang="en-US" dirty="0" smtClean="0"/>
              <a:t>Load </a:t>
            </a:r>
            <a:r>
              <a:rPr lang="en-US" dirty="0"/>
              <a:t>latency is harder to deal with because you can’t avoid reading </a:t>
            </a:r>
            <a:r>
              <a:rPr lang="en-US" dirty="0" smtClean="0"/>
              <a:t>data.</a:t>
            </a:r>
            <a:endParaRPr lang="en-US" dirty="0"/>
          </a:p>
          <a:p>
            <a:r>
              <a:rPr lang="en-US" dirty="0" smtClean="0"/>
              <a:t>If </a:t>
            </a:r>
            <a:r>
              <a:rPr lang="en-US" dirty="0"/>
              <a:t>you are lucky and the data is in the cache, the load latency may be as little as one or two cycles. </a:t>
            </a:r>
            <a:endParaRPr lang="en-US" dirty="0" smtClean="0"/>
          </a:p>
          <a:p>
            <a:endParaRPr lang="en-US" dirty="0"/>
          </a:p>
          <a:p>
            <a:r>
              <a:rPr lang="en-US" dirty="0" smtClean="0"/>
              <a:t>If </a:t>
            </a:r>
            <a:r>
              <a:rPr lang="en-US" dirty="0"/>
              <a:t>the data is not cached, the load latency may be tens of cycles if it’s in main store, and millions of cycles if it’s on disk. As time passes, the penalty imposed by load latencies is getting relatively worse as processors are getting faster at a greater rate than memory.</a:t>
            </a:r>
          </a:p>
        </p:txBody>
      </p:sp>
    </p:spTree>
    <p:extLst>
      <p:ext uri="{BB962C8B-B14F-4D97-AF65-F5344CB8AC3E}">
        <p14:creationId xmlns:p14="http://schemas.microsoft.com/office/powerpoint/2010/main" val="4060171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533400"/>
            <a:ext cx="8153400" cy="4247317"/>
          </a:xfrm>
          <a:prstGeom prst="rect">
            <a:avLst/>
          </a:prstGeom>
        </p:spPr>
        <p:txBody>
          <a:bodyPr wrap="square">
            <a:spAutoFit/>
          </a:bodyPr>
          <a:lstStyle/>
          <a:p>
            <a:r>
              <a:rPr lang="en-US" dirty="0"/>
              <a:t>You can’t eliminate latency, but you can </a:t>
            </a:r>
            <a:r>
              <a:rPr lang="en-US" i="1" dirty="0" smtClean="0"/>
              <a:t>hide</a:t>
            </a:r>
            <a:r>
              <a:rPr lang="en-US" dirty="0" smtClean="0"/>
              <a:t> </a:t>
            </a:r>
            <a:r>
              <a:rPr lang="en-US" dirty="0"/>
              <a:t>it. Instead of waiting for </a:t>
            </a:r>
            <a:r>
              <a:rPr lang="en-US" dirty="0" smtClean="0"/>
              <a:t>data, </a:t>
            </a:r>
            <a:r>
              <a:rPr lang="en-US" dirty="0"/>
              <a:t>the processor can exploit the processor’s computing capacity by doing something else. This approach to latency hiding is called multithreading</a:t>
            </a:r>
            <a:r>
              <a:rPr lang="en-US" dirty="0" smtClean="0"/>
              <a:t>.</a:t>
            </a:r>
          </a:p>
          <a:p>
            <a:endParaRPr lang="en-US" dirty="0"/>
          </a:p>
          <a:p>
            <a:r>
              <a:rPr lang="en-US" dirty="0" smtClean="0"/>
              <a:t>Multithreading </a:t>
            </a:r>
            <a:r>
              <a:rPr lang="en-US" dirty="0"/>
              <a:t>hides the latency of cache misses and allows you to run several streams or threads at once</a:t>
            </a:r>
            <a:r>
              <a:rPr lang="en-US" dirty="0" smtClean="0"/>
              <a:t>.</a:t>
            </a:r>
          </a:p>
          <a:p>
            <a:endParaRPr lang="en-US" dirty="0"/>
          </a:p>
          <a:p>
            <a:r>
              <a:rPr lang="en-US" dirty="0" smtClean="0"/>
              <a:t>Multitasking </a:t>
            </a:r>
            <a:r>
              <a:rPr lang="en-US" dirty="0"/>
              <a:t>involves longer streams of instructions than multithreading and task switching occurs less frequently than with multithreading. </a:t>
            </a:r>
            <a:endParaRPr lang="en-US" dirty="0" smtClean="0"/>
          </a:p>
          <a:p>
            <a:endParaRPr lang="en-US" dirty="0"/>
          </a:p>
          <a:p>
            <a:r>
              <a:rPr lang="en-US" dirty="0" smtClean="0"/>
              <a:t>A </a:t>
            </a:r>
            <a:r>
              <a:rPr lang="en-US" dirty="0"/>
              <a:t>task switch may take place on a page fault, whereas a thread switch may take place on a cache miss</a:t>
            </a:r>
            <a:r>
              <a:rPr lang="en-US" dirty="0" smtClean="0"/>
              <a:t>.</a:t>
            </a:r>
          </a:p>
          <a:p>
            <a:endParaRPr lang="en-US" dirty="0"/>
          </a:p>
          <a:p>
            <a:r>
              <a:rPr lang="en-US" dirty="0"/>
              <a:t>The overhead involved in switching </a:t>
            </a:r>
            <a:r>
              <a:rPr lang="en-US" dirty="0" smtClean="0"/>
              <a:t> is </a:t>
            </a:r>
            <a:r>
              <a:rPr lang="en-US" dirty="0"/>
              <a:t>considerable because it is necessary to execute all pending instructions, save the registers and flush the cache.</a:t>
            </a:r>
          </a:p>
        </p:txBody>
      </p:sp>
    </p:spTree>
    <p:extLst>
      <p:ext uri="{BB962C8B-B14F-4D97-AF65-F5344CB8AC3E}">
        <p14:creationId xmlns:p14="http://schemas.microsoft.com/office/powerpoint/2010/main" val="20254028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9458" name="Picture 2" descr="E:\CengageBook\CengageLectureNotesWebsite\Clements 1e JPG_files\ch13\87046-13-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23" y="2667000"/>
            <a:ext cx="7145063"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3930" y="519804"/>
            <a:ext cx="8502869" cy="2031325"/>
          </a:xfrm>
          <a:prstGeom prst="rect">
            <a:avLst/>
          </a:prstGeom>
        </p:spPr>
        <p:txBody>
          <a:bodyPr wrap="square">
            <a:spAutoFit/>
          </a:bodyPr>
          <a:lstStyle/>
          <a:p>
            <a:r>
              <a:rPr lang="en-US" dirty="0"/>
              <a:t>Thread switching is efficient because </a:t>
            </a:r>
            <a:r>
              <a:rPr lang="en-US" dirty="0" smtClean="0"/>
              <a:t>hardware </a:t>
            </a:r>
            <a:r>
              <a:rPr lang="en-US" dirty="0"/>
              <a:t>keeps multiple copies of registers to eliminate the need to </a:t>
            </a:r>
            <a:r>
              <a:rPr lang="en-US" dirty="0" smtClean="0"/>
              <a:t>save/restore </a:t>
            </a:r>
            <a:r>
              <a:rPr lang="en-US" dirty="0"/>
              <a:t>registers on context switches. </a:t>
            </a:r>
            <a:endParaRPr lang="en-US" dirty="0" smtClean="0"/>
          </a:p>
          <a:p>
            <a:endParaRPr lang="en-US" dirty="0"/>
          </a:p>
          <a:p>
            <a:r>
              <a:rPr lang="en-US" dirty="0" smtClean="0"/>
              <a:t>Multithreading </a:t>
            </a:r>
            <a:r>
              <a:rPr lang="en-US" dirty="0"/>
              <a:t>can be coarse- or fine-grained. </a:t>
            </a:r>
            <a:endParaRPr lang="en-US" dirty="0" smtClean="0"/>
          </a:p>
          <a:p>
            <a:endParaRPr lang="en-US" dirty="0"/>
          </a:p>
          <a:p>
            <a:r>
              <a:rPr lang="en-US" dirty="0" smtClean="0"/>
              <a:t>In </a:t>
            </a:r>
            <a:r>
              <a:rPr lang="en-US" dirty="0"/>
              <a:t>Figure 13.19(a), threads are switched after a group of instructions have been executed and the pipeline is drained each time a switch takes place. </a:t>
            </a:r>
          </a:p>
        </p:txBody>
      </p:sp>
    </p:spTree>
    <p:extLst>
      <p:ext uri="{BB962C8B-B14F-4D97-AF65-F5344CB8AC3E}">
        <p14:creationId xmlns:p14="http://schemas.microsoft.com/office/powerpoint/2010/main" val="2122014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9458" name="Picture 2" descr="E:\CengageBook\CengageLectureNotesWebsite\Clements 1e JPG_files\ch13\87046-13-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51" y="1600200"/>
            <a:ext cx="7859569"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3930" y="519804"/>
            <a:ext cx="8502869" cy="646331"/>
          </a:xfrm>
          <a:prstGeom prst="rect">
            <a:avLst/>
          </a:prstGeom>
        </p:spPr>
        <p:txBody>
          <a:bodyPr wrap="square">
            <a:spAutoFit/>
          </a:bodyPr>
          <a:lstStyle/>
          <a:p>
            <a:r>
              <a:rPr lang="en-US" dirty="0" smtClean="0"/>
              <a:t>Figure </a:t>
            </a:r>
            <a:r>
              <a:rPr lang="en-US" dirty="0"/>
              <a:t>13.19(b) demonstrates fine-grained multithreading where switching takes place at the end of each cycle. </a:t>
            </a:r>
          </a:p>
        </p:txBody>
      </p:sp>
    </p:spTree>
    <p:extLst>
      <p:ext uri="{BB962C8B-B14F-4D97-AF65-F5344CB8AC3E}">
        <p14:creationId xmlns:p14="http://schemas.microsoft.com/office/powerpoint/2010/main" val="2593089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152400" y="609600"/>
            <a:ext cx="8229600" cy="4585871"/>
          </a:xfrm>
          <a:prstGeom prst="rect">
            <a:avLst/>
          </a:prstGeom>
        </p:spPr>
        <p:txBody>
          <a:bodyPr wrap="square">
            <a:spAutoFit/>
          </a:bodyPr>
          <a:lstStyle/>
          <a:p>
            <a:r>
              <a:rPr lang="en-US" sz="2000" b="1" i="1" dirty="0" smtClean="0">
                <a:solidFill>
                  <a:srgbClr val="FF0000"/>
                </a:solidFill>
              </a:rPr>
              <a:t>Parallel processing</a:t>
            </a:r>
            <a:r>
              <a:rPr lang="en-US" dirty="0"/>
              <a:t> </a:t>
            </a:r>
            <a:r>
              <a:rPr lang="en-US" dirty="0" smtClean="0"/>
              <a:t>True </a:t>
            </a:r>
            <a:r>
              <a:rPr lang="en-US" dirty="0"/>
              <a:t>parallel processing uses multiple execution units in parallel to improve performance. The </a:t>
            </a:r>
            <a:r>
              <a:rPr lang="en-US" dirty="0" smtClean="0"/>
              <a:t>structures </a:t>
            </a:r>
            <a:r>
              <a:rPr lang="en-US" dirty="0"/>
              <a:t>of parallel processing are legion and go beyond the scope of this text. </a:t>
            </a:r>
            <a:endParaRPr lang="en-US" dirty="0" smtClean="0"/>
          </a:p>
          <a:p>
            <a:endParaRPr lang="en-US" dirty="0"/>
          </a:p>
          <a:p>
            <a:r>
              <a:rPr lang="en-US" dirty="0" smtClean="0"/>
              <a:t>Parallel </a:t>
            </a:r>
            <a:r>
              <a:rPr lang="en-US" dirty="0"/>
              <a:t>processing is used to create supercomputers by operating hundreds or thousands of CPUs in parallel</a:t>
            </a:r>
            <a:r>
              <a:rPr lang="en-US" dirty="0" smtClean="0"/>
              <a:t>.</a:t>
            </a:r>
          </a:p>
          <a:p>
            <a:endParaRPr lang="en-US" dirty="0" smtClean="0"/>
          </a:p>
          <a:p>
            <a:endParaRPr lang="en-US" dirty="0"/>
          </a:p>
          <a:p>
            <a:r>
              <a:rPr lang="en-US" sz="2000" b="1" i="1" dirty="0">
                <a:solidFill>
                  <a:srgbClr val="FF0000"/>
                </a:solidFill>
              </a:rPr>
              <a:t>Multicore </a:t>
            </a:r>
            <a:r>
              <a:rPr lang="en-US" sz="2000" b="1" i="1" dirty="0" smtClean="0">
                <a:solidFill>
                  <a:srgbClr val="FF0000"/>
                </a:solidFill>
              </a:rPr>
              <a:t>CPUs</a:t>
            </a:r>
            <a:r>
              <a:rPr lang="en-US" dirty="0"/>
              <a:t> </a:t>
            </a:r>
            <a:r>
              <a:rPr lang="en-US" dirty="0" smtClean="0"/>
              <a:t>Multicore </a:t>
            </a:r>
            <a:r>
              <a:rPr lang="en-US" dirty="0"/>
              <a:t>processors are single chips that incorporate multiple CPUs. Advances in manufacturing technologies have allowed multiple processors to be fabricated on a single chip together with their interconnection networks, memory interface, and individual caches. </a:t>
            </a:r>
            <a:endParaRPr lang="en-US" dirty="0" smtClean="0"/>
          </a:p>
          <a:p>
            <a:endParaRPr lang="en-US" dirty="0"/>
          </a:p>
          <a:p>
            <a:r>
              <a:rPr lang="en-US" dirty="0" smtClean="0"/>
              <a:t>Multicore </a:t>
            </a:r>
            <a:r>
              <a:rPr lang="en-US" dirty="0"/>
              <a:t>processors have been created because they offer a more cost-effective means of increasing computational throughput than by increasing the complexity and clock rates of single processors.</a:t>
            </a:r>
          </a:p>
        </p:txBody>
      </p:sp>
    </p:spTree>
    <p:extLst>
      <p:ext uri="{BB962C8B-B14F-4D97-AF65-F5344CB8AC3E}">
        <p14:creationId xmlns:p14="http://schemas.microsoft.com/office/powerpoint/2010/main" val="12183822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0482" name="Picture 2" descr="E:\CengageBook\CengageLectureNotesWebsite\Clements 1e JPG_files\ch13\87046-13-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7742544"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534400" cy="2031325"/>
          </a:xfrm>
          <a:prstGeom prst="rect">
            <a:avLst/>
          </a:prstGeom>
        </p:spPr>
        <p:txBody>
          <a:bodyPr wrap="square">
            <a:spAutoFit/>
          </a:bodyPr>
          <a:lstStyle/>
          <a:p>
            <a:r>
              <a:rPr lang="en-US" dirty="0"/>
              <a:t>Thread level parallelism is applied to multiprocessor systems with two or more processors that allow several different threads to be executed in parallel. Such a scheme is inefficient if sufficient streams can’t be found to keep all the processors busy. </a:t>
            </a:r>
            <a:endParaRPr lang="en-US" dirty="0" smtClean="0"/>
          </a:p>
          <a:p>
            <a:endParaRPr lang="en-US" dirty="0"/>
          </a:p>
          <a:p>
            <a:r>
              <a:rPr lang="en-US" dirty="0"/>
              <a:t>Multithreading can be applied to processors that incorporate instruction level </a:t>
            </a:r>
            <a:r>
              <a:rPr lang="en-US" dirty="0" smtClean="0"/>
              <a:t>parallelism</a:t>
            </a:r>
            <a:endParaRPr lang="en-US" dirty="0"/>
          </a:p>
        </p:txBody>
      </p:sp>
    </p:spTree>
    <p:extLst>
      <p:ext uri="{BB962C8B-B14F-4D97-AF65-F5344CB8AC3E}">
        <p14:creationId xmlns:p14="http://schemas.microsoft.com/office/powerpoint/2010/main" val="843098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0482" name="Picture 2" descr="E:\CengageBook\CengageLectureNotesWebsite\Clements 1e JPG_files\ch13\87046-13-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66" y="2667000"/>
            <a:ext cx="7742544"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458200" cy="2031325"/>
          </a:xfrm>
          <a:prstGeom prst="rect">
            <a:avLst/>
          </a:prstGeom>
        </p:spPr>
        <p:txBody>
          <a:bodyPr wrap="square">
            <a:spAutoFit/>
          </a:bodyPr>
          <a:lstStyle/>
          <a:p>
            <a:r>
              <a:rPr lang="en-US" dirty="0" smtClean="0"/>
              <a:t>Consider </a:t>
            </a:r>
            <a:r>
              <a:rPr lang="en-US" dirty="0"/>
              <a:t>the </a:t>
            </a:r>
            <a:r>
              <a:rPr lang="en-US" i="1" dirty="0"/>
              <a:t>idealized</a:t>
            </a:r>
            <a:r>
              <a:rPr lang="en-US" dirty="0"/>
              <a:t> situations of Figures 13.20(a) and 13.20(b). In Figure 13.20(a), multithreading is performed with each thread occupying all three execution stages in the same clock cycle. </a:t>
            </a:r>
            <a:endParaRPr lang="en-US" dirty="0" smtClean="0"/>
          </a:p>
          <a:p>
            <a:endParaRPr lang="en-US" dirty="0"/>
          </a:p>
          <a:p>
            <a:r>
              <a:rPr lang="en-US" dirty="0" smtClean="0"/>
              <a:t>Figure</a:t>
            </a:r>
            <a:r>
              <a:rPr lang="en-US" dirty="0"/>
              <a:t> 13.20(b) represents </a:t>
            </a:r>
            <a:r>
              <a:rPr lang="en-US" i="1" dirty="0"/>
              <a:t>fine-grained simultaneous multithreading</a:t>
            </a:r>
            <a:r>
              <a:rPr lang="en-US" dirty="0"/>
              <a:t>, in which each execution unit is available to any thread. At any instant, instructions from three different </a:t>
            </a:r>
            <a:r>
              <a:rPr lang="en-US" dirty="0" smtClean="0"/>
              <a:t>may </a:t>
            </a:r>
            <a:r>
              <a:rPr lang="en-US" dirty="0"/>
              <a:t>be executing on three execution units.</a:t>
            </a:r>
          </a:p>
        </p:txBody>
      </p:sp>
    </p:spTree>
    <p:extLst>
      <p:ext uri="{BB962C8B-B14F-4D97-AF65-F5344CB8AC3E}">
        <p14:creationId xmlns:p14="http://schemas.microsoft.com/office/powerpoint/2010/main" val="2990393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0482" name="Picture 2" descr="E:\CengageBook\CengageLectureNotesWebsite\Clements 1e JPG_files\ch13\87046-13-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66" y="2667000"/>
            <a:ext cx="7742544"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458200" cy="2031325"/>
          </a:xfrm>
          <a:prstGeom prst="rect">
            <a:avLst/>
          </a:prstGeom>
        </p:spPr>
        <p:txBody>
          <a:bodyPr wrap="square">
            <a:spAutoFit/>
          </a:bodyPr>
          <a:lstStyle/>
          <a:p>
            <a:r>
              <a:rPr lang="en-US" dirty="0" smtClean="0"/>
              <a:t>Consider </a:t>
            </a:r>
            <a:r>
              <a:rPr lang="en-US" dirty="0"/>
              <a:t>the </a:t>
            </a:r>
            <a:r>
              <a:rPr lang="en-US" i="1" dirty="0"/>
              <a:t>idealized</a:t>
            </a:r>
            <a:r>
              <a:rPr lang="en-US" dirty="0"/>
              <a:t> situations of Figures 13.20(a) and 13.20(b). In Figure 13.20(a), multithreading is performed with each thread occupying all three execution stages in the same clock cycle. </a:t>
            </a:r>
            <a:endParaRPr lang="en-US" dirty="0" smtClean="0"/>
          </a:p>
          <a:p>
            <a:endParaRPr lang="en-US" dirty="0"/>
          </a:p>
          <a:p>
            <a:r>
              <a:rPr lang="en-US" dirty="0" smtClean="0"/>
              <a:t>Figure</a:t>
            </a:r>
            <a:r>
              <a:rPr lang="en-US" dirty="0"/>
              <a:t> 13.20(b) represents </a:t>
            </a:r>
            <a:r>
              <a:rPr lang="en-US" i="1" dirty="0"/>
              <a:t>fine-grained simultaneous multithreading</a:t>
            </a:r>
            <a:r>
              <a:rPr lang="en-US" dirty="0"/>
              <a:t>, in which each execution unit is available to any thread. At any instant, instructions from three different </a:t>
            </a:r>
            <a:r>
              <a:rPr lang="en-US" dirty="0" smtClean="0"/>
              <a:t>may </a:t>
            </a:r>
            <a:r>
              <a:rPr lang="en-US" dirty="0"/>
              <a:t>be executing on three execution units.</a:t>
            </a:r>
          </a:p>
        </p:txBody>
      </p:sp>
    </p:spTree>
    <p:extLst>
      <p:ext uri="{BB962C8B-B14F-4D97-AF65-F5344CB8AC3E}">
        <p14:creationId xmlns:p14="http://schemas.microsoft.com/office/powerpoint/2010/main" val="3694717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0482" name="Picture 2" descr="E:\CengageBook\CengageLectureNotesWebsite\Clements 1e JPG_files\ch13\87046-13-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66" y="2667000"/>
            <a:ext cx="7742544"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458200" cy="2031325"/>
          </a:xfrm>
          <a:prstGeom prst="rect">
            <a:avLst/>
          </a:prstGeom>
        </p:spPr>
        <p:txBody>
          <a:bodyPr wrap="square">
            <a:spAutoFit/>
          </a:bodyPr>
          <a:lstStyle/>
          <a:p>
            <a:r>
              <a:rPr lang="en-US" dirty="0" smtClean="0"/>
              <a:t>Consider </a:t>
            </a:r>
            <a:r>
              <a:rPr lang="en-US" dirty="0"/>
              <a:t>the </a:t>
            </a:r>
            <a:r>
              <a:rPr lang="en-US" i="1" dirty="0"/>
              <a:t>idealized</a:t>
            </a:r>
            <a:r>
              <a:rPr lang="en-US" dirty="0"/>
              <a:t> situations of Figures 13.20(a) and 13.20(b). In Figure 13.20(a), multithreading is performed with each thread occupying all three execution stages in the same clock cycle. </a:t>
            </a:r>
            <a:endParaRPr lang="en-US" dirty="0" smtClean="0"/>
          </a:p>
          <a:p>
            <a:endParaRPr lang="en-US" dirty="0"/>
          </a:p>
          <a:p>
            <a:r>
              <a:rPr lang="en-US" dirty="0" smtClean="0"/>
              <a:t>Figure</a:t>
            </a:r>
            <a:r>
              <a:rPr lang="en-US" dirty="0"/>
              <a:t> 13.20(b) represents </a:t>
            </a:r>
            <a:r>
              <a:rPr lang="en-US" i="1" dirty="0"/>
              <a:t>fine-grained simultaneous multithreading</a:t>
            </a:r>
            <a:r>
              <a:rPr lang="en-US" dirty="0"/>
              <a:t>, in which each execution unit is available to any thread. At any instant, instructions from three different </a:t>
            </a:r>
            <a:r>
              <a:rPr lang="en-US" dirty="0" smtClean="0"/>
              <a:t>may </a:t>
            </a:r>
            <a:r>
              <a:rPr lang="en-US" dirty="0"/>
              <a:t>be executing on three execution units.</a:t>
            </a:r>
          </a:p>
        </p:txBody>
      </p:sp>
    </p:spTree>
    <p:extLst>
      <p:ext uri="{BB962C8B-B14F-4D97-AF65-F5344CB8AC3E}">
        <p14:creationId xmlns:p14="http://schemas.microsoft.com/office/powerpoint/2010/main" val="29585780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1506" name="Picture 2" descr="E:\CengageBook\CengageLectureNotesWebsite\Clements 1e JPG_files\ch13\87046-13-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290500"/>
            <a:ext cx="7233299" cy="3262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28178"/>
            <a:ext cx="8458200" cy="2585323"/>
          </a:xfrm>
          <a:prstGeom prst="rect">
            <a:avLst/>
          </a:prstGeom>
        </p:spPr>
        <p:txBody>
          <a:bodyPr wrap="square">
            <a:spAutoFit/>
          </a:bodyPr>
          <a:lstStyle/>
          <a:p>
            <a:r>
              <a:rPr lang="en-US" dirty="0"/>
              <a:t>Figure 13.20 is misleading because it represents the </a:t>
            </a:r>
            <a:r>
              <a:rPr lang="en-US" dirty="0" smtClean="0"/>
              <a:t>situation </a:t>
            </a:r>
            <a:r>
              <a:rPr lang="en-US" dirty="0"/>
              <a:t>in which execution units are always being utilized. </a:t>
            </a:r>
            <a:endParaRPr lang="en-US" dirty="0" smtClean="0"/>
          </a:p>
          <a:p>
            <a:endParaRPr lang="en-US" sz="900" dirty="0"/>
          </a:p>
          <a:p>
            <a:r>
              <a:rPr lang="en-US" dirty="0" smtClean="0"/>
              <a:t>Real </a:t>
            </a:r>
            <a:r>
              <a:rPr lang="en-US" dirty="0"/>
              <a:t>processors suffer from hazards and the situation in which all execution units cannot be used in the same cycle because insufficient instructions can be found to execute in parallel. </a:t>
            </a:r>
            <a:endParaRPr lang="en-US" dirty="0" smtClean="0"/>
          </a:p>
          <a:p>
            <a:endParaRPr lang="en-US" sz="900" dirty="0"/>
          </a:p>
          <a:p>
            <a:r>
              <a:rPr lang="en-US" dirty="0" smtClean="0"/>
              <a:t>Figure </a:t>
            </a:r>
            <a:r>
              <a:rPr lang="en-US" dirty="0"/>
              <a:t>13.21 illustrates these limitations where a white square indicates that the corresponding unit is not executing an operation in that cycle; for example, in cycle 2 execution unit 3 is idle and in cycle 6 all units are idle.</a:t>
            </a:r>
          </a:p>
        </p:txBody>
      </p:sp>
    </p:spTree>
    <p:extLst>
      <p:ext uri="{BB962C8B-B14F-4D97-AF65-F5344CB8AC3E}">
        <p14:creationId xmlns:p14="http://schemas.microsoft.com/office/powerpoint/2010/main" val="24791211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1506" name="Picture 2" descr="E:\CengageBook\CengageLectureNotesWebsite\Clements 1e JPG_files\ch13\87046-13-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290500"/>
            <a:ext cx="7233299" cy="3262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28178"/>
            <a:ext cx="8458200" cy="2339102"/>
          </a:xfrm>
          <a:prstGeom prst="rect">
            <a:avLst/>
          </a:prstGeom>
        </p:spPr>
        <p:txBody>
          <a:bodyPr wrap="square">
            <a:spAutoFit/>
          </a:bodyPr>
          <a:lstStyle/>
          <a:p>
            <a:r>
              <a:rPr lang="en-US" dirty="0"/>
              <a:t>A </a:t>
            </a:r>
            <a:r>
              <a:rPr lang="en-US" i="1" dirty="0"/>
              <a:t>horizontal bubble</a:t>
            </a:r>
            <a:r>
              <a:rPr lang="en-US" dirty="0"/>
              <a:t> occurs when </a:t>
            </a:r>
            <a:r>
              <a:rPr lang="en-US" dirty="0" smtClean="0"/>
              <a:t>all </a:t>
            </a:r>
            <a:r>
              <a:rPr lang="en-US" dirty="0"/>
              <a:t>execution units </a:t>
            </a:r>
            <a:r>
              <a:rPr lang="en-US" dirty="0" smtClean="0"/>
              <a:t>cannot </a:t>
            </a:r>
            <a:r>
              <a:rPr lang="en-US" dirty="0"/>
              <a:t>be utilized; for example a system with two integer units and a floating-point unit </a:t>
            </a:r>
            <a:r>
              <a:rPr lang="en-US" dirty="0" smtClean="0"/>
              <a:t>doesn’t use a </a:t>
            </a:r>
            <a:r>
              <a:rPr lang="en-US" dirty="0"/>
              <a:t>slot </a:t>
            </a:r>
            <a:r>
              <a:rPr lang="en-US" dirty="0" smtClean="0"/>
              <a:t>when a </a:t>
            </a:r>
            <a:r>
              <a:rPr lang="en-US" dirty="0"/>
              <a:t>floating-point instruction </a:t>
            </a:r>
            <a:r>
              <a:rPr lang="en-US" dirty="0" smtClean="0"/>
              <a:t>isn’t </a:t>
            </a:r>
            <a:r>
              <a:rPr lang="en-US" dirty="0"/>
              <a:t>part of the instruction </a:t>
            </a:r>
            <a:r>
              <a:rPr lang="en-US" dirty="0" smtClean="0"/>
              <a:t>stream. </a:t>
            </a:r>
            <a:endParaRPr lang="en-US" dirty="0" smtClean="0"/>
          </a:p>
          <a:p>
            <a:endParaRPr lang="en-US" sz="1000" dirty="0"/>
          </a:p>
          <a:p>
            <a:r>
              <a:rPr lang="en-US" dirty="0" smtClean="0"/>
              <a:t>Clock </a:t>
            </a:r>
            <a:r>
              <a:rPr lang="en-US" dirty="0"/>
              <a:t>cycle 6 is labeled </a:t>
            </a:r>
            <a:r>
              <a:rPr lang="en-US" i="1" dirty="0"/>
              <a:t>vertical latency</a:t>
            </a:r>
            <a:r>
              <a:rPr lang="en-US" dirty="0"/>
              <a:t> because an instruction in cycle 6 stalls all units for one clock</a:t>
            </a:r>
            <a:r>
              <a:rPr lang="en-US" dirty="0" smtClean="0"/>
              <a:t>.</a:t>
            </a:r>
          </a:p>
          <a:p>
            <a:endParaRPr lang="en-US" sz="1000" dirty="0"/>
          </a:p>
          <a:p>
            <a:r>
              <a:rPr lang="en-US" dirty="0"/>
              <a:t>The aim of fine-grained simultaneous multithreading is to keep as many units of the processor occupied </a:t>
            </a:r>
            <a:r>
              <a:rPr lang="en-US" dirty="0" smtClean="0"/>
              <a:t>for </a:t>
            </a:r>
            <a:r>
              <a:rPr lang="en-US" dirty="0"/>
              <a:t>as much of the time as possible. </a:t>
            </a:r>
          </a:p>
        </p:txBody>
      </p:sp>
    </p:spTree>
    <p:extLst>
      <p:ext uri="{BB962C8B-B14F-4D97-AF65-F5344CB8AC3E}">
        <p14:creationId xmlns:p14="http://schemas.microsoft.com/office/powerpoint/2010/main" val="3755019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2530" name="Picture 2" descr="E:\CengageBook\CengageLectureNotesWebsite\Clements 1e JPG_files\ch13\87046-13-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54215"/>
            <a:ext cx="5638800" cy="39297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33400"/>
            <a:ext cx="8534400" cy="1754326"/>
          </a:xfrm>
          <a:prstGeom prst="rect">
            <a:avLst/>
          </a:prstGeom>
        </p:spPr>
        <p:txBody>
          <a:bodyPr wrap="square">
            <a:spAutoFit/>
          </a:bodyPr>
          <a:lstStyle/>
          <a:p>
            <a:r>
              <a:rPr lang="en-US" dirty="0"/>
              <a:t>A necessary condition for efficient simultaneous multitasking, SMT, is the absence of any significant overhead associated with thread switching. </a:t>
            </a:r>
            <a:endParaRPr lang="en-US" dirty="0" smtClean="0"/>
          </a:p>
          <a:p>
            <a:endParaRPr lang="en-US" dirty="0"/>
          </a:p>
          <a:p>
            <a:r>
              <a:rPr lang="en-US" dirty="0" smtClean="0"/>
              <a:t>Each </a:t>
            </a:r>
            <a:r>
              <a:rPr lang="en-US" dirty="0"/>
              <a:t>thread </a:t>
            </a:r>
            <a:r>
              <a:rPr lang="en-US" dirty="0" smtClean="0"/>
              <a:t>has a </a:t>
            </a:r>
            <a:r>
              <a:rPr lang="en-US" dirty="0"/>
              <a:t>different processor context </a:t>
            </a:r>
            <a:r>
              <a:rPr lang="en-US" dirty="0" smtClean="0"/>
              <a:t>(PC</a:t>
            </a:r>
            <a:r>
              <a:rPr lang="en-US" dirty="0"/>
              <a:t>, status and registers</a:t>
            </a:r>
            <a:r>
              <a:rPr lang="en-US" dirty="0" smtClean="0"/>
              <a:t>). It’s </a:t>
            </a:r>
            <a:r>
              <a:rPr lang="en-US" dirty="0"/>
              <a:t>necessary for </a:t>
            </a:r>
            <a:r>
              <a:rPr lang="en-US" dirty="0" smtClean="0"/>
              <a:t>a thread </a:t>
            </a:r>
            <a:r>
              <a:rPr lang="en-US" dirty="0"/>
              <a:t>to have its own resources. </a:t>
            </a:r>
            <a:r>
              <a:rPr lang="en-US" dirty="0" smtClean="0"/>
              <a:t>SMT </a:t>
            </a:r>
            <a:r>
              <a:rPr lang="en-US" dirty="0"/>
              <a:t>requires the duplication of registers and the tagging of instructions with the thread number. </a:t>
            </a:r>
          </a:p>
        </p:txBody>
      </p:sp>
    </p:spTree>
    <p:extLst>
      <p:ext uri="{BB962C8B-B14F-4D97-AF65-F5344CB8AC3E}">
        <p14:creationId xmlns:p14="http://schemas.microsoft.com/office/powerpoint/2010/main" val="8946877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2530" name="Picture 2" descr="E:\CengageBook\CengageLectureNotesWebsite\Clements 1e JPG_files\ch13\87046-13-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5638800" cy="39297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533400"/>
            <a:ext cx="8686800" cy="1754326"/>
          </a:xfrm>
          <a:prstGeom prst="rect">
            <a:avLst/>
          </a:prstGeom>
        </p:spPr>
        <p:txBody>
          <a:bodyPr wrap="square">
            <a:spAutoFit/>
          </a:bodyPr>
          <a:lstStyle/>
          <a:p>
            <a:r>
              <a:rPr lang="en-US" dirty="0"/>
              <a:t>Figure </a:t>
            </a:r>
            <a:r>
              <a:rPr lang="en-US" dirty="0" smtClean="0"/>
              <a:t>13.22 illustrates </a:t>
            </a:r>
            <a:r>
              <a:rPr lang="en-US" dirty="0"/>
              <a:t>the differences between a </a:t>
            </a:r>
            <a:r>
              <a:rPr lang="en-US" dirty="0" smtClean="0"/>
              <a:t>superscalar </a:t>
            </a:r>
            <a:r>
              <a:rPr lang="en-US" dirty="0"/>
              <a:t>processor, a fine-grained multithreaded processor and a simultaneous multithreaded processor. </a:t>
            </a:r>
            <a:r>
              <a:rPr lang="en-US" dirty="0" smtClean="0"/>
              <a:t>The </a:t>
            </a:r>
            <a:r>
              <a:rPr lang="en-US" dirty="0"/>
              <a:t>superscalar processor is </a:t>
            </a:r>
            <a:r>
              <a:rPr lang="en-US" dirty="0" smtClean="0"/>
              <a:t>inefficient </a:t>
            </a:r>
            <a:r>
              <a:rPr lang="en-US" dirty="0"/>
              <a:t>because of latencies and data dependencies. The fine-grained superscalar improves the situation by </a:t>
            </a:r>
            <a:r>
              <a:rPr lang="en-US" dirty="0" smtClean="0"/>
              <a:t>interleaving. </a:t>
            </a:r>
            <a:r>
              <a:rPr lang="en-US" dirty="0" smtClean="0"/>
              <a:t>The </a:t>
            </a:r>
            <a:r>
              <a:rPr lang="en-US" dirty="0"/>
              <a:t>SMT processor is able to fill more of the execution units by finding instructions from any available thread.</a:t>
            </a:r>
          </a:p>
        </p:txBody>
      </p:sp>
    </p:spTree>
    <p:extLst>
      <p:ext uri="{BB962C8B-B14F-4D97-AF65-F5344CB8AC3E}">
        <p14:creationId xmlns:p14="http://schemas.microsoft.com/office/powerpoint/2010/main" val="977321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3554" name="Picture 2" descr="E:\CengageBook\CengageLectureNotesWebsite\Clements 1e JPG_files\ch13\87046-13-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0400"/>
            <a:ext cx="5791200" cy="33041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74345"/>
            <a:ext cx="8458200" cy="2585323"/>
          </a:xfrm>
          <a:prstGeom prst="rect">
            <a:avLst/>
          </a:prstGeom>
        </p:spPr>
        <p:txBody>
          <a:bodyPr wrap="square">
            <a:spAutoFit/>
          </a:bodyPr>
          <a:lstStyle/>
          <a:p>
            <a:r>
              <a:rPr lang="en-US" b="1" dirty="0"/>
              <a:t>Multicore Processors</a:t>
            </a:r>
            <a:endParaRPr lang="en-US" dirty="0"/>
          </a:p>
          <a:p>
            <a:r>
              <a:rPr lang="en-US" dirty="0"/>
              <a:t> </a:t>
            </a:r>
          </a:p>
          <a:p>
            <a:r>
              <a:rPr lang="en-US" dirty="0" smtClean="0"/>
              <a:t>Over </a:t>
            </a:r>
            <a:r>
              <a:rPr lang="en-US" dirty="0"/>
              <a:t>four decades the number of transistors on a chip has increased in accordance with Moore’s law. Clock frequencies have also increased dramatically over the same period. </a:t>
            </a:r>
            <a:endParaRPr lang="en-US" dirty="0" smtClean="0"/>
          </a:p>
          <a:p>
            <a:endParaRPr lang="en-US" dirty="0"/>
          </a:p>
          <a:p>
            <a:r>
              <a:rPr lang="en-US" dirty="0" smtClean="0"/>
              <a:t>Figure </a:t>
            </a:r>
            <a:r>
              <a:rPr lang="en-US" dirty="0"/>
              <a:t>13.23 provides a reminder of the improvement in performance of processors over the years and demonstrates how the era of instruction level parallelism is giving way to the domain of the multicore. </a:t>
            </a:r>
          </a:p>
        </p:txBody>
      </p:sp>
    </p:spTree>
    <p:extLst>
      <p:ext uri="{BB962C8B-B14F-4D97-AF65-F5344CB8AC3E}">
        <p14:creationId xmlns:p14="http://schemas.microsoft.com/office/powerpoint/2010/main" val="136362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3345" y="533400"/>
            <a:ext cx="8153400" cy="5632311"/>
          </a:xfrm>
          <a:prstGeom prst="rect">
            <a:avLst/>
          </a:prstGeom>
        </p:spPr>
        <p:txBody>
          <a:bodyPr wrap="square">
            <a:spAutoFit/>
          </a:bodyPr>
          <a:lstStyle/>
          <a:p>
            <a:r>
              <a:rPr lang="en-US" b="1" dirty="0"/>
              <a:t>Homogenous and Heterogeneous Processors</a:t>
            </a:r>
            <a:endParaRPr lang="en-US" dirty="0"/>
          </a:p>
          <a:p>
            <a:r>
              <a:rPr lang="en-US" dirty="0"/>
              <a:t> </a:t>
            </a:r>
          </a:p>
          <a:p>
            <a:r>
              <a:rPr lang="en-US" dirty="0"/>
              <a:t>Multicore processors can be divided into two categories, homogeneous or heterogeneous. </a:t>
            </a:r>
            <a:endParaRPr lang="en-US" dirty="0" smtClean="0"/>
          </a:p>
          <a:p>
            <a:endParaRPr lang="en-US" dirty="0"/>
          </a:p>
          <a:p>
            <a:r>
              <a:rPr lang="en-US" dirty="0" smtClean="0"/>
              <a:t>A </a:t>
            </a:r>
            <a:r>
              <a:rPr lang="en-US" dirty="0"/>
              <a:t>homogeneous processor employs a set of identical cores where every core is an identical copy of all the other cores. </a:t>
            </a:r>
            <a:endParaRPr lang="en-US" dirty="0" smtClean="0"/>
          </a:p>
          <a:p>
            <a:endParaRPr lang="en-US" dirty="0"/>
          </a:p>
          <a:p>
            <a:r>
              <a:rPr lang="en-US" dirty="0" smtClean="0"/>
              <a:t>A </a:t>
            </a:r>
            <a:r>
              <a:rPr lang="en-US" dirty="0"/>
              <a:t>heterogeneous multicore processor includes cores that differ in ISA, or chip area, or performance, or power dissipation. </a:t>
            </a:r>
            <a:endParaRPr lang="en-US" dirty="0" smtClean="0"/>
          </a:p>
          <a:p>
            <a:endParaRPr lang="en-US" dirty="0"/>
          </a:p>
          <a:p>
            <a:r>
              <a:rPr lang="en-US" dirty="0" smtClean="0"/>
              <a:t>Early </a:t>
            </a:r>
            <a:r>
              <a:rPr lang="en-US" dirty="0"/>
              <a:t>multicore processors were generally homogeneous with one core being duplicated. </a:t>
            </a:r>
            <a:endParaRPr lang="en-US" dirty="0" smtClean="0"/>
          </a:p>
          <a:p>
            <a:endParaRPr lang="en-US" dirty="0"/>
          </a:p>
          <a:p>
            <a:r>
              <a:rPr lang="en-US" dirty="0" smtClean="0"/>
              <a:t>The </a:t>
            </a:r>
            <a:r>
              <a:rPr lang="en-US" dirty="0"/>
              <a:t>benevolent Moore’s law has enabled sufficient numbers of active devices to be fabricated on a chip to develop systems where different types of core can be optimized for different functions. </a:t>
            </a:r>
            <a:endParaRPr lang="en-US" dirty="0" smtClean="0"/>
          </a:p>
          <a:p>
            <a:endParaRPr lang="en-US" dirty="0"/>
          </a:p>
          <a:p>
            <a:r>
              <a:rPr lang="en-US" dirty="0" smtClean="0"/>
              <a:t>This </a:t>
            </a:r>
            <a:r>
              <a:rPr lang="en-US" dirty="0"/>
              <a:t>is particularly true of the advanced processors found in commodity applications such as games consoles.</a:t>
            </a:r>
          </a:p>
        </p:txBody>
      </p:sp>
    </p:spTree>
    <p:extLst>
      <p:ext uri="{BB962C8B-B14F-4D97-AF65-F5344CB8AC3E}">
        <p14:creationId xmlns:p14="http://schemas.microsoft.com/office/powerpoint/2010/main" val="1219819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26" name="Picture 2" descr="E:\CengageBook\CengageLectureNotesWebsite\Clements 1e JPG_files\ch13\87046-1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958" y="3118723"/>
            <a:ext cx="5071241" cy="33754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2400" y="533400"/>
            <a:ext cx="8458200" cy="2585323"/>
          </a:xfrm>
          <a:prstGeom prst="rect">
            <a:avLst/>
          </a:prstGeom>
        </p:spPr>
        <p:txBody>
          <a:bodyPr wrap="square">
            <a:spAutoFit/>
          </a:bodyPr>
          <a:lstStyle/>
          <a:p>
            <a:r>
              <a:rPr lang="en-US" dirty="0"/>
              <a:t>Figure 13.1 </a:t>
            </a:r>
            <a:r>
              <a:rPr lang="en-US" dirty="0" smtClean="0"/>
              <a:t>illustrates </a:t>
            </a:r>
            <a:r>
              <a:rPr lang="en-US" dirty="0"/>
              <a:t>where parallelism can be implemented in a </a:t>
            </a:r>
            <a:r>
              <a:rPr lang="en-US" dirty="0" smtClean="0"/>
              <a:t>computer. </a:t>
            </a:r>
            <a:endParaRPr lang="en-US" dirty="0" smtClean="0"/>
          </a:p>
          <a:p>
            <a:endParaRPr lang="en-US" dirty="0"/>
          </a:p>
          <a:p>
            <a:r>
              <a:rPr lang="en-US" dirty="0" smtClean="0"/>
              <a:t>The </a:t>
            </a:r>
            <a:r>
              <a:rPr lang="en-US" dirty="0"/>
              <a:t>bottom layer, the bit level, indicates parallelism in the </a:t>
            </a:r>
            <a:r>
              <a:rPr lang="en-US" dirty="0" smtClean="0"/>
              <a:t>hardware; </a:t>
            </a:r>
            <a:r>
              <a:rPr lang="en-US" dirty="0"/>
              <a:t>for example, the ALU may </a:t>
            </a:r>
            <a:r>
              <a:rPr lang="en-US" dirty="0" smtClean="0"/>
              <a:t>perform floating-point </a:t>
            </a:r>
            <a:r>
              <a:rPr lang="en-US" dirty="0"/>
              <a:t>operations by using parallel circuits. This level is entirely invisible to the user or operating system. </a:t>
            </a:r>
            <a:endParaRPr lang="en-US" dirty="0" smtClean="0"/>
          </a:p>
          <a:p>
            <a:endParaRPr lang="en-US" dirty="0"/>
          </a:p>
          <a:p>
            <a:r>
              <a:rPr lang="en-US" dirty="0" smtClean="0"/>
              <a:t>Above </a:t>
            </a:r>
            <a:r>
              <a:rPr lang="en-US" dirty="0"/>
              <a:t>the bit level is the microarchitecture level that includes instruction level parallelism and superscalar techniques. Again, this level is invisible to the programmer.</a:t>
            </a:r>
          </a:p>
        </p:txBody>
      </p:sp>
    </p:spTree>
    <p:extLst>
      <p:ext uri="{BB962C8B-B14F-4D97-AF65-F5344CB8AC3E}">
        <p14:creationId xmlns:p14="http://schemas.microsoft.com/office/powerpoint/2010/main" val="31264342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152400" y="457200"/>
            <a:ext cx="8458200" cy="4801314"/>
          </a:xfrm>
          <a:prstGeom prst="rect">
            <a:avLst/>
          </a:prstGeom>
        </p:spPr>
        <p:txBody>
          <a:bodyPr wrap="square">
            <a:spAutoFit/>
          </a:bodyPr>
          <a:lstStyle/>
          <a:p>
            <a:r>
              <a:rPr lang="en-US" b="1" dirty="0"/>
              <a:t>Homogeneous Multiprocessors</a:t>
            </a:r>
            <a:endParaRPr lang="en-US" dirty="0"/>
          </a:p>
          <a:p>
            <a:endParaRPr lang="en-US" dirty="0" smtClean="0"/>
          </a:p>
          <a:p>
            <a:r>
              <a:rPr lang="en-US" dirty="0" smtClean="0"/>
              <a:t>The multicore </a:t>
            </a:r>
            <a:r>
              <a:rPr lang="en-US" dirty="0"/>
              <a:t>CPU </a:t>
            </a:r>
            <a:r>
              <a:rPr lang="en-US" dirty="0" smtClean="0"/>
              <a:t> was </a:t>
            </a:r>
            <a:r>
              <a:rPr lang="en-US" dirty="0"/>
              <a:t>yet another inevitable step. </a:t>
            </a:r>
            <a:endParaRPr lang="en-US" dirty="0" smtClean="0"/>
          </a:p>
          <a:p>
            <a:endParaRPr lang="en-US" dirty="0"/>
          </a:p>
          <a:p>
            <a:r>
              <a:rPr lang="en-US" dirty="0" smtClean="0"/>
              <a:t>From </a:t>
            </a:r>
            <a:r>
              <a:rPr lang="en-US" dirty="0"/>
              <a:t>the </a:t>
            </a:r>
            <a:r>
              <a:rPr lang="en-US" dirty="0" smtClean="0"/>
              <a:t>early </a:t>
            </a:r>
            <a:r>
              <a:rPr lang="en-US" dirty="0"/>
              <a:t>days of 16-bit microprocessors, the multiprocessor was beginning to appear in an </a:t>
            </a:r>
            <a:r>
              <a:rPr lang="en-US" i="1" dirty="0"/>
              <a:t>asymmetric</a:t>
            </a:r>
            <a:r>
              <a:rPr lang="en-US" dirty="0"/>
              <a:t> form via the coprocessor. </a:t>
            </a:r>
            <a:endParaRPr lang="en-US" dirty="0" smtClean="0"/>
          </a:p>
          <a:p>
            <a:endParaRPr lang="en-US" dirty="0"/>
          </a:p>
          <a:p>
            <a:r>
              <a:rPr lang="en-US" dirty="0" smtClean="0"/>
              <a:t>Coprocessors </a:t>
            </a:r>
            <a:r>
              <a:rPr lang="en-US" dirty="0"/>
              <a:t>are asymmetric </a:t>
            </a:r>
            <a:r>
              <a:rPr lang="en-US" dirty="0" smtClean="0"/>
              <a:t>because they </a:t>
            </a:r>
            <a:r>
              <a:rPr lang="en-US" dirty="0"/>
              <a:t>provide additional processing power but in a different form (floating-point, graphics, physics engines). </a:t>
            </a:r>
            <a:endParaRPr lang="en-US" dirty="0" smtClean="0"/>
          </a:p>
          <a:p>
            <a:endParaRPr lang="en-US" dirty="0"/>
          </a:p>
          <a:p>
            <a:r>
              <a:rPr lang="en-US" dirty="0" smtClean="0"/>
              <a:t>The </a:t>
            </a:r>
            <a:r>
              <a:rPr lang="en-US" dirty="0"/>
              <a:t>Pentium was designed to support symmetric multiprocessing and incorporated hardware mechanisms to allow dual-processor motherboards. </a:t>
            </a:r>
            <a:endParaRPr lang="en-US" dirty="0" smtClean="0"/>
          </a:p>
          <a:p>
            <a:endParaRPr lang="en-US" dirty="0"/>
          </a:p>
          <a:p>
            <a:r>
              <a:rPr lang="en-US" dirty="0" smtClean="0"/>
              <a:t>The </a:t>
            </a:r>
            <a:r>
              <a:rPr lang="en-US" dirty="0"/>
              <a:t>number of transistors in a chip increased from about three million in 1993 to two billion in 2011. </a:t>
            </a:r>
            <a:endParaRPr lang="en-US" dirty="0" smtClean="0"/>
          </a:p>
          <a:p>
            <a:endParaRPr lang="en-US" dirty="0"/>
          </a:p>
          <a:p>
            <a:r>
              <a:rPr lang="en-US" dirty="0" smtClean="0"/>
              <a:t>The </a:t>
            </a:r>
            <a:r>
              <a:rPr lang="en-US" dirty="0"/>
              <a:t>next step was </a:t>
            </a:r>
            <a:r>
              <a:rPr lang="en-US" dirty="0" smtClean="0"/>
              <a:t>obvious: </a:t>
            </a:r>
            <a:r>
              <a:rPr lang="en-US" dirty="0"/>
              <a:t>put two processors in the same physical housing. </a:t>
            </a:r>
            <a:endParaRPr lang="en-US" dirty="0" smtClean="0"/>
          </a:p>
        </p:txBody>
      </p:sp>
    </p:spTree>
    <p:extLst>
      <p:ext uri="{BB962C8B-B14F-4D97-AF65-F5344CB8AC3E}">
        <p14:creationId xmlns:p14="http://schemas.microsoft.com/office/powerpoint/2010/main" val="33179456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152400" y="344563"/>
            <a:ext cx="8229600" cy="4247317"/>
          </a:xfrm>
          <a:prstGeom prst="rect">
            <a:avLst/>
          </a:prstGeom>
        </p:spPr>
        <p:txBody>
          <a:bodyPr wrap="square">
            <a:spAutoFit/>
          </a:bodyPr>
          <a:lstStyle/>
          <a:p>
            <a:endParaRPr lang="en-US" b="1" dirty="0" smtClean="0"/>
          </a:p>
          <a:p>
            <a:r>
              <a:rPr lang="en-US" dirty="0" smtClean="0"/>
              <a:t>IBM </a:t>
            </a:r>
            <a:r>
              <a:rPr lang="en-US" dirty="0"/>
              <a:t>introduced a high-end dual-core processor that put two 64-bit POWER processors on its POWER4 chip in 2001. </a:t>
            </a:r>
            <a:endParaRPr lang="en-US" dirty="0" smtClean="0"/>
          </a:p>
          <a:p>
            <a:endParaRPr lang="en-US" dirty="0"/>
          </a:p>
          <a:p>
            <a:r>
              <a:rPr lang="en-US" dirty="0" smtClean="0"/>
              <a:t>Intel </a:t>
            </a:r>
            <a:r>
              <a:rPr lang="en-US" dirty="0"/>
              <a:t>introduced its mass-marketed dual core processor in 2005 (a Pentium 840 Extreme Edition). </a:t>
            </a:r>
            <a:endParaRPr lang="en-US" dirty="0" smtClean="0"/>
          </a:p>
          <a:p>
            <a:endParaRPr lang="en-US" dirty="0"/>
          </a:p>
          <a:p>
            <a:r>
              <a:rPr lang="en-US" dirty="0" smtClean="0"/>
              <a:t>At </a:t>
            </a:r>
            <a:r>
              <a:rPr lang="en-US" dirty="0"/>
              <a:t>almost exactly the same time, AMD brought out its Opteron 800 Series. </a:t>
            </a:r>
            <a:endParaRPr lang="en-US" dirty="0" smtClean="0"/>
          </a:p>
          <a:p>
            <a:endParaRPr lang="en-US" dirty="0"/>
          </a:p>
          <a:p>
            <a:r>
              <a:rPr lang="en-US" dirty="0" smtClean="0"/>
              <a:t>Intel’s </a:t>
            </a:r>
            <a:r>
              <a:rPr lang="en-US" dirty="0"/>
              <a:t>first dual-core processor was really two processors in the same package that were not well integrated. </a:t>
            </a:r>
            <a:endParaRPr lang="en-US" dirty="0" smtClean="0"/>
          </a:p>
          <a:p>
            <a:endParaRPr lang="en-US" dirty="0"/>
          </a:p>
          <a:p>
            <a:r>
              <a:rPr lang="en-US" dirty="0" smtClean="0"/>
              <a:t>Intel </a:t>
            </a:r>
            <a:r>
              <a:rPr lang="en-US" dirty="0"/>
              <a:t>rapidly brought out the </a:t>
            </a:r>
            <a:r>
              <a:rPr lang="en-US" i="1" dirty="0"/>
              <a:t>Core 2 Duo</a:t>
            </a:r>
            <a:r>
              <a:rPr lang="en-US" dirty="0"/>
              <a:t> to replace the </a:t>
            </a:r>
            <a:r>
              <a:rPr lang="en-US" i="1" dirty="0"/>
              <a:t>Dual Core Pentium</a:t>
            </a:r>
            <a:r>
              <a:rPr lang="en-US" dirty="0"/>
              <a:t>. </a:t>
            </a:r>
            <a:endParaRPr lang="en-US" dirty="0" smtClean="0"/>
          </a:p>
          <a:p>
            <a:endParaRPr lang="en-US" dirty="0"/>
          </a:p>
          <a:p>
            <a:r>
              <a:rPr lang="en-US" dirty="0" smtClean="0"/>
              <a:t>The </a:t>
            </a:r>
            <a:r>
              <a:rPr lang="en-US" dirty="0"/>
              <a:t>Core 2 Duo was specifically designed for dual-processor systems. </a:t>
            </a:r>
          </a:p>
        </p:txBody>
      </p:sp>
    </p:spTree>
    <p:extLst>
      <p:ext uri="{BB962C8B-B14F-4D97-AF65-F5344CB8AC3E}">
        <p14:creationId xmlns:p14="http://schemas.microsoft.com/office/powerpoint/2010/main" val="20965789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Text Box 2"/>
          <p:cNvSpPr txBox="1">
            <a:spLocks noChangeArrowheads="1"/>
          </p:cNvSpPr>
          <p:nvPr/>
        </p:nvSpPr>
        <p:spPr bwMode="auto">
          <a:xfrm>
            <a:off x="228600" y="578069"/>
            <a:ext cx="8001000" cy="5791200"/>
          </a:xfrm>
          <a:prstGeom prst="rect">
            <a:avLst/>
          </a:prstGeom>
          <a:solidFill>
            <a:srgbClr val="4F81BD">
              <a:lumMod val="20000"/>
              <a:lumOff val="80000"/>
            </a:srgb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2400" b="1" dirty="0">
                <a:solidFill>
                  <a:schemeClr val="bg1"/>
                </a:solidFill>
                <a:effectLst/>
                <a:latin typeface="Arial"/>
                <a:ea typeface="Times New Roman"/>
              </a:rPr>
              <a:t>What is a Core?</a:t>
            </a:r>
            <a:endParaRPr lang="en-US" sz="2400" dirty="0">
              <a:solidFill>
                <a:schemeClr val="bg1"/>
              </a:solidFill>
              <a:effectLst/>
              <a:latin typeface="Times New Roman"/>
              <a:ea typeface="Times New Roman"/>
            </a:endParaRPr>
          </a:p>
          <a:p>
            <a:pPr marL="0" marR="0">
              <a:spcBef>
                <a:spcPts val="0"/>
              </a:spcBef>
              <a:spcAft>
                <a:spcPts val="0"/>
              </a:spcAft>
            </a:pPr>
            <a:r>
              <a:rPr lang="en-US" sz="2400" dirty="0">
                <a:solidFill>
                  <a:schemeClr val="bg1"/>
                </a:solidFill>
                <a:effectLst/>
                <a:latin typeface="Times New Roman"/>
                <a:ea typeface="Times New Roman"/>
              </a:rPr>
              <a:t> </a:t>
            </a:r>
          </a:p>
          <a:p>
            <a:pPr marL="0" marR="0" algn="just">
              <a:spcBef>
                <a:spcPts val="0"/>
              </a:spcBef>
              <a:spcAft>
                <a:spcPts val="0"/>
              </a:spcAft>
            </a:pPr>
            <a:r>
              <a:rPr lang="en-US" sz="2000" dirty="0">
                <a:solidFill>
                  <a:schemeClr val="bg1"/>
                </a:solidFill>
                <a:effectLst/>
                <a:latin typeface="Arial"/>
                <a:ea typeface="Times New Roman"/>
              </a:rPr>
              <a:t>The term </a:t>
            </a:r>
            <a:r>
              <a:rPr lang="en-US" sz="2000" i="1" dirty="0">
                <a:solidFill>
                  <a:schemeClr val="bg1"/>
                </a:solidFill>
                <a:effectLst/>
                <a:latin typeface="Arial"/>
                <a:ea typeface="Times New Roman"/>
              </a:rPr>
              <a:t>core</a:t>
            </a:r>
            <a:r>
              <a:rPr lang="en-US" sz="2000" dirty="0">
                <a:solidFill>
                  <a:schemeClr val="bg1"/>
                </a:solidFill>
                <a:effectLst/>
                <a:latin typeface="Arial"/>
                <a:ea typeface="Times New Roman"/>
              </a:rPr>
              <a:t> in multicore computing is rather misleading because its meaning is not precisely defined. </a:t>
            </a:r>
            <a:endParaRPr lang="en-US" sz="2000" dirty="0" smtClean="0">
              <a:solidFill>
                <a:schemeClr val="bg1"/>
              </a:solidFill>
              <a:effectLst/>
              <a:latin typeface="Arial"/>
              <a:ea typeface="Times New Roman"/>
            </a:endParaRPr>
          </a:p>
          <a:p>
            <a:pPr marL="0" marR="0" algn="just">
              <a:spcBef>
                <a:spcPts val="0"/>
              </a:spcBef>
              <a:spcAft>
                <a:spcPts val="0"/>
              </a:spcAft>
            </a:pPr>
            <a:endParaRPr lang="en-US" sz="1000" dirty="0">
              <a:solidFill>
                <a:schemeClr val="bg1"/>
              </a:solidFill>
              <a:latin typeface="Arial"/>
              <a:ea typeface="Times New Roman"/>
            </a:endParaRPr>
          </a:p>
          <a:p>
            <a:pPr marL="0" marR="0" algn="just">
              <a:spcBef>
                <a:spcPts val="0"/>
              </a:spcBef>
              <a:spcAft>
                <a:spcPts val="0"/>
              </a:spcAft>
            </a:pPr>
            <a:r>
              <a:rPr lang="en-US" sz="2000" dirty="0" smtClean="0">
                <a:solidFill>
                  <a:schemeClr val="bg1"/>
                </a:solidFill>
                <a:effectLst/>
                <a:latin typeface="Arial"/>
                <a:ea typeface="Times New Roman"/>
              </a:rPr>
              <a:t>At </a:t>
            </a:r>
            <a:r>
              <a:rPr lang="en-US" sz="2000" dirty="0">
                <a:solidFill>
                  <a:schemeClr val="bg1"/>
                </a:solidFill>
                <a:effectLst/>
                <a:latin typeface="Arial"/>
                <a:ea typeface="Times New Roman"/>
              </a:rPr>
              <a:t>one extreme a core could be the same as a microprocessor and a multicore chip could have two or more identical processors on the same chip. </a:t>
            </a:r>
            <a:endParaRPr lang="en-US" sz="2000" dirty="0" smtClean="0">
              <a:solidFill>
                <a:schemeClr val="bg1"/>
              </a:solidFill>
              <a:effectLst/>
              <a:latin typeface="Arial"/>
              <a:ea typeface="Times New Roman"/>
            </a:endParaRPr>
          </a:p>
          <a:p>
            <a:pPr marL="0" marR="0" algn="just">
              <a:spcBef>
                <a:spcPts val="0"/>
              </a:spcBef>
              <a:spcAft>
                <a:spcPts val="0"/>
              </a:spcAft>
            </a:pPr>
            <a:endParaRPr lang="en-US" sz="1000" dirty="0">
              <a:solidFill>
                <a:schemeClr val="bg1"/>
              </a:solidFill>
              <a:latin typeface="Arial"/>
              <a:ea typeface="Times New Roman"/>
            </a:endParaRPr>
          </a:p>
          <a:p>
            <a:pPr marL="0" marR="0" algn="just">
              <a:spcBef>
                <a:spcPts val="0"/>
              </a:spcBef>
              <a:spcAft>
                <a:spcPts val="0"/>
              </a:spcAft>
            </a:pPr>
            <a:r>
              <a:rPr lang="en-US" sz="2000" dirty="0" smtClean="0">
                <a:solidFill>
                  <a:schemeClr val="bg1"/>
                </a:solidFill>
                <a:effectLst/>
                <a:latin typeface="Arial"/>
                <a:ea typeface="Times New Roman"/>
              </a:rPr>
              <a:t>Such </a:t>
            </a:r>
            <a:r>
              <a:rPr lang="en-US" sz="2000" dirty="0">
                <a:solidFill>
                  <a:schemeClr val="bg1"/>
                </a:solidFill>
                <a:effectLst/>
                <a:latin typeface="Arial"/>
                <a:ea typeface="Times New Roman"/>
              </a:rPr>
              <a:t>an arrangement would imply that the CPU, cache memory, memory management system and even the bus interface, were duplicated for each chip. </a:t>
            </a:r>
            <a:endParaRPr lang="en-US" sz="2000" dirty="0" smtClean="0">
              <a:solidFill>
                <a:schemeClr val="bg1"/>
              </a:solidFill>
              <a:effectLst/>
              <a:latin typeface="Arial"/>
              <a:ea typeface="Times New Roman"/>
            </a:endParaRPr>
          </a:p>
          <a:p>
            <a:pPr marL="0" marR="0" algn="just">
              <a:spcBef>
                <a:spcPts val="0"/>
              </a:spcBef>
              <a:spcAft>
                <a:spcPts val="0"/>
              </a:spcAft>
            </a:pPr>
            <a:endParaRPr lang="en-US" sz="1000" dirty="0">
              <a:solidFill>
                <a:schemeClr val="bg1"/>
              </a:solidFill>
              <a:latin typeface="Arial"/>
              <a:ea typeface="Times New Roman"/>
            </a:endParaRPr>
          </a:p>
          <a:p>
            <a:pPr marL="0" marR="0" algn="just">
              <a:spcBef>
                <a:spcPts val="0"/>
              </a:spcBef>
              <a:spcAft>
                <a:spcPts val="0"/>
              </a:spcAft>
            </a:pPr>
            <a:r>
              <a:rPr lang="en-US" sz="2000" dirty="0" smtClean="0">
                <a:solidFill>
                  <a:schemeClr val="bg1"/>
                </a:solidFill>
                <a:effectLst/>
                <a:latin typeface="Arial"/>
                <a:ea typeface="Times New Roman"/>
              </a:rPr>
              <a:t>At </a:t>
            </a:r>
            <a:r>
              <a:rPr lang="en-US" sz="2000" dirty="0">
                <a:solidFill>
                  <a:schemeClr val="bg1"/>
                </a:solidFill>
                <a:effectLst/>
                <a:latin typeface="Arial"/>
                <a:ea typeface="Times New Roman"/>
              </a:rPr>
              <a:t>the other extreme, a core could have just a processing unit, while a multicore chip could have a CPU plus several processing units (without associated program control and sequencing). </a:t>
            </a:r>
            <a:endParaRPr lang="en-US" sz="2000" dirty="0" smtClean="0">
              <a:solidFill>
                <a:schemeClr val="bg1"/>
              </a:solidFill>
              <a:effectLst/>
              <a:latin typeface="Arial"/>
              <a:ea typeface="Times New Roman"/>
            </a:endParaRPr>
          </a:p>
          <a:p>
            <a:pPr marL="0" marR="0" algn="just">
              <a:spcBef>
                <a:spcPts val="0"/>
              </a:spcBef>
              <a:spcAft>
                <a:spcPts val="0"/>
              </a:spcAft>
            </a:pPr>
            <a:endParaRPr lang="en-US" sz="1000" dirty="0">
              <a:solidFill>
                <a:schemeClr val="bg1"/>
              </a:solidFill>
              <a:latin typeface="Arial"/>
              <a:ea typeface="Times New Roman"/>
            </a:endParaRPr>
          </a:p>
          <a:p>
            <a:pPr marL="0" marR="0" algn="just">
              <a:spcBef>
                <a:spcPts val="0"/>
              </a:spcBef>
              <a:spcAft>
                <a:spcPts val="0"/>
              </a:spcAft>
            </a:pPr>
            <a:r>
              <a:rPr lang="en-US" sz="2000" dirty="0" smtClean="0">
                <a:solidFill>
                  <a:schemeClr val="bg1"/>
                </a:solidFill>
                <a:effectLst/>
                <a:latin typeface="Arial"/>
                <a:ea typeface="Times New Roman"/>
              </a:rPr>
              <a:t>Finally</a:t>
            </a:r>
            <a:r>
              <a:rPr lang="en-US" sz="2000" dirty="0">
                <a:solidFill>
                  <a:schemeClr val="bg1"/>
                </a:solidFill>
                <a:effectLst/>
                <a:latin typeface="Arial"/>
                <a:ea typeface="Times New Roman"/>
              </a:rPr>
              <a:t>, a multicore chip could have several CPUs that share certain common facilities, such as memory and the external interface.</a:t>
            </a:r>
            <a:endParaRPr lang="en-US" sz="2400" dirty="0">
              <a:solidFill>
                <a:schemeClr val="bg1"/>
              </a:solidFill>
              <a:effectLst/>
              <a:latin typeface="Times New Roman"/>
              <a:ea typeface="Times New Roman"/>
            </a:endParaRPr>
          </a:p>
          <a:p>
            <a:pPr marL="0" marR="0">
              <a:spcBef>
                <a:spcPts val="0"/>
              </a:spcBef>
              <a:spcAft>
                <a:spcPts val="0"/>
              </a:spcAft>
              <a:tabLst>
                <a:tab pos="285750" algn="l"/>
              </a:tabLst>
            </a:pPr>
            <a:r>
              <a:rPr lang="en-GB" sz="900" dirty="0">
                <a:effectLst/>
                <a:latin typeface="Arial"/>
                <a:ea typeface="Calibri"/>
              </a:rPr>
              <a:t> </a:t>
            </a:r>
            <a:endParaRPr lang="en-US" sz="1000" dirty="0">
              <a:effectLst/>
              <a:latin typeface="Times New Roman"/>
              <a:ea typeface="Times New Roman"/>
            </a:endParaRPr>
          </a:p>
          <a:p>
            <a:pPr marL="0" marR="0">
              <a:spcBef>
                <a:spcPts val="0"/>
              </a:spcBef>
              <a:spcAft>
                <a:spcPts val="0"/>
              </a:spcAft>
              <a:tabLst>
                <a:tab pos="285750" algn="l"/>
              </a:tabLst>
            </a:pPr>
            <a:r>
              <a:rPr lang="en-US" sz="900" dirty="0">
                <a:effectLst/>
                <a:latin typeface="Arial"/>
                <a:ea typeface="Times New Roman"/>
              </a:rPr>
              <a:t> </a:t>
            </a:r>
            <a:endParaRPr lang="en-US" sz="1000" dirty="0">
              <a:effectLst/>
              <a:latin typeface="Times New Roman"/>
              <a:ea typeface="Times New Roman"/>
            </a:endParaRPr>
          </a:p>
        </p:txBody>
      </p:sp>
    </p:spTree>
    <p:extLst>
      <p:ext uri="{BB962C8B-B14F-4D97-AF65-F5344CB8AC3E}">
        <p14:creationId xmlns:p14="http://schemas.microsoft.com/office/powerpoint/2010/main" val="29767896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4578" name="Picture 2" descr="E:\CengageBook\CengageLectureNotesWebsite\Clements 1e JPG_files\ch13\87046-13-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0"/>
            <a:ext cx="5662613"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9262" y="457200"/>
            <a:ext cx="8623738" cy="1754326"/>
          </a:xfrm>
          <a:prstGeom prst="rect">
            <a:avLst/>
          </a:prstGeom>
        </p:spPr>
        <p:txBody>
          <a:bodyPr wrap="square">
            <a:spAutoFit/>
          </a:bodyPr>
          <a:lstStyle/>
          <a:p>
            <a:r>
              <a:rPr lang="en-US" dirty="0"/>
              <a:t>Figure 13.24 summarizes the growth of the multiprocessor chip and its relationship </a:t>
            </a:r>
            <a:r>
              <a:rPr lang="en-US" dirty="0" smtClean="0"/>
              <a:t>to cache</a:t>
            </a:r>
            <a:endParaRPr lang="en-US" dirty="0" smtClean="0"/>
          </a:p>
          <a:p>
            <a:endParaRPr lang="en-US" dirty="0"/>
          </a:p>
          <a:p>
            <a:r>
              <a:rPr lang="en-US" dirty="0" smtClean="0"/>
              <a:t>Figure </a:t>
            </a:r>
            <a:r>
              <a:rPr lang="en-US" dirty="0"/>
              <a:t>13.24(a) describes the three blocks of a </a:t>
            </a:r>
            <a:r>
              <a:rPr lang="en-US" dirty="0" smtClean="0"/>
              <a:t>processor</a:t>
            </a:r>
            <a:r>
              <a:rPr lang="en-US" dirty="0"/>
              <a:t>. The CPU state incorporates the registers </a:t>
            </a:r>
            <a:r>
              <a:rPr lang="en-US" dirty="0" smtClean="0"/>
              <a:t>(and PC/status </a:t>
            </a:r>
            <a:r>
              <a:rPr lang="en-US" dirty="0"/>
              <a:t>register) that define the current state of the processor and the </a:t>
            </a:r>
            <a:r>
              <a:rPr lang="en-US" dirty="0" smtClean="0"/>
              <a:t>thread </a:t>
            </a:r>
            <a:r>
              <a:rPr lang="en-US" dirty="0"/>
              <a:t>it is executing. </a:t>
            </a:r>
          </a:p>
        </p:txBody>
      </p:sp>
    </p:spTree>
    <p:extLst>
      <p:ext uri="{BB962C8B-B14F-4D97-AF65-F5344CB8AC3E}">
        <p14:creationId xmlns:p14="http://schemas.microsoft.com/office/powerpoint/2010/main" val="33517003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4578" name="Picture 2" descr="E:\CengageBook\CengageLectureNotesWebsite\Clements 1e JPG_files\ch13\87046-13-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07" y="1524000"/>
            <a:ext cx="6571593" cy="49742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33400"/>
            <a:ext cx="8458200" cy="923330"/>
          </a:xfrm>
          <a:prstGeom prst="rect">
            <a:avLst/>
          </a:prstGeom>
        </p:spPr>
        <p:txBody>
          <a:bodyPr wrap="square">
            <a:spAutoFit/>
          </a:bodyPr>
          <a:lstStyle/>
          <a:p>
            <a:r>
              <a:rPr lang="en-US" dirty="0" smtClean="0"/>
              <a:t>In </a:t>
            </a:r>
            <a:r>
              <a:rPr lang="en-US" dirty="0"/>
              <a:t>(b) we have added a second set of CPU state registers to allow two threads to be executed concurrently by switching between state registers whenever one thread is stalled by a data load.</a:t>
            </a:r>
          </a:p>
        </p:txBody>
      </p:sp>
    </p:spTree>
    <p:extLst>
      <p:ext uri="{BB962C8B-B14F-4D97-AF65-F5344CB8AC3E}">
        <p14:creationId xmlns:p14="http://schemas.microsoft.com/office/powerpoint/2010/main" val="16573121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4578" name="Picture 2" descr="E:\CengageBook\CengageLectureNotesWebsite\Clements 1e JPG_files\ch13\87046-13-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07" y="1524000"/>
            <a:ext cx="6571593" cy="49742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33400"/>
            <a:ext cx="8458200" cy="923330"/>
          </a:xfrm>
          <a:prstGeom prst="rect">
            <a:avLst/>
          </a:prstGeom>
        </p:spPr>
        <p:txBody>
          <a:bodyPr wrap="square">
            <a:spAutoFit/>
          </a:bodyPr>
          <a:lstStyle/>
          <a:p>
            <a:r>
              <a:rPr lang="en-US" dirty="0"/>
              <a:t>Figure 13.24(c) describes a multiprocessor system where two processors share the same environment (motherboard). The dotted blue line indicates that they are in the same system but not on the same chip. </a:t>
            </a:r>
          </a:p>
        </p:txBody>
      </p:sp>
    </p:spTree>
    <p:extLst>
      <p:ext uri="{BB962C8B-B14F-4D97-AF65-F5344CB8AC3E}">
        <p14:creationId xmlns:p14="http://schemas.microsoft.com/office/powerpoint/2010/main" val="36023959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4578" name="Picture 2" descr="E:\CengageBook\CengageLectureNotesWebsite\Clements 1e JPG_files\ch13\87046-13-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07" y="1524000"/>
            <a:ext cx="6571593" cy="49742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33400"/>
            <a:ext cx="8458200" cy="646331"/>
          </a:xfrm>
          <a:prstGeom prst="rect">
            <a:avLst/>
          </a:prstGeom>
        </p:spPr>
        <p:txBody>
          <a:bodyPr wrap="square">
            <a:spAutoFit/>
          </a:bodyPr>
          <a:lstStyle/>
          <a:p>
            <a:r>
              <a:rPr lang="en-US" dirty="0"/>
              <a:t>Figure 13.24(d) describes a multicore processor which is the same as (c) but the processors are now on the same chip. </a:t>
            </a:r>
          </a:p>
        </p:txBody>
      </p:sp>
    </p:spTree>
    <p:extLst>
      <p:ext uri="{BB962C8B-B14F-4D97-AF65-F5344CB8AC3E}">
        <p14:creationId xmlns:p14="http://schemas.microsoft.com/office/powerpoint/2010/main" val="11114247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4578" name="Picture 2" descr="E:\CengageBook\CengageLectureNotesWebsite\Clements 1e JPG_files\ch13\87046-13-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07" y="1524000"/>
            <a:ext cx="6571593" cy="49742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33400"/>
            <a:ext cx="8458200" cy="923330"/>
          </a:xfrm>
          <a:prstGeom prst="rect">
            <a:avLst/>
          </a:prstGeom>
        </p:spPr>
        <p:txBody>
          <a:bodyPr wrap="square">
            <a:spAutoFit/>
          </a:bodyPr>
          <a:lstStyle/>
          <a:p>
            <a:r>
              <a:rPr lang="en-US" dirty="0"/>
              <a:t>Figure 13.24(e) is an extension of (d) in which the cache is shared between processors. This indicates an increasing degree of coupling between individual processors on the same chip. </a:t>
            </a:r>
          </a:p>
        </p:txBody>
      </p:sp>
    </p:spTree>
    <p:extLst>
      <p:ext uri="{BB962C8B-B14F-4D97-AF65-F5344CB8AC3E}">
        <p14:creationId xmlns:p14="http://schemas.microsoft.com/office/powerpoint/2010/main" val="7286300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4578" name="Picture 2" descr="E:\CengageBook\CengageLectureNotesWebsite\Clements 1e JPG_files\ch13\87046-13-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07" y="1524000"/>
            <a:ext cx="6571593" cy="49742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33400"/>
            <a:ext cx="8458200" cy="646331"/>
          </a:xfrm>
          <a:prstGeom prst="rect">
            <a:avLst/>
          </a:prstGeom>
        </p:spPr>
        <p:txBody>
          <a:bodyPr wrap="square">
            <a:spAutoFit/>
          </a:bodyPr>
          <a:lstStyle/>
          <a:p>
            <a:r>
              <a:rPr lang="en-US" dirty="0" smtClean="0"/>
              <a:t>In </a:t>
            </a:r>
            <a:r>
              <a:rPr lang="en-US" dirty="0"/>
              <a:t>(f) we have added </a:t>
            </a:r>
            <a:r>
              <a:rPr lang="en-US" dirty="0" err="1"/>
              <a:t>hyperthreading</a:t>
            </a:r>
            <a:r>
              <a:rPr lang="en-US" dirty="0"/>
              <a:t> to (e) to allow each of the individual processors to execute multiple threads.  </a:t>
            </a:r>
          </a:p>
        </p:txBody>
      </p:sp>
    </p:spTree>
    <p:extLst>
      <p:ext uri="{BB962C8B-B14F-4D97-AF65-F5344CB8AC3E}">
        <p14:creationId xmlns:p14="http://schemas.microsoft.com/office/powerpoint/2010/main" val="8476150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4578" name="Picture 2" descr="E:\CengageBook\CengageLectureNotesWebsite\Clements 1e JPG_files\ch13\87046-13-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07" y="1524000"/>
            <a:ext cx="6571593" cy="49742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9772" y="381000"/>
            <a:ext cx="8458200" cy="923330"/>
          </a:xfrm>
          <a:prstGeom prst="rect">
            <a:avLst/>
          </a:prstGeom>
        </p:spPr>
        <p:txBody>
          <a:bodyPr wrap="square">
            <a:spAutoFit/>
          </a:bodyPr>
          <a:lstStyle/>
          <a:p>
            <a:r>
              <a:rPr lang="en-US" dirty="0" smtClean="0"/>
              <a:t>Figure</a:t>
            </a:r>
            <a:r>
              <a:rPr lang="en-US" dirty="0"/>
              <a:t> 13.24(g) increases the number of cores to four and shows that we can choose how to distribute the individual cache levels. </a:t>
            </a:r>
            <a:r>
              <a:rPr lang="en-US" dirty="0" smtClean="0"/>
              <a:t>Each </a:t>
            </a:r>
            <a:r>
              <a:rPr lang="en-US" dirty="0"/>
              <a:t>processor has a private level 1 and 2 cache but shares the much larger L3 cache</a:t>
            </a:r>
            <a:r>
              <a:rPr lang="en-US" dirty="0" smtClean="0"/>
              <a:t>.</a:t>
            </a:r>
            <a:r>
              <a:rPr lang="en-US" dirty="0"/>
              <a:t> </a:t>
            </a:r>
          </a:p>
        </p:txBody>
      </p:sp>
    </p:spTree>
    <p:extLst>
      <p:ext uri="{BB962C8B-B14F-4D97-AF65-F5344CB8AC3E}">
        <p14:creationId xmlns:p14="http://schemas.microsoft.com/office/powerpoint/2010/main" val="1761659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26" name="Picture 2" descr="E:\CengageBook\CengageLectureNotesWebsite\Clements 1e JPG_files\ch13\87046-1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66" y="3541342"/>
            <a:ext cx="4403834" cy="29312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262" y="381000"/>
            <a:ext cx="8458200" cy="3139321"/>
          </a:xfrm>
          <a:prstGeom prst="rect">
            <a:avLst/>
          </a:prstGeom>
        </p:spPr>
        <p:txBody>
          <a:bodyPr wrap="square">
            <a:spAutoFit/>
          </a:bodyPr>
          <a:lstStyle/>
          <a:p>
            <a:r>
              <a:rPr lang="en-US" dirty="0"/>
              <a:t>The next level up is the </a:t>
            </a:r>
            <a:r>
              <a:rPr lang="en-US" i="1" dirty="0"/>
              <a:t>thread level</a:t>
            </a:r>
            <a:r>
              <a:rPr lang="en-US" dirty="0"/>
              <a:t> where tasks are decomposed into </a:t>
            </a:r>
            <a:r>
              <a:rPr lang="en-US" dirty="0" smtClean="0"/>
              <a:t>streams </a:t>
            </a:r>
            <a:r>
              <a:rPr lang="en-US" dirty="0"/>
              <a:t>of instructions. This is the level supported by </a:t>
            </a:r>
            <a:r>
              <a:rPr lang="en-US" dirty="0" err="1"/>
              <a:t>hyperthreading</a:t>
            </a:r>
            <a:r>
              <a:rPr lang="en-US" dirty="0"/>
              <a:t> and is visible to the user/operating system because threads have to be allocated. </a:t>
            </a:r>
            <a:endParaRPr lang="en-US" dirty="0" smtClean="0"/>
          </a:p>
          <a:p>
            <a:endParaRPr lang="en-US" dirty="0"/>
          </a:p>
          <a:p>
            <a:r>
              <a:rPr lang="en-US" dirty="0" smtClean="0"/>
              <a:t>Above </a:t>
            </a:r>
            <a:r>
              <a:rPr lang="en-US" dirty="0"/>
              <a:t>the thread level </a:t>
            </a:r>
            <a:r>
              <a:rPr lang="en-US" dirty="0" smtClean="0"/>
              <a:t>is </a:t>
            </a:r>
            <a:r>
              <a:rPr lang="en-US" dirty="0"/>
              <a:t>the task </a:t>
            </a:r>
            <a:r>
              <a:rPr lang="en-US" dirty="0" smtClean="0"/>
              <a:t>level. Here, work </a:t>
            </a:r>
            <a:r>
              <a:rPr lang="en-US" dirty="0"/>
              <a:t>can be partitioned and executed on the individual processors of a multiprocessor system. </a:t>
            </a:r>
            <a:endParaRPr lang="en-US" dirty="0" smtClean="0"/>
          </a:p>
          <a:p>
            <a:endParaRPr lang="en-US" dirty="0"/>
          </a:p>
          <a:p>
            <a:r>
              <a:rPr lang="en-US" dirty="0" smtClean="0"/>
              <a:t>At the </a:t>
            </a:r>
            <a:r>
              <a:rPr lang="en-US" dirty="0"/>
              <a:t>top we have the application level, where entire jobs are run on the computers of a multiprocessor system. The difference between the application level and the task level is the </a:t>
            </a:r>
            <a:r>
              <a:rPr lang="en-US" i="1" dirty="0"/>
              <a:t>granularity</a:t>
            </a:r>
            <a:r>
              <a:rPr lang="en-US" dirty="0"/>
              <a:t> of the code executed on the individual processors. </a:t>
            </a:r>
          </a:p>
        </p:txBody>
      </p:sp>
    </p:spTree>
    <p:extLst>
      <p:ext uri="{BB962C8B-B14F-4D97-AF65-F5344CB8AC3E}">
        <p14:creationId xmlns:p14="http://schemas.microsoft.com/office/powerpoint/2010/main" val="39100094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5602" name="Picture 2" descr="E:\CengageBook\CengageLectureNotesWebsite\Clements 1e JPG_files\ch13\87046-13-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88" y="2667000"/>
            <a:ext cx="7278112" cy="38908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534400" cy="2031325"/>
          </a:xfrm>
          <a:prstGeom prst="rect">
            <a:avLst/>
          </a:prstGeom>
        </p:spPr>
        <p:txBody>
          <a:bodyPr wrap="square">
            <a:spAutoFit/>
          </a:bodyPr>
          <a:lstStyle/>
          <a:p>
            <a:r>
              <a:rPr lang="en-US" b="1" dirty="0"/>
              <a:t>Intel Nehalem Multicore Processor</a:t>
            </a:r>
            <a:endParaRPr lang="en-US" dirty="0"/>
          </a:p>
          <a:p>
            <a:r>
              <a:rPr lang="en-US" dirty="0"/>
              <a:t> </a:t>
            </a:r>
          </a:p>
          <a:p>
            <a:r>
              <a:rPr lang="en-US" dirty="0"/>
              <a:t>Intel’s Nehalem architecture was introduced in </a:t>
            </a:r>
            <a:r>
              <a:rPr lang="en-US" dirty="0" smtClean="0"/>
              <a:t>2008 </a:t>
            </a:r>
            <a:r>
              <a:rPr lang="en-US" dirty="0"/>
              <a:t>with the Core </a:t>
            </a:r>
            <a:r>
              <a:rPr lang="en-US" dirty="0" smtClean="0"/>
              <a:t>i7. </a:t>
            </a:r>
            <a:r>
              <a:rPr lang="en-US" dirty="0"/>
              <a:t>Figure 13.25 describes a </a:t>
            </a:r>
            <a:r>
              <a:rPr lang="en-US" dirty="0" smtClean="0"/>
              <a:t>system </a:t>
            </a:r>
            <a:r>
              <a:rPr lang="en-US" dirty="0"/>
              <a:t>using two Nehalem chips. Each chip has four cores </a:t>
            </a:r>
            <a:r>
              <a:rPr lang="en-US" dirty="0" smtClean="0"/>
              <a:t>and </a:t>
            </a:r>
            <a:r>
              <a:rPr lang="en-US" dirty="0"/>
              <a:t>all four cores share a common L3 cache. A QPI, </a:t>
            </a:r>
            <a:r>
              <a:rPr lang="en-US" i="1" dirty="0"/>
              <a:t>quick path interconnect</a:t>
            </a:r>
            <a:r>
              <a:rPr lang="en-US" dirty="0"/>
              <a:t>, provides an external interface allowing clusters of chips to be connected together. </a:t>
            </a:r>
          </a:p>
        </p:txBody>
      </p:sp>
    </p:spTree>
    <p:extLst>
      <p:ext uri="{BB962C8B-B14F-4D97-AF65-F5344CB8AC3E}">
        <p14:creationId xmlns:p14="http://schemas.microsoft.com/office/powerpoint/2010/main" val="39743329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89965" y="609600"/>
            <a:ext cx="8229600" cy="3416320"/>
          </a:xfrm>
          <a:prstGeom prst="rect">
            <a:avLst/>
          </a:prstGeom>
        </p:spPr>
        <p:txBody>
          <a:bodyPr wrap="square">
            <a:spAutoFit/>
          </a:bodyPr>
          <a:lstStyle/>
          <a:p>
            <a:r>
              <a:rPr lang="en-US" b="1" dirty="0"/>
              <a:t>AMD Multicore Processors</a:t>
            </a:r>
            <a:endParaRPr lang="en-US" dirty="0"/>
          </a:p>
          <a:p>
            <a:r>
              <a:rPr lang="en-US" dirty="0"/>
              <a:t> </a:t>
            </a:r>
          </a:p>
          <a:p>
            <a:r>
              <a:rPr lang="en-US" dirty="0"/>
              <a:t>AMD is Intel’s principal competitor and has long worked to maximize its share of the market. Part of that strategy has been a move from single core to multicore processors. </a:t>
            </a:r>
            <a:endParaRPr lang="en-US" dirty="0" smtClean="0"/>
          </a:p>
          <a:p>
            <a:endParaRPr lang="en-US" dirty="0"/>
          </a:p>
          <a:p>
            <a:r>
              <a:rPr lang="en-US" dirty="0" smtClean="0"/>
              <a:t>AMD’s </a:t>
            </a:r>
            <a:r>
              <a:rPr lang="en-US" dirty="0"/>
              <a:t>multiprocessing strategy depends strongly on </a:t>
            </a:r>
            <a:r>
              <a:rPr lang="en-US" dirty="0" err="1"/>
              <a:t>HyperTransport</a:t>
            </a:r>
            <a:r>
              <a:rPr lang="en-US" dirty="0"/>
              <a:t> technology that uses high-speed serial data links to exchange information, in a similar way to </a:t>
            </a:r>
            <a:r>
              <a:rPr lang="en-US" dirty="0" err="1"/>
              <a:t>PCIexpress</a:t>
            </a:r>
            <a:r>
              <a:rPr lang="en-US" dirty="0"/>
              <a:t> but with a lower overhead. </a:t>
            </a:r>
            <a:r>
              <a:rPr lang="en-US" dirty="0"/>
              <a:t>Figure 13.26 demonstrates a system using two Athlon 64 FX dual processors linked by </a:t>
            </a:r>
            <a:r>
              <a:rPr lang="en-US" dirty="0" err="1"/>
              <a:t>HyperTransport</a:t>
            </a:r>
            <a:r>
              <a:rPr lang="en-US" dirty="0"/>
              <a:t> buses.</a:t>
            </a:r>
          </a:p>
          <a:p>
            <a:endParaRPr lang="en-US" dirty="0"/>
          </a:p>
        </p:txBody>
      </p:sp>
      <p:pic>
        <p:nvPicPr>
          <p:cNvPr id="6" name="Picture 2" descr="E:\CengageBook\CengageLectureNotesWebsite\Clements 1e JPG_files\ch13\87046-13-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93" y="3810000"/>
            <a:ext cx="7870766" cy="262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8573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7650" name="Picture 2" descr="E:\CengageBook\CengageLectureNotesWebsite\Clements 1e JPG_files\ch13\87046-13-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02" y="1752600"/>
            <a:ext cx="6524297" cy="47723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09600"/>
            <a:ext cx="8382000" cy="923330"/>
          </a:xfrm>
          <a:prstGeom prst="rect">
            <a:avLst/>
          </a:prstGeom>
        </p:spPr>
        <p:txBody>
          <a:bodyPr wrap="square">
            <a:spAutoFit/>
          </a:bodyPr>
          <a:lstStyle/>
          <a:p>
            <a:r>
              <a:rPr lang="en-US" dirty="0"/>
              <a:t>Figure 13.27 depicts a more sophisticated example, where eight dual-core processors can be combined with </a:t>
            </a:r>
            <a:r>
              <a:rPr lang="en-US" dirty="0" err="1"/>
              <a:t>HyperTransport</a:t>
            </a:r>
            <a:r>
              <a:rPr lang="en-US" dirty="0"/>
              <a:t> technology to create a NUMA multiprocessor network with </a:t>
            </a:r>
            <a:r>
              <a:rPr lang="en-US" dirty="0" err="1"/>
              <a:t>crosslinked</a:t>
            </a:r>
            <a:r>
              <a:rPr lang="en-US" dirty="0"/>
              <a:t> processors.</a:t>
            </a:r>
          </a:p>
        </p:txBody>
      </p:sp>
    </p:spTree>
    <p:extLst>
      <p:ext uri="{BB962C8B-B14F-4D97-AF65-F5344CB8AC3E}">
        <p14:creationId xmlns:p14="http://schemas.microsoft.com/office/powerpoint/2010/main" val="18985805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Text Box 2"/>
          <p:cNvSpPr txBox="1">
            <a:spLocks noChangeArrowheads="1"/>
          </p:cNvSpPr>
          <p:nvPr/>
        </p:nvSpPr>
        <p:spPr bwMode="auto">
          <a:xfrm>
            <a:off x="152400" y="533400"/>
            <a:ext cx="7924800" cy="5791200"/>
          </a:xfrm>
          <a:prstGeom prst="rect">
            <a:avLst/>
          </a:prstGeom>
          <a:solidFill>
            <a:srgbClr val="4F81BD">
              <a:lumMod val="20000"/>
              <a:lumOff val="80000"/>
            </a:srgb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2000" b="1" dirty="0">
                <a:solidFill>
                  <a:schemeClr val="bg1"/>
                </a:solidFill>
                <a:effectLst/>
                <a:latin typeface="Arial"/>
                <a:ea typeface="Times New Roman"/>
              </a:rPr>
              <a:t>CPU Throttling</a:t>
            </a:r>
            <a:endParaRPr lang="en-US" sz="2000" dirty="0">
              <a:solidFill>
                <a:schemeClr val="bg1"/>
              </a:solidFill>
              <a:effectLst/>
              <a:latin typeface="Times New Roman"/>
              <a:ea typeface="Times New Roman"/>
            </a:endParaRPr>
          </a:p>
          <a:p>
            <a:pPr marL="0" marR="0">
              <a:spcBef>
                <a:spcPts val="0"/>
              </a:spcBef>
              <a:spcAft>
                <a:spcPts val="0"/>
              </a:spcAft>
            </a:pPr>
            <a:r>
              <a:rPr lang="en-US" sz="2000" dirty="0">
                <a:solidFill>
                  <a:schemeClr val="bg1"/>
                </a:solidFill>
                <a:effectLst/>
                <a:latin typeface="Times New Roman"/>
                <a:ea typeface="Times New Roman"/>
              </a:rPr>
              <a:t> </a:t>
            </a:r>
          </a:p>
          <a:p>
            <a:pPr marL="0" marR="0">
              <a:spcBef>
                <a:spcPts val="0"/>
              </a:spcBef>
              <a:spcAft>
                <a:spcPts val="0"/>
              </a:spcAft>
              <a:tabLst>
                <a:tab pos="285750" algn="l"/>
              </a:tabLst>
            </a:pPr>
            <a:r>
              <a:rPr lang="en-US" dirty="0">
                <a:solidFill>
                  <a:schemeClr val="bg1"/>
                </a:solidFill>
                <a:effectLst/>
                <a:latin typeface="Arial"/>
                <a:ea typeface="Times New Roman"/>
              </a:rPr>
              <a:t>For a long time computers ran at the highest speed possible. That was axiomatic – no sane person would buy a processor and then deliberately run it at a slower speed than necessary. However, in an age where power is limited by batteries or the equipment is in danger of becoming too hot, reducing the clock rate from the maximum becomes essential.</a:t>
            </a:r>
            <a:endParaRPr lang="en-US" sz="2000" dirty="0">
              <a:solidFill>
                <a:schemeClr val="bg1"/>
              </a:solidFill>
              <a:effectLst/>
              <a:latin typeface="Times New Roman"/>
              <a:ea typeface="Times New Roman"/>
            </a:endParaRPr>
          </a:p>
          <a:p>
            <a:pPr marL="0" marR="0">
              <a:spcBef>
                <a:spcPts val="0"/>
              </a:spcBef>
              <a:spcAft>
                <a:spcPts val="0"/>
              </a:spcAft>
              <a:tabLst>
                <a:tab pos="285750" algn="l"/>
              </a:tabLst>
            </a:pPr>
            <a:endParaRPr lang="en-US" dirty="0" smtClean="0">
              <a:solidFill>
                <a:schemeClr val="bg1"/>
              </a:solidFill>
              <a:effectLst/>
              <a:latin typeface="Arial"/>
              <a:ea typeface="Times New Roman"/>
            </a:endParaRPr>
          </a:p>
          <a:p>
            <a:pPr marL="0" marR="0">
              <a:spcBef>
                <a:spcPts val="0"/>
              </a:spcBef>
              <a:spcAft>
                <a:spcPts val="0"/>
              </a:spcAft>
              <a:tabLst>
                <a:tab pos="285750" algn="l"/>
              </a:tabLst>
            </a:pPr>
            <a:r>
              <a:rPr lang="en-US" dirty="0" smtClean="0">
                <a:solidFill>
                  <a:schemeClr val="bg1"/>
                </a:solidFill>
                <a:effectLst/>
                <a:latin typeface="Arial"/>
                <a:ea typeface="Times New Roman"/>
              </a:rPr>
              <a:t>CPU </a:t>
            </a:r>
            <a:r>
              <a:rPr lang="en-US" dirty="0">
                <a:solidFill>
                  <a:schemeClr val="bg1"/>
                </a:solidFill>
                <a:effectLst/>
                <a:latin typeface="Arial"/>
                <a:ea typeface="Times New Roman"/>
              </a:rPr>
              <a:t>throttling or dynamic frequency scaling is a technique used to reduce power consumption by reducing the frequency of the clock. Throttling can be used to reduce the clock rate of processors that are idle, or to reduce CPU clock rates when long-latency memory accesses are taking place. Another power-saving technique is to power down areas of the processor not currently in use.</a:t>
            </a:r>
            <a:endParaRPr lang="en-US" sz="2000" dirty="0">
              <a:solidFill>
                <a:schemeClr val="bg1"/>
              </a:solidFill>
              <a:effectLst/>
              <a:latin typeface="Times New Roman"/>
              <a:ea typeface="Times New Roman"/>
            </a:endParaRPr>
          </a:p>
          <a:p>
            <a:pPr marL="0" marR="0">
              <a:spcBef>
                <a:spcPts val="0"/>
              </a:spcBef>
              <a:spcAft>
                <a:spcPts val="0"/>
              </a:spcAft>
              <a:tabLst>
                <a:tab pos="285750" algn="l"/>
              </a:tabLst>
            </a:pPr>
            <a:endParaRPr lang="en-US" dirty="0" smtClean="0">
              <a:solidFill>
                <a:schemeClr val="bg1"/>
              </a:solidFill>
              <a:effectLst/>
              <a:latin typeface="Arial"/>
              <a:ea typeface="Times New Roman"/>
            </a:endParaRPr>
          </a:p>
          <a:p>
            <a:pPr marL="0" marR="0">
              <a:spcBef>
                <a:spcPts val="0"/>
              </a:spcBef>
              <a:spcAft>
                <a:spcPts val="0"/>
              </a:spcAft>
              <a:tabLst>
                <a:tab pos="285750" algn="l"/>
              </a:tabLst>
            </a:pPr>
            <a:r>
              <a:rPr lang="en-US" dirty="0" smtClean="0">
                <a:solidFill>
                  <a:schemeClr val="bg1"/>
                </a:solidFill>
                <a:effectLst/>
                <a:latin typeface="Arial"/>
                <a:ea typeface="Times New Roman"/>
              </a:rPr>
              <a:t>Intel </a:t>
            </a:r>
            <a:r>
              <a:rPr lang="en-US" dirty="0">
                <a:solidFill>
                  <a:schemeClr val="bg1"/>
                </a:solidFill>
                <a:effectLst/>
                <a:latin typeface="Arial"/>
                <a:ea typeface="Times New Roman"/>
              </a:rPr>
              <a:t>calls its power reduction system </a:t>
            </a:r>
            <a:r>
              <a:rPr lang="en-US" i="1" dirty="0" err="1">
                <a:solidFill>
                  <a:schemeClr val="bg1"/>
                </a:solidFill>
                <a:effectLst/>
                <a:latin typeface="Arial"/>
                <a:ea typeface="Times New Roman"/>
              </a:rPr>
              <a:t>SpeedStep</a:t>
            </a:r>
            <a:r>
              <a:rPr lang="en-US" dirty="0">
                <a:solidFill>
                  <a:schemeClr val="bg1"/>
                </a:solidFill>
                <a:effectLst/>
                <a:latin typeface="Arial"/>
                <a:ea typeface="Times New Roman"/>
              </a:rPr>
              <a:t> technology and AMD uses the term </a:t>
            </a:r>
            <a:r>
              <a:rPr lang="en-US" i="1" dirty="0" err="1">
                <a:solidFill>
                  <a:schemeClr val="bg1"/>
                </a:solidFill>
                <a:effectLst/>
                <a:latin typeface="Arial"/>
                <a:ea typeface="Times New Roman"/>
              </a:rPr>
              <a:t>Cool’n’Quiet</a:t>
            </a:r>
            <a:r>
              <a:rPr lang="en-US" dirty="0">
                <a:solidFill>
                  <a:schemeClr val="bg1"/>
                </a:solidFill>
                <a:effectLst/>
                <a:latin typeface="Arial"/>
                <a:ea typeface="Times New Roman"/>
              </a:rPr>
              <a:t> in desktop environments and </a:t>
            </a:r>
            <a:r>
              <a:rPr lang="en-US" i="1" dirty="0" err="1">
                <a:solidFill>
                  <a:schemeClr val="bg1"/>
                </a:solidFill>
                <a:effectLst/>
                <a:latin typeface="Arial"/>
                <a:ea typeface="Times New Roman"/>
              </a:rPr>
              <a:t>PowerNow</a:t>
            </a:r>
            <a:r>
              <a:rPr lang="en-US" i="1" dirty="0">
                <a:solidFill>
                  <a:schemeClr val="bg1"/>
                </a:solidFill>
                <a:effectLst/>
                <a:latin typeface="Arial"/>
                <a:ea typeface="Times New Roman"/>
              </a:rPr>
              <a:t>!</a:t>
            </a:r>
            <a:r>
              <a:rPr lang="en-US" dirty="0">
                <a:solidFill>
                  <a:schemeClr val="bg1"/>
                </a:solidFill>
                <a:effectLst/>
                <a:latin typeface="Arial"/>
                <a:ea typeface="Times New Roman"/>
              </a:rPr>
              <a:t>  in mobile environments. As its name suggests, </a:t>
            </a:r>
            <a:r>
              <a:rPr lang="en-US" dirty="0" err="1">
                <a:solidFill>
                  <a:schemeClr val="bg1"/>
                </a:solidFill>
                <a:effectLst/>
                <a:latin typeface="Arial"/>
                <a:ea typeface="Times New Roman"/>
              </a:rPr>
              <a:t>Cool’n’Quiet</a:t>
            </a:r>
            <a:r>
              <a:rPr lang="en-US" dirty="0">
                <a:solidFill>
                  <a:schemeClr val="bg1"/>
                </a:solidFill>
                <a:effectLst/>
                <a:latin typeface="Arial"/>
                <a:ea typeface="Times New Roman"/>
              </a:rPr>
              <a:t> technology also works in conjunction with fan control in desktop processors to reduce fan speed and noise when the chip’s temperature falls. </a:t>
            </a:r>
            <a:endParaRPr lang="en-US" sz="2000" dirty="0">
              <a:solidFill>
                <a:schemeClr val="bg1"/>
              </a:solidFill>
              <a:effectLst/>
              <a:latin typeface="Times New Roman"/>
              <a:ea typeface="Times New Roman"/>
            </a:endParaRPr>
          </a:p>
        </p:txBody>
      </p:sp>
    </p:spTree>
    <p:extLst>
      <p:ext uri="{BB962C8B-B14F-4D97-AF65-F5344CB8AC3E}">
        <p14:creationId xmlns:p14="http://schemas.microsoft.com/office/powerpoint/2010/main" val="32691202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83779" y="457200"/>
            <a:ext cx="8153400" cy="4832092"/>
          </a:xfrm>
          <a:prstGeom prst="rect">
            <a:avLst/>
          </a:prstGeom>
        </p:spPr>
        <p:txBody>
          <a:bodyPr wrap="square">
            <a:spAutoFit/>
          </a:bodyPr>
          <a:lstStyle/>
          <a:p>
            <a:r>
              <a:rPr lang="en-US" b="1" dirty="0"/>
              <a:t>ARM Cortex A9 Multicore</a:t>
            </a:r>
            <a:endParaRPr lang="en-US" dirty="0"/>
          </a:p>
          <a:p>
            <a:r>
              <a:rPr lang="en-US" dirty="0"/>
              <a:t> </a:t>
            </a:r>
          </a:p>
          <a:p>
            <a:r>
              <a:rPr lang="en-US" dirty="0" smtClean="0"/>
              <a:t>The </a:t>
            </a:r>
            <a:r>
              <a:rPr lang="en-US" dirty="0"/>
              <a:t>Cortex A9 is a general-purpose processor intended for mobile applications and is available with 1, 2, 3, or 4 cores. A9 Cortex processors can be configured for specific applications. Some of the attributes of the A9 are:</a:t>
            </a:r>
          </a:p>
          <a:p>
            <a:r>
              <a:rPr lang="en-US" dirty="0"/>
              <a:t> </a:t>
            </a:r>
          </a:p>
          <a:p>
            <a:pPr marL="285750" lvl="0" indent="-285750">
              <a:spcAft>
                <a:spcPts val="600"/>
              </a:spcAft>
              <a:buFont typeface="Arial" pitchFamily="34" charset="0"/>
              <a:buChar char="•"/>
            </a:pPr>
            <a:r>
              <a:rPr lang="en-GB" dirty="0"/>
              <a:t>Superscalar pipelined processor </a:t>
            </a:r>
            <a:r>
              <a:rPr lang="en-GB" dirty="0" smtClean="0"/>
              <a:t>core</a:t>
            </a:r>
            <a:endParaRPr lang="en-US" dirty="0"/>
          </a:p>
          <a:p>
            <a:pPr marL="285750" lvl="0" indent="-285750">
              <a:spcAft>
                <a:spcPts val="600"/>
              </a:spcAft>
              <a:buFont typeface="Arial" pitchFamily="34" charset="0"/>
              <a:buChar char="•"/>
            </a:pPr>
            <a:r>
              <a:rPr lang="en-GB" dirty="0"/>
              <a:t>NEON media processing engine – ARM’s own SIMD instruction set with 32 64-bit-wide registers that can be used as 16 128-bit registers.</a:t>
            </a:r>
            <a:endParaRPr lang="en-US" dirty="0"/>
          </a:p>
          <a:p>
            <a:pPr marL="285750" lvl="0" indent="-285750">
              <a:spcAft>
                <a:spcPts val="600"/>
              </a:spcAft>
              <a:buFont typeface="Arial" pitchFamily="34" charset="0"/>
              <a:buChar char="•"/>
            </a:pPr>
            <a:r>
              <a:rPr lang="en-GB" dirty="0"/>
              <a:t>Floating-point unit</a:t>
            </a:r>
            <a:endParaRPr lang="en-US" dirty="0"/>
          </a:p>
          <a:p>
            <a:pPr marL="285750" lvl="0" indent="-285750">
              <a:spcAft>
                <a:spcPts val="600"/>
              </a:spcAft>
              <a:buFont typeface="Arial" pitchFamily="34" charset="0"/>
              <a:buChar char="•"/>
            </a:pPr>
            <a:r>
              <a:rPr lang="en-GB" dirty="0"/>
              <a:t>Thumb-2 technology – ARM’s compressed code mechanism</a:t>
            </a:r>
            <a:endParaRPr lang="en-US" dirty="0"/>
          </a:p>
          <a:p>
            <a:pPr marL="285750" lvl="0" indent="-285750">
              <a:spcAft>
                <a:spcPts val="600"/>
              </a:spcAft>
              <a:buFont typeface="Arial" pitchFamily="34" charset="0"/>
              <a:buChar char="•"/>
            </a:pPr>
            <a:r>
              <a:rPr lang="en-GB" dirty="0" err="1"/>
              <a:t>Jazelle</a:t>
            </a:r>
            <a:r>
              <a:rPr lang="en-GB" dirty="0"/>
              <a:t> technology – this is ARM’s on-chip support for Java and enables the direct execution of Java’s native </a:t>
            </a:r>
            <a:r>
              <a:rPr lang="en-GB" dirty="0" err="1"/>
              <a:t>bytecode</a:t>
            </a:r>
            <a:r>
              <a:rPr lang="en-GB" dirty="0"/>
              <a:t>. This allows ARM processors to have three states, each executing a different native instruction set architecture.</a:t>
            </a:r>
            <a:endParaRPr lang="en-US" dirty="0"/>
          </a:p>
        </p:txBody>
      </p:sp>
    </p:spTree>
    <p:extLst>
      <p:ext uri="{BB962C8B-B14F-4D97-AF65-F5344CB8AC3E}">
        <p14:creationId xmlns:p14="http://schemas.microsoft.com/office/powerpoint/2010/main" val="13401599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8674" name="Picture 2" descr="E:\CengageBook\CengageLectureNotesWebsite\Clements 1e JPG_files\ch13\87046-13-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6629400" cy="334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09600"/>
            <a:ext cx="8382000" cy="2308324"/>
          </a:xfrm>
          <a:prstGeom prst="rect">
            <a:avLst/>
          </a:prstGeom>
        </p:spPr>
        <p:txBody>
          <a:bodyPr wrap="square">
            <a:spAutoFit/>
          </a:bodyPr>
          <a:lstStyle/>
          <a:p>
            <a:r>
              <a:rPr lang="en-GB" dirty="0"/>
              <a:t>Figure 13.28 describes the structure of the Cortex A9. </a:t>
            </a:r>
            <a:endParaRPr lang="en-GB" dirty="0" smtClean="0"/>
          </a:p>
          <a:p>
            <a:endParaRPr lang="en-GB" dirty="0"/>
          </a:p>
          <a:p>
            <a:r>
              <a:rPr lang="en-GB" dirty="0" smtClean="0"/>
              <a:t>ARM </a:t>
            </a:r>
            <a:r>
              <a:rPr lang="en-GB" dirty="0"/>
              <a:t>is an IP company and this processor can be configured in several different ways depending on the wishes of the user. </a:t>
            </a:r>
            <a:endParaRPr lang="en-GB" dirty="0" smtClean="0"/>
          </a:p>
          <a:p>
            <a:endParaRPr lang="en-GB" dirty="0"/>
          </a:p>
          <a:p>
            <a:r>
              <a:rPr lang="en-GB" dirty="0" smtClean="0"/>
              <a:t>Other </a:t>
            </a:r>
            <a:r>
              <a:rPr lang="en-GB" dirty="0"/>
              <a:t>special-purpose coprocessors such as cryptographic accelerators can be incorporated. Bus snooping control is incorporated on chip but there is no L2 cache.</a:t>
            </a:r>
            <a:endParaRPr lang="en-US" dirty="0"/>
          </a:p>
        </p:txBody>
      </p:sp>
    </p:spTree>
    <p:extLst>
      <p:ext uri="{BB962C8B-B14F-4D97-AF65-F5344CB8AC3E}">
        <p14:creationId xmlns:p14="http://schemas.microsoft.com/office/powerpoint/2010/main" val="37950895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533400"/>
            <a:ext cx="8305800" cy="3970318"/>
          </a:xfrm>
          <a:prstGeom prst="rect">
            <a:avLst/>
          </a:prstGeom>
        </p:spPr>
        <p:txBody>
          <a:bodyPr wrap="square">
            <a:spAutoFit/>
          </a:bodyPr>
          <a:lstStyle/>
          <a:p>
            <a:r>
              <a:rPr lang="en-US" b="1" dirty="0"/>
              <a:t>IBM Power7</a:t>
            </a:r>
            <a:endParaRPr lang="en-US" dirty="0"/>
          </a:p>
          <a:p>
            <a:r>
              <a:rPr lang="en-US" dirty="0"/>
              <a:t> </a:t>
            </a:r>
          </a:p>
          <a:p>
            <a:r>
              <a:rPr lang="en-US" dirty="0"/>
              <a:t>IBM championed RISC architecture from the very beginning. Credit for RISC architectures is usually given to John Cock at IBM for his pioneering work on the 801 project (a RISC architecture that was never implemented) in 1974. </a:t>
            </a:r>
            <a:endParaRPr lang="en-US" dirty="0" smtClean="0"/>
          </a:p>
          <a:p>
            <a:endParaRPr lang="en-US" dirty="0"/>
          </a:p>
          <a:p>
            <a:r>
              <a:rPr lang="en-US" dirty="0" smtClean="0"/>
              <a:t>IBM’s </a:t>
            </a:r>
            <a:r>
              <a:rPr lang="en-US" dirty="0"/>
              <a:t>first commercially successful RISC processor was the POWER architecture that later formed the basis for the PowerPC used by Apple. IBM’s first computers using this architecture appeared in 1990 (the RS/6000 series). </a:t>
            </a:r>
            <a:endParaRPr lang="en-US" dirty="0" smtClean="0"/>
          </a:p>
          <a:p>
            <a:endParaRPr lang="en-US" dirty="0"/>
          </a:p>
          <a:p>
            <a:r>
              <a:rPr lang="en-US" dirty="0" smtClean="0"/>
              <a:t>The </a:t>
            </a:r>
            <a:r>
              <a:rPr lang="en-US" dirty="0"/>
              <a:t>POWER architecture itself continued to be developed for IBMs high-performance workstations, with POWER7 being introduced in 2010.</a:t>
            </a:r>
          </a:p>
        </p:txBody>
      </p:sp>
    </p:spTree>
    <p:extLst>
      <p:ext uri="{BB962C8B-B14F-4D97-AF65-F5344CB8AC3E}">
        <p14:creationId xmlns:p14="http://schemas.microsoft.com/office/powerpoint/2010/main" val="2780338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9698" name="Picture 2" descr="E:\CengageBook\CengageLectureNotesWebsite\Clements 1e JPG_files\ch13\87046-13-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81713"/>
            <a:ext cx="4724400" cy="38922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610600" cy="1754326"/>
          </a:xfrm>
          <a:prstGeom prst="rect">
            <a:avLst/>
          </a:prstGeom>
        </p:spPr>
        <p:txBody>
          <a:bodyPr wrap="square">
            <a:spAutoFit/>
          </a:bodyPr>
          <a:lstStyle/>
          <a:p>
            <a:r>
              <a:rPr lang="en-US" dirty="0"/>
              <a:t>Figure 13.29 describes the </a:t>
            </a:r>
            <a:r>
              <a:rPr lang="en-US" dirty="0" smtClean="0"/>
              <a:t>POWER7 </a:t>
            </a:r>
            <a:r>
              <a:rPr lang="en-US" dirty="0"/>
              <a:t>which has eight cores using 1.2 billion transistors. </a:t>
            </a:r>
            <a:r>
              <a:rPr lang="en-US" dirty="0" smtClean="0"/>
              <a:t>Individual </a:t>
            </a:r>
            <a:r>
              <a:rPr lang="en-US" dirty="0"/>
              <a:t>cores can be turned off to save energy. </a:t>
            </a:r>
            <a:r>
              <a:rPr lang="en-US" dirty="0" smtClean="0"/>
              <a:t>Clock </a:t>
            </a:r>
            <a:r>
              <a:rPr lang="en-US" dirty="0"/>
              <a:t>frequencies </a:t>
            </a:r>
            <a:r>
              <a:rPr lang="en-US" dirty="0" smtClean="0"/>
              <a:t>can </a:t>
            </a:r>
            <a:r>
              <a:rPr lang="en-US" dirty="0"/>
              <a:t>also be modified to </a:t>
            </a:r>
            <a:r>
              <a:rPr lang="en-US" i="1" dirty="0"/>
              <a:t>reallocate</a:t>
            </a:r>
            <a:r>
              <a:rPr lang="en-US" dirty="0"/>
              <a:t> energy. The L2 caches are </a:t>
            </a:r>
            <a:r>
              <a:rPr lang="en-US" dirty="0" smtClean="0"/>
              <a:t>256 </a:t>
            </a:r>
            <a:r>
              <a:rPr lang="en-US" dirty="0"/>
              <a:t>KB and the shared L3 cache is 32 MB. The cores </a:t>
            </a:r>
            <a:r>
              <a:rPr lang="en-US" dirty="0" smtClean="0"/>
              <a:t>support </a:t>
            </a:r>
            <a:r>
              <a:rPr lang="en-US" dirty="0"/>
              <a:t>out-of-order execution and provide two fixed point ALUs, two floating-point units and a </a:t>
            </a:r>
            <a:r>
              <a:rPr lang="en-US" i="1" dirty="0"/>
              <a:t>decimal floating-point</a:t>
            </a:r>
            <a:r>
              <a:rPr lang="en-US" dirty="0"/>
              <a:t> unit. A decimal FPU is rather unusual </a:t>
            </a:r>
            <a:r>
              <a:rPr lang="en-US" dirty="0" smtClean="0"/>
              <a:t>today. </a:t>
            </a:r>
            <a:endParaRPr lang="en-US" dirty="0"/>
          </a:p>
        </p:txBody>
      </p:sp>
    </p:spTree>
    <p:extLst>
      <p:ext uri="{BB962C8B-B14F-4D97-AF65-F5344CB8AC3E}">
        <p14:creationId xmlns:p14="http://schemas.microsoft.com/office/powerpoint/2010/main" val="36459823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Text Box 2"/>
          <p:cNvSpPr txBox="1">
            <a:spLocks noChangeArrowheads="1"/>
          </p:cNvSpPr>
          <p:nvPr/>
        </p:nvSpPr>
        <p:spPr bwMode="auto">
          <a:xfrm>
            <a:off x="228600" y="381000"/>
            <a:ext cx="7848599" cy="6019800"/>
          </a:xfrm>
          <a:prstGeom prst="rect">
            <a:avLst/>
          </a:prstGeom>
          <a:solidFill>
            <a:srgbClr val="4F81BD">
              <a:lumMod val="20000"/>
              <a:lumOff val="80000"/>
            </a:srgb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2400" b="1" dirty="0">
                <a:solidFill>
                  <a:schemeClr val="bg1"/>
                </a:solidFill>
                <a:effectLst/>
                <a:latin typeface="Arial"/>
                <a:ea typeface="Times New Roman"/>
              </a:rPr>
              <a:t>The War is on all Fronts</a:t>
            </a:r>
            <a:endParaRPr lang="en-US" sz="2400" dirty="0">
              <a:solidFill>
                <a:schemeClr val="bg1"/>
              </a:solidFill>
              <a:effectLst/>
              <a:latin typeface="Times New Roman"/>
              <a:ea typeface="Times New Roman"/>
            </a:endParaRPr>
          </a:p>
          <a:p>
            <a:pPr marL="0" marR="0">
              <a:spcBef>
                <a:spcPts val="0"/>
              </a:spcBef>
              <a:spcAft>
                <a:spcPts val="0"/>
              </a:spcAft>
            </a:pPr>
            <a:r>
              <a:rPr lang="en-US" sz="2400" dirty="0">
                <a:solidFill>
                  <a:schemeClr val="bg1"/>
                </a:solidFill>
                <a:effectLst/>
                <a:latin typeface="Times New Roman"/>
                <a:ea typeface="Times New Roman"/>
              </a:rPr>
              <a:t> </a:t>
            </a:r>
          </a:p>
          <a:p>
            <a:pPr marL="0" marR="0" algn="just">
              <a:spcBef>
                <a:spcPts val="0"/>
              </a:spcBef>
              <a:spcAft>
                <a:spcPts val="0"/>
              </a:spcAft>
              <a:tabLst>
                <a:tab pos="228600" algn="l"/>
              </a:tabLst>
            </a:pPr>
            <a:r>
              <a:rPr lang="en-US" sz="2000" dirty="0">
                <a:solidFill>
                  <a:schemeClr val="bg1"/>
                </a:solidFill>
                <a:effectLst/>
                <a:latin typeface="Arial"/>
                <a:ea typeface="Times New Roman"/>
              </a:rPr>
              <a:t>Where is the battle to improve computer performance taking place? That answer is that it’s on all fronts and the POWER7 demonstrates the truth of this. POWER7 is a development of previous versions of this architecture and, like its contemporaries; it takes an aggressive approach to multiprocessing.</a:t>
            </a:r>
            <a:endParaRPr lang="en-US" sz="2400" dirty="0">
              <a:solidFill>
                <a:schemeClr val="bg1"/>
              </a:solidFill>
              <a:effectLst/>
              <a:latin typeface="Times New Roman"/>
              <a:ea typeface="Times New Roman"/>
            </a:endParaRPr>
          </a:p>
          <a:p>
            <a:pPr marL="0" marR="0" algn="just">
              <a:spcBef>
                <a:spcPts val="0"/>
              </a:spcBef>
              <a:spcAft>
                <a:spcPts val="0"/>
              </a:spcAft>
              <a:tabLst>
                <a:tab pos="228600" algn="l"/>
              </a:tabLst>
            </a:pPr>
            <a:endParaRPr lang="en-US" sz="2000" dirty="0" smtClean="0">
              <a:solidFill>
                <a:schemeClr val="bg1"/>
              </a:solidFill>
              <a:effectLst/>
              <a:latin typeface="Arial"/>
              <a:ea typeface="Times New Roman"/>
            </a:endParaRPr>
          </a:p>
          <a:p>
            <a:pPr marL="0" marR="0" algn="just">
              <a:spcBef>
                <a:spcPts val="0"/>
              </a:spcBef>
              <a:spcAft>
                <a:spcPts val="0"/>
              </a:spcAft>
              <a:tabLst>
                <a:tab pos="228600" algn="l"/>
              </a:tabLst>
            </a:pPr>
            <a:r>
              <a:rPr lang="en-US" sz="2000" dirty="0" smtClean="0">
                <a:solidFill>
                  <a:schemeClr val="bg1"/>
                </a:solidFill>
                <a:effectLst/>
                <a:latin typeface="Arial"/>
                <a:ea typeface="Times New Roman"/>
              </a:rPr>
              <a:t>However</a:t>
            </a:r>
            <a:r>
              <a:rPr lang="en-US" sz="2000" dirty="0">
                <a:solidFill>
                  <a:schemeClr val="bg1"/>
                </a:solidFill>
                <a:effectLst/>
                <a:latin typeface="Arial"/>
                <a:ea typeface="Times New Roman"/>
              </a:rPr>
              <a:t>, the inclusion of a dedicated decimal floating-point unit to accelerate large numbers of financial transactions in commercial databases, demonstrates how progress takes place in a number of directions simultaneously. Each new generation of processors incorporates lessons learned from previous generations, lessons from the state-of-the-art globally, and innovations peculiar to the current generation.</a:t>
            </a:r>
            <a:endParaRPr lang="en-US" sz="2400" dirty="0">
              <a:solidFill>
                <a:schemeClr val="bg1"/>
              </a:solidFill>
              <a:effectLst/>
              <a:latin typeface="Times New Roman"/>
              <a:ea typeface="Times New Roman"/>
            </a:endParaRPr>
          </a:p>
          <a:p>
            <a:pPr marL="0" marR="0" algn="just">
              <a:spcBef>
                <a:spcPts val="0"/>
              </a:spcBef>
              <a:spcAft>
                <a:spcPts val="0"/>
              </a:spcAft>
              <a:tabLst>
                <a:tab pos="228600" algn="l"/>
              </a:tabLst>
            </a:pPr>
            <a:endParaRPr lang="en-US" sz="2000" dirty="0" smtClean="0">
              <a:solidFill>
                <a:schemeClr val="bg1"/>
              </a:solidFill>
              <a:effectLst/>
              <a:latin typeface="Arial"/>
              <a:ea typeface="Times New Roman"/>
            </a:endParaRPr>
          </a:p>
          <a:p>
            <a:pPr marL="0" marR="0" algn="just">
              <a:spcBef>
                <a:spcPts val="0"/>
              </a:spcBef>
              <a:spcAft>
                <a:spcPts val="0"/>
              </a:spcAft>
              <a:tabLst>
                <a:tab pos="228600" algn="l"/>
              </a:tabLst>
            </a:pPr>
            <a:r>
              <a:rPr lang="en-US" sz="2000" dirty="0" smtClean="0">
                <a:solidFill>
                  <a:schemeClr val="bg1"/>
                </a:solidFill>
                <a:effectLst/>
                <a:latin typeface="Arial"/>
                <a:ea typeface="Times New Roman"/>
              </a:rPr>
              <a:t>This </a:t>
            </a:r>
            <a:r>
              <a:rPr lang="en-US" sz="2000" dirty="0">
                <a:solidFill>
                  <a:schemeClr val="bg1"/>
                </a:solidFill>
                <a:effectLst/>
                <a:latin typeface="Arial"/>
                <a:ea typeface="Times New Roman"/>
              </a:rPr>
              <a:t>multi-faceted progress is one of the driving forces behind the modified versions of Moore’s Law that states that computer performance is increasing year by year.</a:t>
            </a:r>
            <a:endParaRPr lang="en-US" sz="2400" dirty="0">
              <a:solidFill>
                <a:schemeClr val="bg1"/>
              </a:solidFill>
              <a:effectLst/>
              <a:latin typeface="Times New Roman"/>
              <a:ea typeface="Times New Roman"/>
            </a:endParaRPr>
          </a:p>
          <a:p>
            <a:pPr marL="0" marR="0" algn="just">
              <a:spcBef>
                <a:spcPts val="0"/>
              </a:spcBef>
              <a:spcAft>
                <a:spcPts val="0"/>
              </a:spcAft>
              <a:tabLst>
                <a:tab pos="228600" algn="l"/>
              </a:tabLst>
            </a:pPr>
            <a:r>
              <a:rPr lang="en-GB" sz="2000" dirty="0">
                <a:solidFill>
                  <a:schemeClr val="bg1"/>
                </a:solidFill>
                <a:effectLst/>
                <a:latin typeface="Arial"/>
                <a:ea typeface="Calibri"/>
              </a:rPr>
              <a:t> </a:t>
            </a:r>
            <a:endParaRPr lang="en-US" sz="2400" dirty="0">
              <a:solidFill>
                <a:schemeClr val="bg1"/>
              </a:solidFill>
              <a:effectLst/>
              <a:latin typeface="Times New Roman"/>
              <a:ea typeface="Times New Roman"/>
            </a:endParaRPr>
          </a:p>
          <a:p>
            <a:pPr marL="0" marR="0">
              <a:spcBef>
                <a:spcPts val="0"/>
              </a:spcBef>
              <a:spcAft>
                <a:spcPts val="0"/>
              </a:spcAft>
              <a:tabLst>
                <a:tab pos="228600" algn="l"/>
                <a:tab pos="285750" algn="l"/>
              </a:tabLst>
            </a:pPr>
            <a:r>
              <a:rPr lang="en-US" sz="900" dirty="0">
                <a:effectLst/>
                <a:latin typeface="Arial"/>
                <a:ea typeface="Times New Roman"/>
              </a:rPr>
              <a:t> </a:t>
            </a:r>
            <a:endParaRPr lang="en-US" sz="1000" dirty="0">
              <a:effectLst/>
              <a:latin typeface="Times New Roman"/>
              <a:ea typeface="Times New Roman"/>
            </a:endParaRPr>
          </a:p>
        </p:txBody>
      </p:sp>
    </p:spTree>
    <p:extLst>
      <p:ext uri="{BB962C8B-B14F-4D97-AF65-F5344CB8AC3E}">
        <p14:creationId xmlns:p14="http://schemas.microsoft.com/office/powerpoint/2010/main" val="25455245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457200"/>
            <a:ext cx="8305800" cy="5355312"/>
          </a:xfrm>
          <a:prstGeom prst="rect">
            <a:avLst/>
          </a:prstGeom>
        </p:spPr>
        <p:txBody>
          <a:bodyPr wrap="square">
            <a:spAutoFit/>
          </a:bodyPr>
          <a:lstStyle/>
          <a:p>
            <a:r>
              <a:rPr lang="en-US" b="1" dirty="0"/>
              <a:t>The GPU</a:t>
            </a:r>
            <a:endParaRPr lang="en-US" dirty="0"/>
          </a:p>
          <a:p>
            <a:r>
              <a:rPr lang="en-US" dirty="0"/>
              <a:t> </a:t>
            </a:r>
          </a:p>
          <a:p>
            <a:r>
              <a:rPr lang="en-US" dirty="0" smtClean="0"/>
              <a:t>The </a:t>
            </a:r>
            <a:r>
              <a:rPr lang="en-US" dirty="0"/>
              <a:t>graphics processing unit, the GeForce256, was invented by NVIDIA in 1999. NVIDIA coined the term to describe a single-chip processor that included integrated transform, lighting, triangle manipulation, clipping and rendering engines. </a:t>
            </a:r>
            <a:r>
              <a:rPr lang="en-US" dirty="0"/>
              <a:t>The Ge256 has a 256-bit graphics core and a 128-bit memory interface.</a:t>
            </a:r>
            <a:endParaRPr lang="en-US" dirty="0" smtClean="0"/>
          </a:p>
          <a:p>
            <a:endParaRPr lang="en-US" dirty="0"/>
          </a:p>
          <a:p>
            <a:r>
              <a:rPr lang="en-US" dirty="0" smtClean="0"/>
              <a:t>People soon realized </a:t>
            </a:r>
            <a:r>
              <a:rPr lang="en-US" dirty="0"/>
              <a:t>that GPU chips could be used for many common video applications. </a:t>
            </a:r>
          </a:p>
          <a:p>
            <a:endParaRPr lang="en-US" dirty="0" smtClean="0"/>
          </a:p>
          <a:p>
            <a:r>
              <a:rPr lang="en-US" dirty="0" smtClean="0"/>
              <a:t>In </a:t>
            </a:r>
            <a:r>
              <a:rPr lang="en-US" dirty="0"/>
              <a:t>recent years GPUs have added </a:t>
            </a:r>
            <a:r>
              <a:rPr lang="en-US" dirty="0" smtClean="0"/>
              <a:t>functions </a:t>
            </a:r>
            <a:r>
              <a:rPr lang="en-US" dirty="0"/>
              <a:t>including video decoding and video post-processing. Another highly-specialized processor relying on multiple cores for high-performance processing is the </a:t>
            </a:r>
            <a:r>
              <a:rPr lang="en-US" i="1" dirty="0"/>
              <a:t>physics engine</a:t>
            </a:r>
            <a:r>
              <a:rPr lang="en-US" dirty="0"/>
              <a:t>. </a:t>
            </a:r>
            <a:endParaRPr lang="en-US" dirty="0" smtClean="0"/>
          </a:p>
          <a:p>
            <a:endParaRPr lang="en-US" dirty="0"/>
          </a:p>
          <a:p>
            <a:r>
              <a:rPr lang="en-US" dirty="0" smtClean="0"/>
              <a:t>A </a:t>
            </a:r>
            <a:r>
              <a:rPr lang="en-US" dirty="0"/>
              <a:t>physics engine does for physical systems what the GPU does for </a:t>
            </a:r>
            <a:r>
              <a:rPr lang="en-US" dirty="0" smtClean="0"/>
              <a:t>images. </a:t>
            </a:r>
            <a:r>
              <a:rPr lang="en-US" dirty="0"/>
              <a:t>For a long time physicists have been concerned with dynamics such as the motion of the atmosphere (weather forecasting) or fluid flow (turbine blade design). </a:t>
            </a:r>
            <a:endParaRPr lang="en-US" i="1" dirty="0"/>
          </a:p>
        </p:txBody>
      </p:sp>
    </p:spTree>
    <p:extLst>
      <p:ext uri="{BB962C8B-B14F-4D97-AF65-F5344CB8AC3E}">
        <p14:creationId xmlns:p14="http://schemas.microsoft.com/office/powerpoint/2010/main" val="2114845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09600"/>
            <a:ext cx="8305800" cy="3970318"/>
          </a:xfrm>
          <a:prstGeom prst="rect">
            <a:avLst/>
          </a:prstGeom>
        </p:spPr>
        <p:txBody>
          <a:bodyPr wrap="square">
            <a:spAutoFit/>
          </a:bodyPr>
          <a:lstStyle/>
          <a:p>
            <a:r>
              <a:rPr lang="en-US" b="1" dirty="0"/>
              <a:t>Why Parallel Processing? </a:t>
            </a:r>
            <a:endParaRPr lang="en-US" dirty="0"/>
          </a:p>
          <a:p>
            <a:r>
              <a:rPr lang="en-US" dirty="0"/>
              <a:t> </a:t>
            </a:r>
          </a:p>
          <a:p>
            <a:r>
              <a:rPr lang="en-US" dirty="0"/>
              <a:t>No sane person would ever use a parallel processor if they could avoid it. </a:t>
            </a:r>
            <a:r>
              <a:rPr lang="en-US" dirty="0" smtClean="0"/>
              <a:t>You </a:t>
            </a:r>
            <a:r>
              <a:rPr lang="en-US" dirty="0"/>
              <a:t>have to replicate processors and provide a high-speed interconnection network to link </a:t>
            </a:r>
            <a:r>
              <a:rPr lang="en-US" dirty="0" smtClean="0"/>
              <a:t>processors. </a:t>
            </a:r>
          </a:p>
          <a:p>
            <a:endParaRPr lang="en-US" dirty="0" smtClean="0"/>
          </a:p>
          <a:p>
            <a:r>
              <a:rPr lang="en-US" dirty="0" smtClean="0"/>
              <a:t>The </a:t>
            </a:r>
            <a:r>
              <a:rPr lang="en-US" dirty="0"/>
              <a:t>number of ways in which you can link processors, their </a:t>
            </a:r>
            <a:r>
              <a:rPr lang="en-US" i="1" dirty="0"/>
              <a:t>topology</a:t>
            </a:r>
            <a:r>
              <a:rPr lang="en-US" dirty="0"/>
              <a:t>, is vast and the optimum topology for one class of problem is not the same as for another (unlike single </a:t>
            </a:r>
            <a:r>
              <a:rPr lang="en-US" dirty="0" smtClean="0"/>
              <a:t>a processors whose topology </a:t>
            </a:r>
            <a:r>
              <a:rPr lang="en-US" dirty="0"/>
              <a:t>that fits all problems). </a:t>
            </a:r>
            <a:endParaRPr lang="en-US" dirty="0" smtClean="0"/>
          </a:p>
          <a:p>
            <a:endParaRPr lang="en-US" dirty="0" smtClean="0"/>
          </a:p>
          <a:p>
            <a:r>
              <a:rPr lang="en-US" dirty="0" smtClean="0"/>
              <a:t>You </a:t>
            </a:r>
            <a:r>
              <a:rPr lang="en-US" dirty="0"/>
              <a:t>have to decide how to </a:t>
            </a:r>
            <a:r>
              <a:rPr lang="en-US" i="1" dirty="0"/>
              <a:t>partition</a:t>
            </a:r>
            <a:r>
              <a:rPr lang="en-US" dirty="0"/>
              <a:t> programs so that some code can run on all the processors at the same time, otherwise you will have a situation in which some or all of the parallel processors are doing nothing but consuming electrical power. </a:t>
            </a:r>
          </a:p>
        </p:txBody>
      </p:sp>
    </p:spTree>
    <p:extLst>
      <p:ext uri="{BB962C8B-B14F-4D97-AF65-F5344CB8AC3E}">
        <p14:creationId xmlns:p14="http://schemas.microsoft.com/office/powerpoint/2010/main" val="18329010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0722" name="Picture 2" descr="E:\CengageBook\CengageLectureNotesWebsite\Clements 1e JPG_files\ch13\87046-13-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5334000" cy="3915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23458"/>
            <a:ext cx="8229600" cy="2031325"/>
          </a:xfrm>
          <a:prstGeom prst="rect">
            <a:avLst/>
          </a:prstGeom>
        </p:spPr>
        <p:txBody>
          <a:bodyPr wrap="square">
            <a:spAutoFit/>
          </a:bodyPr>
          <a:lstStyle/>
          <a:p>
            <a:r>
              <a:rPr lang="en-US" dirty="0"/>
              <a:t>In 2008 NVIDIA introduced the GT2000 series that increased the number of</a:t>
            </a:r>
            <a:r>
              <a:rPr lang="en-US" i="1" dirty="0"/>
              <a:t> streaming processor cores</a:t>
            </a:r>
            <a:r>
              <a:rPr lang="en-US" dirty="0"/>
              <a:t> to 240. Figure 13.30 describes the organization of the cores in a </a:t>
            </a:r>
            <a:r>
              <a:rPr lang="en-US" dirty="0" smtClean="0"/>
              <a:t>512-core </a:t>
            </a:r>
            <a:r>
              <a:rPr lang="en-US" dirty="0"/>
              <a:t>version of the GPU. Each core can execute a new integer or floating-point instruction at each clock. The cores are organized as 16 groups, called </a:t>
            </a:r>
            <a:r>
              <a:rPr lang="en-US" i="1" dirty="0"/>
              <a:t>streaming multiprocessors</a:t>
            </a:r>
            <a:r>
              <a:rPr lang="en-US" dirty="0"/>
              <a:t> (SMs) of 32 cores. A part of the GPU called the </a:t>
            </a:r>
            <a:r>
              <a:rPr lang="en-US" i="1" dirty="0" err="1"/>
              <a:t>GigaThread</a:t>
            </a:r>
            <a:r>
              <a:rPr lang="en-US" i="1" dirty="0"/>
              <a:t> global scheduler</a:t>
            </a:r>
            <a:r>
              <a:rPr lang="en-US" dirty="0"/>
              <a:t> is responsible for allocating blocks of threads</a:t>
            </a:r>
          </a:p>
        </p:txBody>
      </p:sp>
    </p:spTree>
    <p:extLst>
      <p:ext uri="{BB962C8B-B14F-4D97-AF65-F5344CB8AC3E}">
        <p14:creationId xmlns:p14="http://schemas.microsoft.com/office/powerpoint/2010/main" val="9377209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1746" name="Picture 2" descr="E:\CengageBook\CengageLectureNotesWebsite\Clements 1e JPG_files\ch13\87046-13-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5410200" cy="32666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09600"/>
            <a:ext cx="8610600" cy="2308324"/>
          </a:xfrm>
          <a:prstGeom prst="rect">
            <a:avLst/>
          </a:prstGeom>
        </p:spPr>
        <p:txBody>
          <a:bodyPr wrap="square">
            <a:spAutoFit/>
          </a:bodyPr>
          <a:lstStyle/>
          <a:p>
            <a:r>
              <a:rPr lang="en-US" dirty="0"/>
              <a:t>The source image </a:t>
            </a:r>
            <a:r>
              <a:rPr lang="en-US" dirty="0" smtClean="0"/>
              <a:t>is </a:t>
            </a:r>
            <a:r>
              <a:rPr lang="en-US" dirty="0"/>
              <a:t>presented to the graphics card as triangles, the fundamental component of a video image. </a:t>
            </a:r>
            <a:r>
              <a:rPr lang="en-US" dirty="0" smtClean="0"/>
              <a:t> The </a:t>
            </a:r>
            <a:r>
              <a:rPr lang="en-US" dirty="0"/>
              <a:t>higher the resolution, the greater the number of triangles. The triangles </a:t>
            </a:r>
            <a:r>
              <a:rPr lang="en-US" dirty="0" smtClean="0"/>
              <a:t>are </a:t>
            </a:r>
            <a:r>
              <a:rPr lang="en-US" dirty="0"/>
              <a:t>transmitted as vertices. </a:t>
            </a:r>
            <a:endParaRPr lang="en-US" dirty="0" smtClean="0"/>
          </a:p>
          <a:p>
            <a:endParaRPr lang="en-US" dirty="0"/>
          </a:p>
          <a:p>
            <a:r>
              <a:rPr lang="en-US" dirty="0" smtClean="0"/>
              <a:t>The </a:t>
            </a:r>
            <a:r>
              <a:rPr lang="en-US" dirty="0"/>
              <a:t>GPU </a:t>
            </a:r>
            <a:r>
              <a:rPr lang="en-US" dirty="0" smtClean="0"/>
              <a:t>processes </a:t>
            </a:r>
            <a:r>
              <a:rPr lang="en-US" dirty="0"/>
              <a:t>the vertices and then operates as a pipeline with each stage performing successive transformations on the image.  Figure 13.31 illustrates the </a:t>
            </a:r>
            <a:r>
              <a:rPr lang="en-US" dirty="0" smtClean="0"/>
              <a:t>graphics pipeline. </a:t>
            </a:r>
            <a:r>
              <a:rPr lang="en-US" dirty="0"/>
              <a:t>Another operation taking place in the pipeline is the generation of lighting effects.  </a:t>
            </a:r>
          </a:p>
        </p:txBody>
      </p:sp>
    </p:spTree>
    <p:extLst>
      <p:ext uri="{BB962C8B-B14F-4D97-AF65-F5344CB8AC3E}">
        <p14:creationId xmlns:p14="http://schemas.microsoft.com/office/powerpoint/2010/main" val="339588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33855" y="381000"/>
            <a:ext cx="8229600" cy="5047536"/>
          </a:xfrm>
          <a:prstGeom prst="rect">
            <a:avLst/>
          </a:prstGeom>
        </p:spPr>
        <p:txBody>
          <a:bodyPr wrap="square">
            <a:spAutoFit/>
          </a:bodyPr>
          <a:lstStyle/>
          <a:p>
            <a:r>
              <a:rPr lang="en-US" b="1" dirty="0"/>
              <a:t>Heterogeneous Multiprocessors</a:t>
            </a:r>
            <a:endParaRPr lang="en-US" dirty="0"/>
          </a:p>
          <a:p>
            <a:r>
              <a:rPr lang="en-US" dirty="0"/>
              <a:t> </a:t>
            </a:r>
          </a:p>
          <a:p>
            <a:r>
              <a:rPr lang="en-US" dirty="0"/>
              <a:t> </a:t>
            </a:r>
            <a:r>
              <a:rPr lang="en-US" dirty="0" smtClean="0"/>
              <a:t>In </a:t>
            </a:r>
            <a:r>
              <a:rPr lang="en-US" dirty="0"/>
              <a:t>2007 Kumar, </a:t>
            </a:r>
            <a:r>
              <a:rPr lang="en-US" dirty="0" err="1"/>
              <a:t>Tullsen</a:t>
            </a:r>
            <a:r>
              <a:rPr lang="en-US" dirty="0"/>
              <a:t> and </a:t>
            </a:r>
            <a:r>
              <a:rPr lang="en-US" dirty="0" err="1"/>
              <a:t>Jouppi</a:t>
            </a:r>
            <a:r>
              <a:rPr lang="en-US" dirty="0"/>
              <a:t> </a:t>
            </a:r>
            <a:r>
              <a:rPr lang="en-US" dirty="0" smtClean="0"/>
              <a:t> stated </a:t>
            </a:r>
            <a:r>
              <a:rPr lang="en-US" dirty="0"/>
              <a:t>that </a:t>
            </a:r>
            <a:endParaRPr lang="en-US" dirty="0" smtClean="0"/>
          </a:p>
          <a:p>
            <a:endParaRPr lang="en-US" i="1" dirty="0">
              <a:solidFill>
                <a:srgbClr val="FF0000"/>
              </a:solidFill>
            </a:endParaRPr>
          </a:p>
          <a:p>
            <a:r>
              <a:rPr lang="en-US" sz="2000" i="1" dirty="0" smtClean="0">
                <a:solidFill>
                  <a:srgbClr val="FF0000"/>
                </a:solidFill>
              </a:rPr>
              <a:t>Heterogeneous </a:t>
            </a:r>
            <a:r>
              <a:rPr lang="en-US" sz="2000" i="1" dirty="0">
                <a:solidFill>
                  <a:srgbClr val="FF0000"/>
                </a:solidFill>
              </a:rPr>
              <a:t>chip </a:t>
            </a:r>
            <a:r>
              <a:rPr lang="en-US" sz="2000" i="1" dirty="0" err="1">
                <a:solidFill>
                  <a:srgbClr val="FF0000"/>
                </a:solidFill>
              </a:rPr>
              <a:t>multiprtocessors</a:t>
            </a:r>
            <a:r>
              <a:rPr lang="en-US" sz="2000" i="1" dirty="0">
                <a:solidFill>
                  <a:srgbClr val="FF0000"/>
                </a:solidFill>
              </a:rPr>
              <a:t> represent unique </a:t>
            </a:r>
            <a:r>
              <a:rPr lang="en-US" sz="2000" i="1" dirty="0" err="1">
                <a:solidFill>
                  <a:srgbClr val="FF0000"/>
                </a:solidFill>
              </a:rPr>
              <a:t>operatunutes</a:t>
            </a:r>
            <a:r>
              <a:rPr lang="en-US" sz="2000" i="1" dirty="0">
                <a:solidFill>
                  <a:srgbClr val="FF0000"/>
                </a:solidFill>
              </a:rPr>
              <a:t> for improving system  </a:t>
            </a:r>
            <a:r>
              <a:rPr lang="en-US" sz="2000" i="1" dirty="0" err="1">
                <a:solidFill>
                  <a:srgbClr val="FF0000"/>
                </a:solidFill>
              </a:rPr>
              <a:t>throughpu</a:t>
            </a:r>
            <a:r>
              <a:rPr lang="en-US" sz="2000" i="1" dirty="0">
                <a:solidFill>
                  <a:srgbClr val="FF0000"/>
                </a:solidFill>
              </a:rPr>
              <a:t>, </a:t>
            </a:r>
            <a:r>
              <a:rPr lang="en-US" sz="2000" i="1" dirty="0" err="1">
                <a:solidFill>
                  <a:srgbClr val="FF0000"/>
                </a:solidFill>
              </a:rPr>
              <a:t>reduccing</a:t>
            </a:r>
            <a:r>
              <a:rPr lang="en-US" sz="2000" i="1" dirty="0">
                <a:solidFill>
                  <a:srgbClr val="FF0000"/>
                </a:solidFill>
              </a:rPr>
              <a:t> processor power, and </a:t>
            </a:r>
            <a:r>
              <a:rPr lang="en-US" sz="2000" i="1" dirty="0" err="1">
                <a:solidFill>
                  <a:srgbClr val="FF0000"/>
                </a:solidFill>
              </a:rPr>
              <a:t>miticgating</a:t>
            </a:r>
            <a:r>
              <a:rPr lang="en-US" sz="2000" i="1" dirty="0">
                <a:solidFill>
                  <a:srgbClr val="FF0000"/>
                </a:solidFill>
              </a:rPr>
              <a:t> Amdahl’s law.  </a:t>
            </a:r>
            <a:endParaRPr lang="en-US" sz="2000" i="1" dirty="0" smtClean="0">
              <a:solidFill>
                <a:srgbClr val="FF0000"/>
              </a:solidFill>
            </a:endParaRPr>
          </a:p>
          <a:p>
            <a:endParaRPr lang="en-US" sz="2000" i="1" dirty="0">
              <a:solidFill>
                <a:srgbClr val="FF0000"/>
              </a:solidFill>
            </a:endParaRPr>
          </a:p>
          <a:p>
            <a:r>
              <a:rPr lang="en-US" sz="2000" i="1" dirty="0" smtClean="0">
                <a:solidFill>
                  <a:srgbClr val="FF0000"/>
                </a:solidFill>
              </a:rPr>
              <a:t>On-chip </a:t>
            </a:r>
            <a:r>
              <a:rPr lang="en-US" sz="2000" i="1" dirty="0" err="1">
                <a:solidFill>
                  <a:srgbClr val="FF0000"/>
                </a:solidFill>
              </a:rPr>
              <a:t>herteogenity</a:t>
            </a:r>
            <a:r>
              <a:rPr lang="en-US" sz="2000" i="1" dirty="0">
                <a:solidFill>
                  <a:srgbClr val="FF0000"/>
                </a:solidFill>
              </a:rPr>
              <a:t> allows the processor to better match execution resources to each application’s needs and to </a:t>
            </a:r>
            <a:r>
              <a:rPr lang="en-US" sz="2000" i="1" dirty="0" err="1">
                <a:solidFill>
                  <a:srgbClr val="FF0000"/>
                </a:solidFill>
              </a:rPr>
              <a:t>adress</a:t>
            </a:r>
            <a:r>
              <a:rPr lang="en-US" sz="2000" i="1" dirty="0">
                <a:solidFill>
                  <a:srgbClr val="FF0000"/>
                </a:solidFill>
              </a:rPr>
              <a:t> a much wider spectrum of system </a:t>
            </a:r>
            <a:r>
              <a:rPr lang="en-US" sz="2000" i="1" dirty="0" err="1">
                <a:solidFill>
                  <a:srgbClr val="FF0000"/>
                </a:solidFill>
              </a:rPr>
              <a:t>loadad</a:t>
            </a:r>
            <a:r>
              <a:rPr lang="en-US" sz="2000" i="1" dirty="0">
                <a:solidFill>
                  <a:srgbClr val="FF0000"/>
                </a:solidFill>
              </a:rPr>
              <a:t>-from low to high thread parallelism-with high efficiency</a:t>
            </a:r>
            <a:r>
              <a:rPr lang="en-US" sz="2000" dirty="0">
                <a:solidFill>
                  <a:srgbClr val="FF0000"/>
                </a:solidFill>
              </a:rPr>
              <a:t>. </a:t>
            </a:r>
            <a:endParaRPr lang="en-US" sz="2000" dirty="0" smtClean="0">
              <a:solidFill>
                <a:srgbClr val="FF0000"/>
              </a:solidFill>
            </a:endParaRPr>
          </a:p>
          <a:p>
            <a:endParaRPr lang="en-US" dirty="0">
              <a:solidFill>
                <a:srgbClr val="FF0000"/>
              </a:solidFill>
            </a:endParaRPr>
          </a:p>
          <a:p>
            <a:r>
              <a:rPr lang="en-US" dirty="0" smtClean="0"/>
              <a:t>Heterogeneous </a:t>
            </a:r>
            <a:r>
              <a:rPr lang="en-US" dirty="0"/>
              <a:t>multiprocessing permits the use of multi-ISA architectures with individual software being targeted on the most appropriate ISA on the chip. Here, we look at an example of the </a:t>
            </a:r>
            <a:r>
              <a:rPr lang="en-US" dirty="0" smtClean="0"/>
              <a:t>heterogeneous </a:t>
            </a:r>
            <a:r>
              <a:rPr lang="en-US" dirty="0"/>
              <a:t>multiprocessor.</a:t>
            </a:r>
          </a:p>
          <a:p>
            <a:endParaRPr lang="en-GB" dirty="0"/>
          </a:p>
        </p:txBody>
      </p:sp>
    </p:spTree>
    <p:extLst>
      <p:ext uri="{BB962C8B-B14F-4D97-AF65-F5344CB8AC3E}">
        <p14:creationId xmlns:p14="http://schemas.microsoft.com/office/powerpoint/2010/main" val="12595396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609600"/>
            <a:ext cx="8229600" cy="4247317"/>
          </a:xfrm>
          <a:prstGeom prst="rect">
            <a:avLst/>
          </a:prstGeom>
        </p:spPr>
        <p:txBody>
          <a:bodyPr wrap="square">
            <a:spAutoFit/>
          </a:bodyPr>
          <a:lstStyle/>
          <a:p>
            <a:r>
              <a:rPr lang="en-US" b="1" dirty="0"/>
              <a:t>The Cell Architecture</a:t>
            </a:r>
            <a:endParaRPr lang="en-US" dirty="0"/>
          </a:p>
          <a:p>
            <a:r>
              <a:rPr lang="en-US" dirty="0"/>
              <a:t> </a:t>
            </a:r>
          </a:p>
          <a:p>
            <a:r>
              <a:rPr lang="en-US" dirty="0"/>
              <a:t>The Cell Broadband Engine Architecture, Cell, is a microprocessor architecture developed by a consortium, STI, of Sony, Toshiba, and IBM. </a:t>
            </a:r>
            <a:endParaRPr lang="en-US" dirty="0" smtClean="0"/>
          </a:p>
          <a:p>
            <a:endParaRPr lang="en-US" dirty="0" smtClean="0"/>
          </a:p>
          <a:p>
            <a:r>
              <a:rPr lang="en-US" dirty="0" smtClean="0"/>
              <a:t>Cell </a:t>
            </a:r>
            <a:r>
              <a:rPr lang="en-US" dirty="0"/>
              <a:t>was developed to overcome the three walls of computer architecture: the power </a:t>
            </a:r>
            <a:r>
              <a:rPr lang="en-US" dirty="0" smtClean="0"/>
              <a:t>wall, </a:t>
            </a:r>
            <a:r>
              <a:rPr lang="en-US" dirty="0"/>
              <a:t>the frequency </a:t>
            </a:r>
            <a:r>
              <a:rPr lang="en-US" dirty="0" smtClean="0"/>
              <a:t>wall, </a:t>
            </a:r>
            <a:r>
              <a:rPr lang="en-US" dirty="0"/>
              <a:t>and the memory </a:t>
            </a:r>
            <a:r>
              <a:rPr lang="en-US" dirty="0" smtClean="0"/>
              <a:t>wall. </a:t>
            </a:r>
          </a:p>
          <a:p>
            <a:endParaRPr lang="en-US" dirty="0"/>
          </a:p>
          <a:p>
            <a:r>
              <a:rPr lang="en-US" dirty="0" smtClean="0"/>
              <a:t>The </a:t>
            </a:r>
            <a:r>
              <a:rPr lang="en-US" dirty="0" smtClean="0"/>
              <a:t>Cell </a:t>
            </a:r>
            <a:r>
              <a:rPr lang="en-US" dirty="0"/>
              <a:t>processor used in the PlayStation 3 has 234 million transistors, which is comparable with the Itanium 2 developed at approximately the same time</a:t>
            </a:r>
            <a:r>
              <a:rPr lang="en-US" dirty="0" smtClean="0"/>
              <a:t>.</a:t>
            </a:r>
          </a:p>
          <a:p>
            <a:endParaRPr lang="en-US" dirty="0"/>
          </a:p>
          <a:p>
            <a:r>
              <a:rPr lang="en-US" dirty="0" smtClean="0"/>
              <a:t>Cell </a:t>
            </a:r>
            <a:r>
              <a:rPr lang="en-US" dirty="0"/>
              <a:t>takes an unusual approach to multiprocessing by employing different architectures on the same chip; that is, the Cell is said to be a </a:t>
            </a:r>
            <a:r>
              <a:rPr lang="en-US" i="1" dirty="0"/>
              <a:t>heterogonous processor</a:t>
            </a:r>
            <a:r>
              <a:rPr lang="en-US" dirty="0"/>
              <a:t>. </a:t>
            </a:r>
            <a:endParaRPr lang="en-US" i="1" dirty="0"/>
          </a:p>
        </p:txBody>
      </p:sp>
    </p:spTree>
    <p:extLst>
      <p:ext uri="{BB962C8B-B14F-4D97-AF65-F5344CB8AC3E}">
        <p14:creationId xmlns:p14="http://schemas.microsoft.com/office/powerpoint/2010/main" val="7294210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2770" name="Picture 2" descr="E:\CengageBook\CengageLectureNotesWebsite\Clements 1e JPG_files\ch13\87046-13-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841724"/>
            <a:ext cx="5389563" cy="3663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533400"/>
            <a:ext cx="8686800" cy="2031325"/>
          </a:xfrm>
          <a:prstGeom prst="rect">
            <a:avLst/>
          </a:prstGeom>
        </p:spPr>
        <p:txBody>
          <a:bodyPr wrap="square">
            <a:spAutoFit/>
          </a:bodyPr>
          <a:lstStyle/>
          <a:p>
            <a:r>
              <a:rPr lang="en-US" dirty="0"/>
              <a:t>The organization of the Cell is given in Figure 13.32. The </a:t>
            </a:r>
            <a:r>
              <a:rPr lang="en-US" i="1" dirty="0"/>
              <a:t>main</a:t>
            </a:r>
            <a:r>
              <a:rPr lang="en-US" dirty="0"/>
              <a:t> processor is </a:t>
            </a:r>
            <a:r>
              <a:rPr lang="en-US" dirty="0" smtClean="0"/>
              <a:t>a </a:t>
            </a:r>
            <a:r>
              <a:rPr lang="en-US" i="1" dirty="0"/>
              <a:t>Power Processing Element</a:t>
            </a:r>
            <a:r>
              <a:rPr lang="en-US" dirty="0"/>
              <a:t> that is compatible with IBM’s Power 970 architecture. </a:t>
            </a:r>
            <a:endParaRPr lang="en-US" dirty="0" smtClean="0"/>
          </a:p>
          <a:p>
            <a:endParaRPr lang="en-US" dirty="0"/>
          </a:p>
          <a:p>
            <a:r>
              <a:rPr lang="en-US" dirty="0" smtClean="0"/>
              <a:t>This </a:t>
            </a:r>
            <a:r>
              <a:rPr lang="en-US" dirty="0"/>
              <a:t>has a split L1 cache with 32 KB data and 32 KB instruction, and a 512 KB level 2 cache. </a:t>
            </a:r>
            <a:r>
              <a:rPr lang="en-US" dirty="0" smtClean="0"/>
              <a:t>It incorporates </a:t>
            </a:r>
            <a:r>
              <a:rPr lang="en-US" dirty="0"/>
              <a:t>the </a:t>
            </a:r>
            <a:r>
              <a:rPr lang="en-US" dirty="0" err="1" smtClean="0"/>
              <a:t>AltiVec</a:t>
            </a:r>
            <a:r>
              <a:rPr lang="en-US" dirty="0" smtClean="0"/>
              <a:t> </a:t>
            </a:r>
            <a:r>
              <a:rPr lang="en-US" dirty="0"/>
              <a:t>instruction set extensions to provide SIMD multimedia support. The SIMD processor has 32 128-bit vector registers.</a:t>
            </a:r>
            <a:endParaRPr lang="en-US" i="1" dirty="0"/>
          </a:p>
        </p:txBody>
      </p:sp>
    </p:spTree>
    <p:extLst>
      <p:ext uri="{BB962C8B-B14F-4D97-AF65-F5344CB8AC3E}">
        <p14:creationId xmlns:p14="http://schemas.microsoft.com/office/powerpoint/2010/main" val="36387510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2770" name="Picture 2" descr="E:\CengageBook\CengageLectureNotesWebsite\Clements 1e JPG_files\ch13\87046-13-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399"/>
            <a:ext cx="7924800" cy="538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2100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78676" y="457200"/>
            <a:ext cx="8305800" cy="5355312"/>
          </a:xfrm>
          <a:prstGeom prst="rect">
            <a:avLst/>
          </a:prstGeom>
        </p:spPr>
        <p:txBody>
          <a:bodyPr wrap="square">
            <a:spAutoFit/>
          </a:bodyPr>
          <a:lstStyle/>
          <a:p>
            <a:r>
              <a:rPr lang="en-US" dirty="0"/>
              <a:t>As well as the central Power Processing Element the Cell has eight </a:t>
            </a:r>
            <a:r>
              <a:rPr lang="en-US" i="1" dirty="0"/>
              <a:t>Synergistic Processor Elements</a:t>
            </a:r>
            <a:r>
              <a:rPr lang="en-US" dirty="0"/>
              <a:t>, SPEs, arranged as a network with a high-bandwidth internal interconnect bus, EIB. This bus is also connected to an interface to external memory and an I/O controller. </a:t>
            </a:r>
            <a:endParaRPr lang="en-US" dirty="0" smtClean="0"/>
          </a:p>
          <a:p>
            <a:endParaRPr lang="en-US" dirty="0"/>
          </a:p>
          <a:p>
            <a:r>
              <a:rPr lang="en-US" dirty="0" smtClean="0"/>
              <a:t>The </a:t>
            </a:r>
            <a:r>
              <a:rPr lang="en-US" dirty="0"/>
              <a:t>data bus itself consists of four 16-byte wide data rings that support multiple simultaneous transfers per ring. The peak bandwidth is 96 bytes per clock cycle. The EIB can sustain a data rate of 200 GB/s. </a:t>
            </a:r>
          </a:p>
          <a:p>
            <a:endParaRPr lang="en-US" dirty="0" smtClean="0"/>
          </a:p>
          <a:p>
            <a:r>
              <a:rPr lang="en-US" dirty="0" smtClean="0"/>
              <a:t>The </a:t>
            </a:r>
            <a:r>
              <a:rPr lang="en-US" dirty="0"/>
              <a:t>eight SPEs are special purpose RISC-based SIMD processors optimized for </a:t>
            </a:r>
            <a:r>
              <a:rPr lang="en-US" i="1" dirty="0"/>
              <a:t>data-rich operations</a:t>
            </a:r>
            <a:r>
              <a:rPr lang="en-US" dirty="0"/>
              <a:t>. The SPEs each have 128 registers in a 128-bit register file and 256 KB of local store. </a:t>
            </a:r>
            <a:endParaRPr lang="en-US" dirty="0" smtClean="0"/>
          </a:p>
          <a:p>
            <a:endParaRPr lang="en-US" dirty="0"/>
          </a:p>
          <a:p>
            <a:r>
              <a:rPr lang="en-US" dirty="0" smtClean="0"/>
              <a:t>SPEs </a:t>
            </a:r>
            <a:r>
              <a:rPr lang="en-US" dirty="0" smtClean="0"/>
              <a:t>process </a:t>
            </a:r>
            <a:r>
              <a:rPr lang="en-US" dirty="0"/>
              <a:t>applications level data and do not run the operating system; that’s the function of the power processor element core, PPE.  </a:t>
            </a:r>
            <a:endParaRPr lang="en-US" dirty="0" smtClean="0"/>
          </a:p>
          <a:p>
            <a:endParaRPr lang="en-US" dirty="0"/>
          </a:p>
          <a:p>
            <a:r>
              <a:rPr lang="en-US" dirty="0" smtClean="0"/>
              <a:t>Most </a:t>
            </a:r>
            <a:r>
              <a:rPr lang="en-US" dirty="0"/>
              <a:t>instructions operate on 128 bit operands divided into four 32-bit words. This fits in well with the Cell’s role as a high-performance multimedia processor and its role in </a:t>
            </a:r>
            <a:r>
              <a:rPr lang="en-US" dirty="0" smtClean="0"/>
              <a:t>PlayStation 3</a:t>
            </a:r>
            <a:r>
              <a:rPr lang="en-US" dirty="0"/>
              <a:t>. </a:t>
            </a:r>
          </a:p>
        </p:txBody>
      </p:sp>
    </p:spTree>
    <p:extLst>
      <p:ext uri="{BB962C8B-B14F-4D97-AF65-F5344CB8AC3E}">
        <p14:creationId xmlns:p14="http://schemas.microsoft.com/office/powerpoint/2010/main" val="16999350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78676" y="457200"/>
            <a:ext cx="8305800" cy="4801314"/>
          </a:xfrm>
          <a:prstGeom prst="rect">
            <a:avLst/>
          </a:prstGeom>
        </p:spPr>
        <p:txBody>
          <a:bodyPr wrap="square">
            <a:spAutoFit/>
          </a:bodyPr>
          <a:lstStyle/>
          <a:p>
            <a:r>
              <a:rPr lang="en-US" b="1" dirty="0"/>
              <a:t>Networks on a Chip</a:t>
            </a:r>
            <a:endParaRPr lang="en-US" dirty="0"/>
          </a:p>
          <a:p>
            <a:r>
              <a:rPr lang="en-US" dirty="0"/>
              <a:t> </a:t>
            </a:r>
          </a:p>
          <a:p>
            <a:r>
              <a:rPr lang="en-US" dirty="0"/>
              <a:t>In 2011 the Wikipedia entry for </a:t>
            </a:r>
            <a:r>
              <a:rPr lang="en-US" i="1" dirty="0"/>
              <a:t>Network on a Chip</a:t>
            </a:r>
            <a:r>
              <a:rPr lang="en-US" dirty="0"/>
              <a:t> (</a:t>
            </a:r>
            <a:r>
              <a:rPr lang="en-US" dirty="0" err="1"/>
              <a:t>NoC</a:t>
            </a:r>
            <a:r>
              <a:rPr lang="en-US" dirty="0"/>
              <a:t>) called it an </a:t>
            </a:r>
            <a:r>
              <a:rPr lang="en-US" i="1" dirty="0"/>
              <a:t>emerging paradigm</a:t>
            </a:r>
            <a:r>
              <a:rPr lang="en-US" dirty="0"/>
              <a:t> that links multiple processor cores on a chip with multiple point-to-point routes. </a:t>
            </a:r>
            <a:endParaRPr lang="en-US" dirty="0" smtClean="0"/>
          </a:p>
          <a:p>
            <a:endParaRPr lang="en-US" dirty="0"/>
          </a:p>
          <a:p>
            <a:r>
              <a:rPr lang="en-US" dirty="0" smtClean="0"/>
              <a:t>The </a:t>
            </a:r>
            <a:r>
              <a:rPr lang="en-US" dirty="0" err="1"/>
              <a:t>NoC</a:t>
            </a:r>
            <a:r>
              <a:rPr lang="en-US" dirty="0"/>
              <a:t> represents the next stage in multicore processors with more processing units than the first generation of multicore processors and with more complicated inter-processor communication methods. </a:t>
            </a:r>
            <a:endParaRPr lang="en-US" dirty="0" smtClean="0"/>
          </a:p>
          <a:p>
            <a:endParaRPr lang="en-US" dirty="0"/>
          </a:p>
          <a:p>
            <a:r>
              <a:rPr lang="en-US" dirty="0" smtClean="0"/>
              <a:t>There </a:t>
            </a:r>
            <a:r>
              <a:rPr lang="en-US" dirty="0"/>
              <a:t>is an overlap between </a:t>
            </a:r>
            <a:r>
              <a:rPr lang="en-US" dirty="0" err="1"/>
              <a:t>NoC</a:t>
            </a:r>
            <a:r>
              <a:rPr lang="en-US" dirty="0"/>
              <a:t> and </a:t>
            </a:r>
            <a:r>
              <a:rPr lang="en-US" dirty="0" err="1"/>
              <a:t>SoC</a:t>
            </a:r>
            <a:r>
              <a:rPr lang="en-US" dirty="0"/>
              <a:t>; the latter refers to a </a:t>
            </a:r>
            <a:r>
              <a:rPr lang="en-US" i="1" dirty="0"/>
              <a:t>system on a chip</a:t>
            </a:r>
            <a:r>
              <a:rPr lang="en-US" dirty="0"/>
              <a:t> and implies a single chip solution to an engineering problem that may include multiple CPUs, memory, I/O and special-purpose circuits that might be necessary in cell phones or GPS receivers</a:t>
            </a:r>
            <a:r>
              <a:rPr lang="en-US" dirty="0" smtClean="0"/>
              <a:t>.</a:t>
            </a:r>
          </a:p>
          <a:p>
            <a:endParaRPr lang="en-US" dirty="0"/>
          </a:p>
          <a:p>
            <a:r>
              <a:rPr lang="en-US" dirty="0" smtClean="0"/>
              <a:t>A </a:t>
            </a:r>
            <a:r>
              <a:rPr lang="en-US" dirty="0" err="1"/>
              <a:t>SoC</a:t>
            </a:r>
            <a:r>
              <a:rPr lang="en-US" dirty="0"/>
              <a:t> is normally intended for a specific purpose, where as a </a:t>
            </a:r>
            <a:r>
              <a:rPr lang="en-US" dirty="0" err="1"/>
              <a:t>NoC</a:t>
            </a:r>
            <a:r>
              <a:rPr lang="en-US" dirty="0"/>
              <a:t> is a general-purpose processing device. 	</a:t>
            </a:r>
            <a:endParaRPr lang="en-US" dirty="0" smtClean="0"/>
          </a:p>
        </p:txBody>
      </p:sp>
    </p:spTree>
    <p:extLst>
      <p:ext uri="{BB962C8B-B14F-4D97-AF65-F5344CB8AC3E}">
        <p14:creationId xmlns:p14="http://schemas.microsoft.com/office/powerpoint/2010/main" val="11809975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78676" y="609600"/>
            <a:ext cx="8305800" cy="4247317"/>
          </a:xfrm>
          <a:prstGeom prst="rect">
            <a:avLst/>
          </a:prstGeom>
        </p:spPr>
        <p:txBody>
          <a:bodyPr wrap="square">
            <a:spAutoFit/>
          </a:bodyPr>
          <a:lstStyle/>
          <a:p>
            <a:r>
              <a:rPr lang="en-US" dirty="0" smtClean="0"/>
              <a:t>In </a:t>
            </a:r>
            <a:r>
              <a:rPr lang="en-US" dirty="0"/>
              <a:t>2007 Intel announced its </a:t>
            </a:r>
            <a:r>
              <a:rPr lang="en-US" dirty="0" err="1"/>
              <a:t>NoC</a:t>
            </a:r>
            <a:r>
              <a:rPr lang="en-US" dirty="0"/>
              <a:t> processor, the </a:t>
            </a:r>
            <a:r>
              <a:rPr lang="en-US" i="1" dirty="0"/>
              <a:t>Teraflops Research Chip</a:t>
            </a:r>
            <a:r>
              <a:rPr lang="en-US" dirty="0"/>
              <a:t> that was to be the first general-purpose microprocessor to break </a:t>
            </a:r>
            <a:r>
              <a:rPr lang="en-US" dirty="0" smtClean="0"/>
              <a:t>the </a:t>
            </a:r>
            <a:r>
              <a:rPr lang="en-US" i="1" dirty="0" smtClean="0"/>
              <a:t>teraflops </a:t>
            </a:r>
            <a:r>
              <a:rPr lang="en-US" i="1" dirty="0"/>
              <a:t>barrier</a:t>
            </a:r>
            <a:r>
              <a:rPr lang="en-US" dirty="0"/>
              <a:t>. </a:t>
            </a:r>
            <a:endParaRPr lang="en-US" dirty="0" smtClean="0"/>
          </a:p>
          <a:p>
            <a:endParaRPr lang="en-US" dirty="0"/>
          </a:p>
          <a:p>
            <a:r>
              <a:rPr lang="en-US" dirty="0" smtClean="0"/>
              <a:t>This </a:t>
            </a:r>
            <a:r>
              <a:rPr lang="en-US" i="1" dirty="0" err="1"/>
              <a:t>terascale</a:t>
            </a:r>
            <a:r>
              <a:rPr lang="en-US" dirty="0"/>
              <a:t> processor was intended to lead Intel’s research into the area of multicore processing well beyond the modest number of cores in the i7 and to achieve a lower power/core than existing </a:t>
            </a:r>
            <a:r>
              <a:rPr lang="en-US" dirty="0" smtClean="0"/>
              <a:t>processors.</a:t>
            </a:r>
          </a:p>
          <a:p>
            <a:endParaRPr lang="en-US" dirty="0"/>
          </a:p>
          <a:p>
            <a:r>
              <a:rPr lang="en-US" dirty="0" smtClean="0"/>
              <a:t>Teraflops </a:t>
            </a:r>
            <a:r>
              <a:rPr lang="en-US" dirty="0"/>
              <a:t>uses an 80-core </a:t>
            </a:r>
            <a:r>
              <a:rPr lang="en-US" i="1" dirty="0"/>
              <a:t>tiled architecture</a:t>
            </a:r>
            <a:r>
              <a:rPr lang="en-US" dirty="0"/>
              <a:t> with a two-dimensional mesh of cores, each implemented with 100 million transistors using a 65 nm process technology. </a:t>
            </a:r>
            <a:endParaRPr lang="en-US" dirty="0" smtClean="0"/>
          </a:p>
          <a:p>
            <a:endParaRPr lang="en-US" dirty="0"/>
          </a:p>
          <a:p>
            <a:r>
              <a:rPr lang="en-US" dirty="0" smtClean="0"/>
              <a:t>Teraflops </a:t>
            </a:r>
            <a:r>
              <a:rPr lang="en-US" dirty="0"/>
              <a:t>is a research vehicle and a platform for processor evaluation rather than a commercial processor. The cores or tiles are arranged as an 8 x 10 array</a:t>
            </a:r>
            <a:r>
              <a:rPr lang="en-US" dirty="0" smtClean="0"/>
              <a:t>.</a:t>
            </a:r>
          </a:p>
        </p:txBody>
      </p:sp>
    </p:spTree>
    <p:extLst>
      <p:ext uri="{BB962C8B-B14F-4D97-AF65-F5344CB8AC3E}">
        <p14:creationId xmlns:p14="http://schemas.microsoft.com/office/powerpoint/2010/main" val="16168890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78676" y="609600"/>
            <a:ext cx="8305800" cy="4801314"/>
          </a:xfrm>
          <a:prstGeom prst="rect">
            <a:avLst/>
          </a:prstGeom>
        </p:spPr>
        <p:txBody>
          <a:bodyPr wrap="square">
            <a:spAutoFit/>
          </a:bodyPr>
          <a:lstStyle/>
          <a:p>
            <a:r>
              <a:rPr lang="en-US" dirty="0"/>
              <a:t>Each Teraflops tile has two floating-point units, 3 KB of instruction memory arranged as 256 96-bit instructions, and 2 KB of data memory sufficient to hold 512 single-precision numbers. </a:t>
            </a:r>
            <a:endParaRPr lang="en-US" dirty="0" smtClean="0"/>
          </a:p>
          <a:p>
            <a:endParaRPr lang="en-US" dirty="0"/>
          </a:p>
          <a:p>
            <a:r>
              <a:rPr lang="en-US" dirty="0" smtClean="0"/>
              <a:t>The </a:t>
            </a:r>
            <a:r>
              <a:rPr lang="en-US" dirty="0"/>
              <a:t>register file has 32 entries with six read ports and four write ports. </a:t>
            </a:r>
            <a:endParaRPr lang="en-US" dirty="0" smtClean="0"/>
          </a:p>
          <a:p>
            <a:endParaRPr lang="en-US" dirty="0"/>
          </a:p>
          <a:p>
            <a:r>
              <a:rPr lang="en-US" dirty="0" smtClean="0"/>
              <a:t>The </a:t>
            </a:r>
            <a:r>
              <a:rPr lang="en-US" dirty="0"/>
              <a:t>floating-point units, FPMAC0 and FPMAC1 are two independent, fully-pipelined, single-precision, floating-point, multiply-accumulate devices that can provide a peak performance of 20 GFLOPS. </a:t>
            </a:r>
            <a:endParaRPr lang="en-US" dirty="0" smtClean="0"/>
          </a:p>
          <a:p>
            <a:endParaRPr lang="en-US" dirty="0"/>
          </a:p>
          <a:p>
            <a:r>
              <a:rPr lang="en-US" dirty="0" smtClean="0"/>
              <a:t>Teraflops </a:t>
            </a:r>
            <a:r>
              <a:rPr lang="en-US" dirty="0"/>
              <a:t>is not intended for conventional programming. It is optimized for scientific computing and graphics. </a:t>
            </a:r>
            <a:endParaRPr lang="en-US" dirty="0" smtClean="0"/>
          </a:p>
          <a:p>
            <a:endParaRPr lang="en-US" dirty="0"/>
          </a:p>
          <a:p>
            <a:r>
              <a:rPr lang="en-US" dirty="0" smtClean="0"/>
              <a:t>The </a:t>
            </a:r>
            <a:r>
              <a:rPr lang="en-US" dirty="0"/>
              <a:t>underlying ISA is VLIW, with 96-bit instructions. </a:t>
            </a:r>
            <a:endParaRPr lang="en-US" dirty="0" smtClean="0"/>
          </a:p>
          <a:p>
            <a:endParaRPr lang="en-US" dirty="0"/>
          </a:p>
          <a:p>
            <a:r>
              <a:rPr lang="en-US" dirty="0" smtClean="0"/>
              <a:t>Each </a:t>
            </a:r>
            <a:r>
              <a:rPr lang="en-US" dirty="0"/>
              <a:t>long instruction word contains eight operations (i.e., an instruction bundle has 8 instructions). The instruction set is tiny. </a:t>
            </a:r>
          </a:p>
        </p:txBody>
      </p:sp>
    </p:spTree>
    <p:extLst>
      <p:ext uri="{BB962C8B-B14F-4D97-AF65-F5344CB8AC3E}">
        <p14:creationId xmlns:p14="http://schemas.microsoft.com/office/powerpoint/2010/main" val="2960268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09600"/>
            <a:ext cx="8305800" cy="3139321"/>
          </a:xfrm>
          <a:prstGeom prst="rect">
            <a:avLst/>
          </a:prstGeom>
        </p:spPr>
        <p:txBody>
          <a:bodyPr wrap="square">
            <a:spAutoFit/>
          </a:bodyPr>
          <a:lstStyle/>
          <a:p>
            <a:r>
              <a:rPr lang="en-US" dirty="0" smtClean="0"/>
              <a:t>And </a:t>
            </a:r>
            <a:r>
              <a:rPr lang="en-US" dirty="0"/>
              <a:t>the </a:t>
            </a:r>
            <a:r>
              <a:rPr lang="en-US" dirty="0" smtClean="0"/>
              <a:t>memory in a multiprocessor … </a:t>
            </a:r>
            <a:r>
              <a:rPr lang="en-US" dirty="0"/>
              <a:t>it’s a nightmare. </a:t>
            </a:r>
            <a:endParaRPr lang="en-US" dirty="0" smtClean="0"/>
          </a:p>
          <a:p>
            <a:endParaRPr lang="en-US" dirty="0"/>
          </a:p>
          <a:p>
            <a:r>
              <a:rPr lang="en-US" dirty="0" smtClean="0"/>
              <a:t>Each </a:t>
            </a:r>
            <a:r>
              <a:rPr lang="en-US" dirty="0"/>
              <a:t>processor </a:t>
            </a:r>
            <a:r>
              <a:rPr lang="en-US" dirty="0" smtClean="0"/>
              <a:t>has its </a:t>
            </a:r>
            <a:r>
              <a:rPr lang="en-US" dirty="0"/>
              <a:t>individual or local cache memory. </a:t>
            </a:r>
            <a:endParaRPr lang="en-US" dirty="0" smtClean="0"/>
          </a:p>
          <a:p>
            <a:endParaRPr lang="en-US" dirty="0"/>
          </a:p>
          <a:p>
            <a:r>
              <a:rPr lang="en-US" dirty="0" smtClean="0"/>
              <a:t>Suppose </a:t>
            </a:r>
            <a:r>
              <a:rPr lang="en-US" dirty="0"/>
              <a:t>processor </a:t>
            </a:r>
            <a:r>
              <a:rPr lang="en-US" i="1" dirty="0"/>
              <a:t>A</a:t>
            </a:r>
            <a:r>
              <a:rPr lang="en-US" dirty="0"/>
              <a:t> creates data </a:t>
            </a:r>
            <a:r>
              <a:rPr lang="en-US" i="1" dirty="0"/>
              <a:t>P</a:t>
            </a:r>
            <a:r>
              <a:rPr lang="en-US" dirty="0"/>
              <a:t> and writes it to its own cache </a:t>
            </a:r>
            <a:r>
              <a:rPr lang="en-US" i="1" dirty="0"/>
              <a:t>A</a:t>
            </a:r>
            <a:r>
              <a:rPr lang="en-US" dirty="0"/>
              <a:t>. If processor </a:t>
            </a:r>
            <a:r>
              <a:rPr lang="en-US" i="1" dirty="0"/>
              <a:t>B</a:t>
            </a:r>
            <a:r>
              <a:rPr lang="en-US" dirty="0"/>
              <a:t> wants to use data </a:t>
            </a:r>
            <a:r>
              <a:rPr lang="en-US" i="1" dirty="0"/>
              <a:t>P</a:t>
            </a:r>
            <a:r>
              <a:rPr lang="en-US" dirty="0"/>
              <a:t> and reads it from memory, it may get the old or </a:t>
            </a:r>
            <a:r>
              <a:rPr lang="en-US" i="1" dirty="0"/>
              <a:t>stale</a:t>
            </a:r>
            <a:r>
              <a:rPr lang="en-US" dirty="0"/>
              <a:t> </a:t>
            </a:r>
            <a:r>
              <a:rPr lang="en-US" i="1" dirty="0"/>
              <a:t>P</a:t>
            </a:r>
            <a:r>
              <a:rPr lang="en-US" dirty="0"/>
              <a:t> from its own cache </a:t>
            </a:r>
            <a:r>
              <a:rPr lang="en-US" i="1" dirty="0"/>
              <a:t>B</a:t>
            </a:r>
            <a:r>
              <a:rPr lang="en-US" dirty="0"/>
              <a:t>. </a:t>
            </a:r>
            <a:endParaRPr lang="en-US" dirty="0" smtClean="0"/>
          </a:p>
          <a:p>
            <a:endParaRPr lang="en-US" dirty="0"/>
          </a:p>
          <a:p>
            <a:r>
              <a:rPr lang="en-US" dirty="0" smtClean="0"/>
              <a:t>Somehow</a:t>
            </a:r>
            <a:r>
              <a:rPr lang="en-US" dirty="0"/>
              <a:t>, we have to ensure that data remains consistent or coherent across all processors so that when </a:t>
            </a:r>
            <a:r>
              <a:rPr lang="en-US" i="1" dirty="0"/>
              <a:t>A</a:t>
            </a:r>
            <a:r>
              <a:rPr lang="en-US" dirty="0"/>
              <a:t> updates </a:t>
            </a:r>
            <a:r>
              <a:rPr lang="en-US" i="1" dirty="0"/>
              <a:t>P</a:t>
            </a:r>
            <a:r>
              <a:rPr lang="en-US" dirty="0"/>
              <a:t> in its cache, all other cached copies of </a:t>
            </a:r>
            <a:r>
              <a:rPr lang="en-US" i="1" dirty="0"/>
              <a:t>P</a:t>
            </a:r>
            <a:r>
              <a:rPr lang="en-US" dirty="0"/>
              <a:t> are either marked as invalid or updated.</a:t>
            </a:r>
          </a:p>
        </p:txBody>
      </p:sp>
    </p:spTree>
    <p:extLst>
      <p:ext uri="{BB962C8B-B14F-4D97-AF65-F5344CB8AC3E}">
        <p14:creationId xmlns:p14="http://schemas.microsoft.com/office/powerpoint/2010/main" val="39154594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3794" name="Picture 2" descr="E:\CengageBook\CengageLectureNotesWebsite\Clements 1e JPG_files\ch13\87046-13-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80530"/>
            <a:ext cx="5334000" cy="51592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457200"/>
            <a:ext cx="8305800" cy="923330"/>
          </a:xfrm>
          <a:prstGeom prst="rect">
            <a:avLst/>
          </a:prstGeom>
        </p:spPr>
        <p:txBody>
          <a:bodyPr wrap="square">
            <a:spAutoFit/>
          </a:bodyPr>
          <a:lstStyle/>
          <a:p>
            <a:r>
              <a:rPr lang="en-US" dirty="0" smtClean="0"/>
              <a:t>Figure </a:t>
            </a:r>
            <a:r>
              <a:rPr lang="en-US" dirty="0"/>
              <a:t>13.33 gives a diagram of the structure of a Teraflops tile. The communications unit is a 5-port packet-switched router that links a tile to its four neighbors and to the clock.</a:t>
            </a:r>
          </a:p>
        </p:txBody>
      </p:sp>
    </p:spTree>
    <p:extLst>
      <p:ext uri="{BB962C8B-B14F-4D97-AF65-F5344CB8AC3E}">
        <p14:creationId xmlns:p14="http://schemas.microsoft.com/office/powerpoint/2010/main" val="15381626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4818" name="Picture 2" descr="E:\CengageBook\CengageLectureNotesWebsite\Clements 1e JPG_files\ch13\87046-13-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55" y="2362200"/>
            <a:ext cx="7312429"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3778" y="609600"/>
            <a:ext cx="8326821" cy="1477328"/>
          </a:xfrm>
          <a:prstGeom prst="rect">
            <a:avLst/>
          </a:prstGeom>
        </p:spPr>
        <p:txBody>
          <a:bodyPr wrap="square">
            <a:spAutoFit/>
          </a:bodyPr>
          <a:lstStyle/>
          <a:p>
            <a:r>
              <a:rPr lang="en-US" dirty="0" smtClean="0"/>
              <a:t>Tiling </a:t>
            </a:r>
            <a:r>
              <a:rPr lang="en-US" dirty="0"/>
              <a:t>provides fault tolerance and </a:t>
            </a:r>
            <a:r>
              <a:rPr lang="en-US" dirty="0" smtClean="0"/>
              <a:t>for </a:t>
            </a:r>
            <a:r>
              <a:rPr lang="en-US" dirty="0"/>
              <a:t>graceful degradation. If one or more tiles fail, they can be switched out and tasks assigned to good tiles.</a:t>
            </a:r>
          </a:p>
          <a:p>
            <a:endParaRPr lang="en-US" dirty="0" smtClean="0"/>
          </a:p>
          <a:p>
            <a:r>
              <a:rPr lang="en-US" dirty="0" smtClean="0"/>
              <a:t>Figure </a:t>
            </a:r>
            <a:r>
              <a:rPr lang="en-US" dirty="0"/>
              <a:t>13.34 provides an example of fault-tolerant routing.  At reset and initialization time, all the tiles in the array can be individually tested. </a:t>
            </a:r>
            <a:endParaRPr lang="en-US" dirty="0" smtClean="0"/>
          </a:p>
        </p:txBody>
      </p:sp>
    </p:spTree>
    <p:extLst>
      <p:ext uri="{BB962C8B-B14F-4D97-AF65-F5344CB8AC3E}">
        <p14:creationId xmlns:p14="http://schemas.microsoft.com/office/powerpoint/2010/main" val="11853796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4818" name="Picture 2" descr="E:\CengageBook\CengageLectureNotesWebsite\Clements 1e JPG_files\ch13\87046-13-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31" y="2819400"/>
            <a:ext cx="6597869" cy="357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326821" cy="2308324"/>
          </a:xfrm>
          <a:prstGeom prst="rect">
            <a:avLst/>
          </a:prstGeom>
        </p:spPr>
        <p:txBody>
          <a:bodyPr wrap="square">
            <a:spAutoFit/>
          </a:bodyPr>
          <a:lstStyle/>
          <a:p>
            <a:r>
              <a:rPr lang="en-US" dirty="0" smtClean="0"/>
              <a:t>Errors </a:t>
            </a:r>
            <a:r>
              <a:rPr lang="en-US" dirty="0"/>
              <a:t>may be present in </a:t>
            </a:r>
            <a:r>
              <a:rPr lang="en-US" dirty="0" smtClean="0"/>
              <a:t>tiles </a:t>
            </a:r>
            <a:r>
              <a:rPr lang="en-US" dirty="0"/>
              <a:t>or in the links between tiles. Figure 13.34 illustrates </a:t>
            </a:r>
            <a:r>
              <a:rPr lang="en-US" dirty="0" smtClean="0"/>
              <a:t>an </a:t>
            </a:r>
            <a:r>
              <a:rPr lang="en-US" dirty="0"/>
              <a:t>array </a:t>
            </a:r>
            <a:r>
              <a:rPr lang="en-US" dirty="0" smtClean="0"/>
              <a:t>with four </a:t>
            </a:r>
            <a:r>
              <a:rPr lang="en-US" dirty="0"/>
              <a:t>dead tiles and a faulty link. </a:t>
            </a:r>
            <a:endParaRPr lang="en-US" dirty="0" smtClean="0"/>
          </a:p>
          <a:p>
            <a:endParaRPr lang="en-US" dirty="0"/>
          </a:p>
          <a:p>
            <a:r>
              <a:rPr lang="en-US" dirty="0" smtClean="0"/>
              <a:t>Several </a:t>
            </a:r>
            <a:r>
              <a:rPr lang="en-US" dirty="0"/>
              <a:t>nodes have been marked as unsafe. These are removed from the array. In the center, they are removed to make the region containing the dead tiles a reactance in order to simplify routing algorithms. The two unsafe tiles at the top right hand corner have been removed because of the faulty link</a:t>
            </a:r>
            <a:r>
              <a:rPr lang="en-US" dirty="0" smtClean="0"/>
              <a:t>.</a:t>
            </a:r>
            <a:endParaRPr lang="en-US" dirty="0"/>
          </a:p>
        </p:txBody>
      </p:sp>
    </p:spTree>
    <p:extLst>
      <p:ext uri="{BB962C8B-B14F-4D97-AF65-F5344CB8AC3E}">
        <p14:creationId xmlns:p14="http://schemas.microsoft.com/office/powerpoint/2010/main" val="33476089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28832</TotalTime>
  <Words>6801</Words>
  <Application>Microsoft Office PowerPoint</Application>
  <PresentationFormat>On-screen Show (4:3)</PresentationFormat>
  <Paragraphs>823</Paragraphs>
  <Slides>92</Slides>
  <Notes>0</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Oriel</vt:lpstr>
      <vt:lpstr>Chapter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altit</dc:creator>
  <cp:lastModifiedBy>Alan</cp:lastModifiedBy>
  <cp:revision>271</cp:revision>
  <dcterms:created xsi:type="dcterms:W3CDTF">2012-09-07T16:32:26Z</dcterms:created>
  <dcterms:modified xsi:type="dcterms:W3CDTF">2013-01-30T18:36:30Z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659910850</vt:i4>
  </property>
  <property fmtid="{D5CDD505-2E9C-101B-9397-08002B2CF9AE}" pid="3" name="_NewReviewCycle">
    <vt:lpwstr/>
  </property>
  <property fmtid="{D5CDD505-2E9C-101B-9397-08002B2CF9AE}" pid="4" name="_EmailSubject">
    <vt:lpwstr>Lecture notes</vt:lpwstr>
  </property>
  <property fmtid="{D5CDD505-2E9C-101B-9397-08002B2CF9AE}" pid="5" name="_AuthorEmail">
    <vt:lpwstr>swati.meherishi@cengage.com</vt:lpwstr>
  </property>
  <property fmtid="{D5CDD505-2E9C-101B-9397-08002B2CF9AE}" pid="6" name="_AuthorEmailDisplayName">
    <vt:lpwstr>Meherishi, Swati</vt:lpwstr>
  </property>
</Properties>
</file>