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00" r:id="rId1"/>
  </p:sldMasterIdLst>
  <p:notesMasterIdLst>
    <p:notesMasterId r:id="rId76"/>
  </p:notesMasterIdLst>
  <p:sldIdLst>
    <p:sldId id="256" r:id="rId2"/>
    <p:sldId id="325" r:id="rId3"/>
    <p:sldId id="474" r:id="rId4"/>
    <p:sldId id="380" r:id="rId5"/>
    <p:sldId id="475" r:id="rId6"/>
    <p:sldId id="384" r:id="rId7"/>
    <p:sldId id="476" r:id="rId8"/>
    <p:sldId id="477" r:id="rId9"/>
    <p:sldId id="478" r:id="rId10"/>
    <p:sldId id="479" r:id="rId11"/>
    <p:sldId id="389" r:id="rId12"/>
    <p:sldId id="390" r:id="rId13"/>
    <p:sldId id="523" r:id="rId14"/>
    <p:sldId id="391" r:id="rId15"/>
    <p:sldId id="480" r:id="rId16"/>
    <p:sldId id="481" r:id="rId17"/>
    <p:sldId id="392" r:id="rId18"/>
    <p:sldId id="393" r:id="rId19"/>
    <p:sldId id="483" r:id="rId20"/>
    <p:sldId id="482" r:id="rId21"/>
    <p:sldId id="484" r:id="rId22"/>
    <p:sldId id="394" r:id="rId23"/>
    <p:sldId id="395" r:id="rId24"/>
    <p:sldId id="486" r:id="rId25"/>
    <p:sldId id="487" r:id="rId26"/>
    <p:sldId id="488" r:id="rId27"/>
    <p:sldId id="489" r:id="rId28"/>
    <p:sldId id="491" r:id="rId29"/>
    <p:sldId id="490" r:id="rId30"/>
    <p:sldId id="396" r:id="rId31"/>
    <p:sldId id="492" r:id="rId32"/>
    <p:sldId id="493" r:id="rId33"/>
    <p:sldId id="397" r:id="rId34"/>
    <p:sldId id="494" r:id="rId35"/>
    <p:sldId id="495" r:id="rId36"/>
    <p:sldId id="398" r:id="rId37"/>
    <p:sldId id="496" r:id="rId38"/>
    <p:sldId id="399" r:id="rId39"/>
    <p:sldId id="497" r:id="rId40"/>
    <p:sldId id="400" r:id="rId41"/>
    <p:sldId id="401" r:id="rId42"/>
    <p:sldId id="498" r:id="rId43"/>
    <p:sldId id="499" r:id="rId44"/>
    <p:sldId id="402" r:id="rId45"/>
    <p:sldId id="502" r:id="rId46"/>
    <p:sldId id="500" r:id="rId47"/>
    <p:sldId id="504" r:id="rId48"/>
    <p:sldId id="503" r:id="rId49"/>
    <p:sldId id="403" r:id="rId50"/>
    <p:sldId id="505" r:id="rId51"/>
    <p:sldId id="404" r:id="rId52"/>
    <p:sldId id="406" r:id="rId53"/>
    <p:sldId id="507" r:id="rId54"/>
    <p:sldId id="407" r:id="rId55"/>
    <p:sldId id="508" r:id="rId56"/>
    <p:sldId id="506" r:id="rId57"/>
    <p:sldId id="509" r:id="rId58"/>
    <p:sldId id="510" r:id="rId59"/>
    <p:sldId id="408" r:id="rId60"/>
    <p:sldId id="512" r:id="rId61"/>
    <p:sldId id="511" r:id="rId62"/>
    <p:sldId id="513" r:id="rId63"/>
    <p:sldId id="514" r:id="rId64"/>
    <p:sldId id="515" r:id="rId65"/>
    <p:sldId id="517" r:id="rId66"/>
    <p:sldId id="516" r:id="rId67"/>
    <p:sldId id="519" r:id="rId68"/>
    <p:sldId id="518" r:id="rId69"/>
    <p:sldId id="520" r:id="rId70"/>
    <p:sldId id="521" r:id="rId71"/>
    <p:sldId id="409" r:id="rId72"/>
    <p:sldId id="410" r:id="rId73"/>
    <p:sldId id="522" r:id="rId74"/>
    <p:sldId id="412"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2" autoAdjust="0"/>
    <p:restoredTop sz="94631" autoAdjust="0"/>
  </p:normalViewPr>
  <p:slideViewPr>
    <p:cSldViewPr>
      <p:cViewPr>
        <p:scale>
          <a:sx n="91" d="100"/>
          <a:sy n="91" d="100"/>
        </p:scale>
        <p:origin x="-2136" y="-7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223679-DFB7-4D8F-BA50-B15A1F8DC5F8}" type="datetimeFigureOut">
              <a:rPr lang="en-US" smtClean="0"/>
              <a:pPr/>
              <a:t>1/16/2013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733C37-3E41-4DC6-95FB-86C7950C483C}" type="slidenum">
              <a:rPr lang="en-US" smtClean="0"/>
              <a:pPr/>
              <a:t>‹#›</a:t>
            </a:fld>
            <a:endParaRPr lang="en-US"/>
          </a:p>
        </p:txBody>
      </p:sp>
    </p:spTree>
    <p:extLst>
      <p:ext uri="{BB962C8B-B14F-4D97-AF65-F5344CB8AC3E}">
        <p14:creationId xmlns:p14="http://schemas.microsoft.com/office/powerpoint/2010/main" val="3060846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1049232-C5CE-4D61-9E40-6F55310592BA}" type="datetime1">
              <a:rPr lang="en-US" smtClean="0"/>
              <a:pPr/>
              <a:t>1/16/2013</a:t>
            </a:fld>
            <a:endParaRPr lang="en-US"/>
          </a:p>
        </p:txBody>
      </p:sp>
      <p:sp>
        <p:nvSpPr>
          <p:cNvPr id="17" name="Footer Placeholder 16"/>
          <p:cNvSpPr>
            <a:spLocks noGrp="1"/>
          </p:cNvSpPr>
          <p:nvPr>
            <p:ph type="ftr" sz="quarter" idx="11"/>
          </p:nvPr>
        </p:nvSpPr>
        <p:spPr bwMode="auto">
          <a:xfrm>
            <a:off x="1752600" y="6473952"/>
            <a:ext cx="4953000" cy="384048"/>
          </a:xfrm>
        </p:spPr>
        <p:txBody>
          <a:bodyPr/>
          <a:lstStyle/>
          <a:p>
            <a:r>
              <a:rPr lang="en-US" smtClean="0"/>
              <a:t>© 2014 Cengage Learning Engineering. All Rights Reserved. </a:t>
            </a:r>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3BC3BBC-D9F7-4F61-AC3E-87B7C7E0C7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4914E8-4B78-446E-A702-D8B3F502168C}" type="datetime1">
              <a:rPr lang="en-US" smtClean="0"/>
              <a:pPr/>
              <a:t>1/16/2013</a:t>
            </a:fld>
            <a:endParaRPr lang="en-US"/>
          </a:p>
        </p:txBody>
      </p:sp>
      <p:sp>
        <p:nvSpPr>
          <p:cNvPr id="5" name="Footer Placeholder 4"/>
          <p:cNvSpPr>
            <a:spLocks noGrp="1"/>
          </p:cNvSpPr>
          <p:nvPr>
            <p:ph type="ftr" sz="quarter" idx="11"/>
          </p:nvPr>
        </p:nvSpPr>
        <p:spPr/>
        <p:txBody>
          <a:bodyPr/>
          <a:lstStyle/>
          <a:p>
            <a:r>
              <a:rPr lang="en-US" smtClean="0"/>
              <a:t>© 2014 Cengage Learning Engineering. All Rights Reserved. </a:t>
            </a:r>
            <a:endParaRPr lang="en-US"/>
          </a:p>
        </p:txBody>
      </p:sp>
      <p:sp>
        <p:nvSpPr>
          <p:cNvPr id="6" name="Slide Number Placeholder 5"/>
          <p:cNvSpPr>
            <a:spLocks noGrp="1"/>
          </p:cNvSpPr>
          <p:nvPr>
            <p:ph type="sldNum" sz="quarter" idx="12"/>
          </p:nvPr>
        </p:nvSpPr>
        <p:spPr/>
        <p:txBody>
          <a:bodyPr/>
          <a:lstStyle/>
          <a:p>
            <a:fld id="{03BC3BBC-D9F7-4F61-AC3E-87B7C7E0C7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57229A-D041-4908-A197-8FB972E7E8E7}" type="datetime1">
              <a:rPr lang="en-US" smtClean="0"/>
              <a:pPr/>
              <a:t>1/16/2013</a:t>
            </a:fld>
            <a:endParaRPr lang="en-US"/>
          </a:p>
        </p:txBody>
      </p:sp>
      <p:sp>
        <p:nvSpPr>
          <p:cNvPr id="5" name="Footer Placeholder 4"/>
          <p:cNvSpPr>
            <a:spLocks noGrp="1"/>
          </p:cNvSpPr>
          <p:nvPr>
            <p:ph type="ftr" sz="quarter" idx="11"/>
          </p:nvPr>
        </p:nvSpPr>
        <p:spPr/>
        <p:txBody>
          <a:bodyPr/>
          <a:lstStyle/>
          <a:p>
            <a:r>
              <a:rPr lang="en-US" smtClean="0"/>
              <a:t>© 2014 Cengage Learning Engineering. All Rights Reserved. </a:t>
            </a:r>
            <a:endParaRPr lang="en-US"/>
          </a:p>
        </p:txBody>
      </p:sp>
      <p:sp>
        <p:nvSpPr>
          <p:cNvPr id="6" name="Slide Number Placeholder 5"/>
          <p:cNvSpPr>
            <a:spLocks noGrp="1"/>
          </p:cNvSpPr>
          <p:nvPr>
            <p:ph type="sldNum" sz="quarter" idx="12"/>
          </p:nvPr>
        </p:nvSpPr>
        <p:spPr/>
        <p:txBody>
          <a:bodyPr/>
          <a:lstStyle/>
          <a:p>
            <a:fld id="{03BC3BBC-D9F7-4F61-AC3E-87B7C7E0C7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B9223C6-AB96-4FD3-AFB4-010E051E0CD6}" type="datetime1">
              <a:rPr lang="en-US" smtClean="0"/>
              <a:pPr/>
              <a:t>1/16/2013</a:t>
            </a:fld>
            <a:endParaRPr lang="en-US"/>
          </a:p>
        </p:txBody>
      </p:sp>
      <p:sp>
        <p:nvSpPr>
          <p:cNvPr id="9" name="Slide Number Placeholder 8"/>
          <p:cNvSpPr>
            <a:spLocks noGrp="1"/>
          </p:cNvSpPr>
          <p:nvPr>
            <p:ph type="sldNum" sz="quarter" idx="15"/>
          </p:nvPr>
        </p:nvSpPr>
        <p:spPr/>
        <p:txBody>
          <a:bodyPr rtlCol="0"/>
          <a:lstStyle/>
          <a:p>
            <a:fld id="{03BC3BBC-D9F7-4F61-AC3E-87B7C7E0C76B}" type="slidenum">
              <a:rPr lang="en-US" smtClean="0"/>
              <a:pPr/>
              <a:t>‹#›</a:t>
            </a:fld>
            <a:endParaRPr lang="en-US"/>
          </a:p>
        </p:txBody>
      </p:sp>
      <p:sp>
        <p:nvSpPr>
          <p:cNvPr id="10" name="Footer Placeholder 9"/>
          <p:cNvSpPr>
            <a:spLocks noGrp="1"/>
          </p:cNvSpPr>
          <p:nvPr>
            <p:ph type="ftr" sz="quarter" idx="16"/>
          </p:nvPr>
        </p:nvSpPr>
        <p:spPr/>
        <p:txBody>
          <a:bodyPr rtlCol="0"/>
          <a:lstStyle/>
          <a:p>
            <a:r>
              <a:rPr lang="en-US" smtClean="0"/>
              <a:t>© 2014 Cengage Learning Engineering. All Rights Reserved. </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8F27418-D607-41EA-BEC4-49B6E8175403}" type="datetime1">
              <a:rPr lang="en-US" smtClean="0"/>
              <a:pPr/>
              <a:t>1/16/2013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 2014 Cengage Learning Engineering. All Rights Reserved. </a:t>
            </a: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3BC3BBC-D9F7-4F61-AC3E-87B7C7E0C7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8F522C1-DA6D-4F82-97EC-FA36CAB15835}" type="datetime1">
              <a:rPr lang="en-US" smtClean="0"/>
              <a:pPr/>
              <a:t>1/16/2013</a:t>
            </a:fld>
            <a:endParaRPr lang="en-US"/>
          </a:p>
        </p:txBody>
      </p:sp>
      <p:sp>
        <p:nvSpPr>
          <p:cNvPr id="6" name="Footer Placeholder 5"/>
          <p:cNvSpPr>
            <a:spLocks noGrp="1"/>
          </p:cNvSpPr>
          <p:nvPr>
            <p:ph type="ftr" sz="quarter" idx="11"/>
          </p:nvPr>
        </p:nvSpPr>
        <p:spPr/>
        <p:txBody>
          <a:bodyPr/>
          <a:lstStyle/>
          <a:p>
            <a:r>
              <a:rPr lang="en-US" smtClean="0"/>
              <a:t>© 2014 Cengage Learning Engineering. All Rights Reserved. </a:t>
            </a:r>
            <a:endParaRPr lang="en-US"/>
          </a:p>
        </p:txBody>
      </p:sp>
      <p:sp>
        <p:nvSpPr>
          <p:cNvPr id="7" name="Slide Number Placeholder 6"/>
          <p:cNvSpPr>
            <a:spLocks noGrp="1"/>
          </p:cNvSpPr>
          <p:nvPr>
            <p:ph type="sldNum" sz="quarter" idx="12"/>
          </p:nvPr>
        </p:nvSpPr>
        <p:spPr/>
        <p:txBody>
          <a:bodyPr/>
          <a:lstStyle/>
          <a:p>
            <a:fld id="{03BC3BBC-D9F7-4F61-AC3E-87B7C7E0C76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11F984D-8D97-4529-81F1-FD232706E811}" type="datetime1">
              <a:rPr lang="en-US" smtClean="0"/>
              <a:pPr/>
              <a:t>1/16/2013</a:t>
            </a:fld>
            <a:endParaRPr lang="en-US"/>
          </a:p>
        </p:txBody>
      </p:sp>
      <p:sp>
        <p:nvSpPr>
          <p:cNvPr id="8" name="Footer Placeholder 7"/>
          <p:cNvSpPr>
            <a:spLocks noGrp="1"/>
          </p:cNvSpPr>
          <p:nvPr>
            <p:ph type="ftr" sz="quarter" idx="11"/>
          </p:nvPr>
        </p:nvSpPr>
        <p:spPr/>
        <p:txBody>
          <a:bodyPr/>
          <a:lstStyle/>
          <a:p>
            <a:r>
              <a:rPr lang="en-US" smtClean="0"/>
              <a:t>© 2014 Cengage Learning Engineering. All Rights Reserved. </a:t>
            </a:r>
            <a:endParaRPr lang="en-US"/>
          </a:p>
        </p:txBody>
      </p:sp>
      <p:sp>
        <p:nvSpPr>
          <p:cNvPr id="9" name="Slide Number Placeholder 8"/>
          <p:cNvSpPr>
            <a:spLocks noGrp="1"/>
          </p:cNvSpPr>
          <p:nvPr>
            <p:ph type="sldNum" sz="quarter" idx="12"/>
          </p:nvPr>
        </p:nvSpPr>
        <p:spPr/>
        <p:txBody>
          <a:bodyPr/>
          <a:lstStyle/>
          <a:p>
            <a:fld id="{03BC3BBC-D9F7-4F61-AC3E-87B7C7E0C76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86EB689-4A1A-49C8-B209-F41BFEADA1DB}" type="datetime1">
              <a:rPr lang="en-US" smtClean="0"/>
              <a:pPr/>
              <a:t>1/16/2013</a:t>
            </a:fld>
            <a:endParaRPr lang="en-US"/>
          </a:p>
        </p:txBody>
      </p:sp>
      <p:sp>
        <p:nvSpPr>
          <p:cNvPr id="7" name="Slide Number Placeholder 6"/>
          <p:cNvSpPr>
            <a:spLocks noGrp="1"/>
          </p:cNvSpPr>
          <p:nvPr>
            <p:ph type="sldNum" sz="quarter" idx="11"/>
          </p:nvPr>
        </p:nvSpPr>
        <p:spPr/>
        <p:txBody>
          <a:bodyPr rtlCol="0"/>
          <a:lstStyle/>
          <a:p>
            <a:fld id="{03BC3BBC-D9F7-4F61-AC3E-87B7C7E0C76B}" type="slidenum">
              <a:rPr lang="en-US" smtClean="0"/>
              <a:pPr/>
              <a:t>‹#›</a:t>
            </a:fld>
            <a:endParaRPr lang="en-US"/>
          </a:p>
        </p:txBody>
      </p:sp>
      <p:sp>
        <p:nvSpPr>
          <p:cNvPr id="8" name="Footer Placeholder 7"/>
          <p:cNvSpPr>
            <a:spLocks noGrp="1"/>
          </p:cNvSpPr>
          <p:nvPr>
            <p:ph type="ftr" sz="quarter" idx="12"/>
          </p:nvPr>
        </p:nvSpPr>
        <p:spPr/>
        <p:txBody>
          <a:bodyPr rtlCol="0"/>
          <a:lstStyle/>
          <a:p>
            <a:r>
              <a:rPr lang="en-US" smtClean="0"/>
              <a:t>© 2014 Cengage Learning Engineering. All Rights Reserved. </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2C5771-09C5-404A-9B3B-053DA8F17A74}" type="datetime1">
              <a:rPr lang="en-US" smtClean="0"/>
              <a:pPr/>
              <a:t>1/16/2013</a:t>
            </a:fld>
            <a:endParaRPr lang="en-US"/>
          </a:p>
        </p:txBody>
      </p:sp>
      <p:sp>
        <p:nvSpPr>
          <p:cNvPr id="3" name="Footer Placeholder 2"/>
          <p:cNvSpPr>
            <a:spLocks noGrp="1"/>
          </p:cNvSpPr>
          <p:nvPr>
            <p:ph type="ftr" sz="quarter" idx="11"/>
          </p:nvPr>
        </p:nvSpPr>
        <p:spPr>
          <a:xfrm>
            <a:off x="1752600" y="6492240"/>
            <a:ext cx="5181600" cy="365760"/>
          </a:xfrm>
        </p:spPr>
        <p:txBody>
          <a:bodyPr/>
          <a:lstStyle/>
          <a:p>
            <a:r>
              <a:rPr lang="en-US" dirty="0" smtClean="0"/>
              <a:t>© 2014 </a:t>
            </a:r>
            <a:r>
              <a:rPr lang="en-US" dirty="0" err="1" smtClean="0"/>
              <a:t>Cengage</a:t>
            </a:r>
            <a:r>
              <a:rPr lang="en-US" dirty="0" smtClean="0"/>
              <a:t> Learning Engineering. All Rights Reserved. </a:t>
            </a:r>
            <a:endParaRPr lang="en-US" dirty="0"/>
          </a:p>
        </p:txBody>
      </p:sp>
      <p:sp>
        <p:nvSpPr>
          <p:cNvPr id="4" name="Slide Number Placeholder 3"/>
          <p:cNvSpPr>
            <a:spLocks noGrp="1"/>
          </p:cNvSpPr>
          <p:nvPr>
            <p:ph type="sldNum" sz="quarter" idx="12"/>
          </p:nvPr>
        </p:nvSpPr>
        <p:spPr/>
        <p:txBody>
          <a:bodyPr/>
          <a:lstStyle/>
          <a:p>
            <a:fld id="{03BC3BBC-D9F7-4F61-AC3E-87B7C7E0C7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8DD06F3-8BDE-496E-8354-F7BFA3FE6C56}" type="datetime1">
              <a:rPr lang="en-US" smtClean="0"/>
              <a:pPr/>
              <a:t>1/16/2013</a:t>
            </a:fld>
            <a:endParaRPr lang="en-US"/>
          </a:p>
        </p:txBody>
      </p:sp>
      <p:sp>
        <p:nvSpPr>
          <p:cNvPr id="22" name="Slide Number Placeholder 21"/>
          <p:cNvSpPr>
            <a:spLocks noGrp="1"/>
          </p:cNvSpPr>
          <p:nvPr>
            <p:ph type="sldNum" sz="quarter" idx="15"/>
          </p:nvPr>
        </p:nvSpPr>
        <p:spPr/>
        <p:txBody>
          <a:bodyPr rtlCol="0"/>
          <a:lstStyle/>
          <a:p>
            <a:fld id="{03BC3BBC-D9F7-4F61-AC3E-87B7C7E0C76B}" type="slidenum">
              <a:rPr lang="en-US" smtClean="0"/>
              <a:pPr/>
              <a:t>‹#›</a:t>
            </a:fld>
            <a:endParaRPr lang="en-US"/>
          </a:p>
        </p:txBody>
      </p:sp>
      <p:sp>
        <p:nvSpPr>
          <p:cNvPr id="23" name="Footer Placeholder 22"/>
          <p:cNvSpPr>
            <a:spLocks noGrp="1"/>
          </p:cNvSpPr>
          <p:nvPr>
            <p:ph type="ftr" sz="quarter" idx="16"/>
          </p:nvPr>
        </p:nvSpPr>
        <p:spPr/>
        <p:txBody>
          <a:bodyPr rtlCol="0"/>
          <a:lstStyle/>
          <a:p>
            <a:r>
              <a:rPr lang="en-US" smtClean="0"/>
              <a:t>© 2014 Cengage Learning Engineering. All Rights Reserved. </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92CE6DF-57B5-47D0-8709-906C799842E3}" type="datetime1">
              <a:rPr lang="en-US" smtClean="0"/>
              <a:pPr/>
              <a:t>1/16/2013</a:t>
            </a:fld>
            <a:endParaRPr lang="en-US"/>
          </a:p>
        </p:txBody>
      </p:sp>
      <p:sp>
        <p:nvSpPr>
          <p:cNvPr id="18" name="Slide Number Placeholder 17"/>
          <p:cNvSpPr>
            <a:spLocks noGrp="1"/>
          </p:cNvSpPr>
          <p:nvPr>
            <p:ph type="sldNum" sz="quarter" idx="11"/>
          </p:nvPr>
        </p:nvSpPr>
        <p:spPr/>
        <p:txBody>
          <a:bodyPr rtlCol="0"/>
          <a:lstStyle/>
          <a:p>
            <a:fld id="{03BC3BBC-D9F7-4F61-AC3E-87B7C7E0C76B}" type="slidenum">
              <a:rPr lang="en-US" smtClean="0"/>
              <a:pPr/>
              <a:t>‹#›</a:t>
            </a:fld>
            <a:endParaRPr lang="en-US"/>
          </a:p>
        </p:txBody>
      </p:sp>
      <p:sp>
        <p:nvSpPr>
          <p:cNvPr id="21" name="Footer Placeholder 20"/>
          <p:cNvSpPr>
            <a:spLocks noGrp="1"/>
          </p:cNvSpPr>
          <p:nvPr>
            <p:ph type="ftr" sz="quarter" idx="12"/>
          </p:nvPr>
        </p:nvSpPr>
        <p:spPr/>
        <p:txBody>
          <a:bodyPr rtlCol="0"/>
          <a:lstStyle/>
          <a:p>
            <a:r>
              <a:rPr lang="en-US" smtClean="0"/>
              <a:t>© 2014 Cengage Learning Engineering. All Rights Reserved. </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10FA962-0B25-471A-8504-16F8826E83EF}" type="datetime1">
              <a:rPr lang="en-US" smtClean="0"/>
              <a:pPr/>
              <a:t>1/16/2013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 2014 Cengage Learning Engineering. All Rights Reserved. </a:t>
            </a: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3BC3BBC-D9F7-4F61-AC3E-87B7C7E0C76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990600"/>
            <a:ext cx="3581400" cy="838200"/>
          </a:xfrm>
        </p:spPr>
        <p:txBody>
          <a:bodyPr>
            <a:normAutofit/>
          </a:bodyPr>
          <a:lstStyle/>
          <a:p>
            <a:pPr algn="ctr"/>
            <a:r>
              <a:rPr lang="en-US" sz="4400" dirty="0" smtClean="0">
                <a:solidFill>
                  <a:schemeClr val="accent1"/>
                </a:solidFill>
              </a:rPr>
              <a:t>Chapter 5</a:t>
            </a:r>
            <a:endParaRPr lang="en-US" sz="4400" dirty="0">
              <a:solidFill>
                <a:schemeClr val="accent1"/>
              </a:solidFill>
            </a:endParaRPr>
          </a:p>
        </p:txBody>
      </p:sp>
      <p:sp>
        <p:nvSpPr>
          <p:cNvPr id="3" name="Subtitle 2"/>
          <p:cNvSpPr>
            <a:spLocks noGrp="1"/>
          </p:cNvSpPr>
          <p:nvPr>
            <p:ph type="subTitle" idx="1"/>
          </p:nvPr>
        </p:nvSpPr>
        <p:spPr>
          <a:xfrm>
            <a:off x="1752600" y="1981200"/>
            <a:ext cx="3581400" cy="2286000"/>
          </a:xfrm>
        </p:spPr>
        <p:txBody>
          <a:bodyPr>
            <a:normAutofit/>
          </a:bodyPr>
          <a:lstStyle/>
          <a:p>
            <a:pPr algn="ctr"/>
            <a:r>
              <a:rPr lang="en-US" sz="3200"/>
              <a:t>Computer Organization and Architecture</a:t>
            </a:r>
            <a:endParaRPr lang="en-US" sz="3200" dirty="0"/>
          </a:p>
        </p:txBody>
      </p:sp>
      <p:sp>
        <p:nvSpPr>
          <p:cNvPr id="8" name="Footer Placeholder 2"/>
          <p:cNvSpPr>
            <a:spLocks noGrp="1"/>
          </p:cNvSpPr>
          <p:nvPr>
            <p:ph type="ftr" sz="quarter" idx="11"/>
          </p:nvPr>
        </p:nvSpPr>
        <p:spPr/>
        <p:txBody>
          <a:bodyPr/>
          <a:lstStyle/>
          <a:p>
            <a:r>
              <a:rPr lang="en-US" dirty="0" smtClean="0"/>
              <a:t>© 2014 </a:t>
            </a:r>
            <a:r>
              <a:rPr lang="en-US" dirty="0" err="1" smtClean="0"/>
              <a:t>Cengage</a:t>
            </a:r>
            <a:r>
              <a:rPr lang="en-US" dirty="0" smtClean="0"/>
              <a:t> Learning Engineering. All Rights Reserved. </a:t>
            </a:r>
            <a:endParaRPr lang="en-US" dirty="0"/>
          </a:p>
        </p:txBody>
      </p:sp>
      <p:sp>
        <p:nvSpPr>
          <p:cNvPr id="6" name="Slide Number Placeholder 5"/>
          <p:cNvSpPr>
            <a:spLocks noGrp="1"/>
          </p:cNvSpPr>
          <p:nvPr>
            <p:ph type="sldNum" sz="quarter" idx="12"/>
          </p:nvPr>
        </p:nvSpPr>
        <p:spPr/>
        <p:txBody>
          <a:bodyPr/>
          <a:lstStyle/>
          <a:p>
            <a:fld id="{03BC3BBC-D9F7-4F61-AC3E-87B7C7E0C76B}" type="slidenum">
              <a:rPr lang="en-US" smtClean="0"/>
              <a:pPr/>
              <a:t>1</a:t>
            </a:fld>
            <a:endParaRPr lang="en-US"/>
          </a:p>
        </p:txBody>
      </p:sp>
      <p:pic>
        <p:nvPicPr>
          <p:cNvPr id="9" name="Picture 10" descr="CL_Logo_RGB_JPG.jpg"/>
          <p:cNvPicPr>
            <a:picLocks noChangeAspect="1"/>
          </p:cNvPicPr>
          <p:nvPr/>
        </p:nvPicPr>
        <p:blipFill>
          <a:blip r:embed="rId2" cstate="print"/>
          <a:srcRect/>
          <a:stretch>
            <a:fillRect/>
          </a:stretch>
        </p:blipFill>
        <p:spPr bwMode="auto">
          <a:xfrm>
            <a:off x="7772399" y="6257925"/>
            <a:ext cx="1371601" cy="600075"/>
          </a:xfrm>
          <a:prstGeom prst="rect">
            <a:avLst/>
          </a:prstGeom>
          <a:noFill/>
          <a:ln w="9525">
            <a:noFill/>
            <a:miter lim="800000"/>
            <a:headEnd/>
            <a:tailEnd/>
          </a:ln>
        </p:spPr>
      </p:pic>
      <p:sp>
        <p:nvSpPr>
          <p:cNvPr id="11" name="TextBox 10"/>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4" name="Picture 2" descr="H:\T DOCS\PPT JPEGS\Clements9781111987046.jpg"/>
          <p:cNvPicPr>
            <a:picLocks noChangeAspect="1" noChangeArrowheads="1"/>
          </p:cNvPicPr>
          <p:nvPr/>
        </p:nvPicPr>
        <p:blipFill>
          <a:blip r:embed="rId3" cstate="print"/>
          <a:srcRect/>
          <a:stretch>
            <a:fillRect/>
          </a:stretch>
        </p:blipFill>
        <p:spPr bwMode="auto">
          <a:xfrm>
            <a:off x="5334000" y="1066800"/>
            <a:ext cx="3535680" cy="4419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304800" y="533400"/>
            <a:ext cx="8229600" cy="5016758"/>
          </a:xfrm>
          <a:prstGeom prst="rect">
            <a:avLst/>
          </a:prstGeom>
        </p:spPr>
        <p:txBody>
          <a:bodyPr wrap="square">
            <a:spAutoFit/>
          </a:bodyPr>
          <a:lstStyle/>
          <a:p>
            <a:r>
              <a:rPr lang="en-US" sz="2000" b="1" dirty="0"/>
              <a:t>DSP Applications</a:t>
            </a:r>
            <a:endParaRPr lang="en-US" sz="2000" dirty="0"/>
          </a:p>
          <a:p>
            <a:r>
              <a:rPr lang="en-US" sz="2000" dirty="0"/>
              <a:t> </a:t>
            </a:r>
          </a:p>
          <a:p>
            <a:r>
              <a:rPr lang="en-US" sz="2000" dirty="0"/>
              <a:t>Digital signal processing is one of the most ubiquitous of all modern digital technologies. </a:t>
            </a:r>
            <a:endParaRPr lang="en-US" sz="2000" dirty="0" smtClean="0"/>
          </a:p>
          <a:p>
            <a:endParaRPr lang="en-US" sz="2000" dirty="0"/>
          </a:p>
          <a:p>
            <a:r>
              <a:rPr lang="en-US" sz="2000" dirty="0" smtClean="0"/>
              <a:t>DSP </a:t>
            </a:r>
            <a:r>
              <a:rPr lang="en-US" sz="2000" dirty="0"/>
              <a:t>is carried out by conventional processors, dedicated special-purpose processors </a:t>
            </a:r>
            <a:r>
              <a:rPr lang="en-US" sz="2000" dirty="0" smtClean="0"/>
              <a:t>optimized </a:t>
            </a:r>
            <a:r>
              <a:rPr lang="en-US" sz="2000" dirty="0"/>
              <a:t>for DSP applications, or FPGAs (field programmable gate arrays). Typical DSP applications are:</a:t>
            </a:r>
          </a:p>
          <a:p>
            <a:r>
              <a:rPr lang="en-US" sz="2000" dirty="0"/>
              <a:t> </a:t>
            </a:r>
          </a:p>
          <a:p>
            <a:pPr marL="342900" lvl="0" indent="-342900">
              <a:buFont typeface="Arial" pitchFamily="34" charset="0"/>
              <a:buChar char="•"/>
            </a:pPr>
            <a:r>
              <a:rPr lang="en-US" sz="2000" dirty="0"/>
              <a:t>Cellular phones</a:t>
            </a:r>
          </a:p>
          <a:p>
            <a:pPr marL="342900" lvl="0" indent="-342900">
              <a:buFont typeface="Arial" pitchFamily="34" charset="0"/>
              <a:buChar char="•"/>
            </a:pPr>
            <a:r>
              <a:rPr lang="en-US" sz="2000" dirty="0"/>
              <a:t>Digital pagers</a:t>
            </a:r>
          </a:p>
          <a:p>
            <a:pPr marL="342900" lvl="0" indent="-342900">
              <a:buFont typeface="Arial" pitchFamily="34" charset="0"/>
              <a:buChar char="•"/>
            </a:pPr>
            <a:r>
              <a:rPr lang="en-US" sz="2000" dirty="0"/>
              <a:t>Audio systems, MP3, AAC decoding, equalization, sound effects).</a:t>
            </a:r>
          </a:p>
          <a:p>
            <a:pPr marL="342900" lvl="0" indent="-342900">
              <a:buFont typeface="Arial" pitchFamily="34" charset="0"/>
              <a:buChar char="•"/>
            </a:pPr>
            <a:r>
              <a:rPr lang="en-US" sz="2000" dirty="0"/>
              <a:t>HDTV (High definition television)</a:t>
            </a:r>
          </a:p>
          <a:p>
            <a:pPr marL="342900" lvl="0" indent="-342900">
              <a:buFont typeface="Arial" pitchFamily="34" charset="0"/>
              <a:buChar char="•"/>
            </a:pPr>
            <a:r>
              <a:rPr lang="en-US" sz="2000" dirty="0"/>
              <a:t>Automobile control (active suspension, engine control, anti-skid)</a:t>
            </a:r>
          </a:p>
          <a:p>
            <a:pPr marL="342900" lvl="0" indent="-342900">
              <a:buFont typeface="Arial" pitchFamily="34" charset="0"/>
              <a:buChar char="•"/>
            </a:pPr>
            <a:r>
              <a:rPr lang="en-US" sz="2000" dirty="0"/>
              <a:t>Disk drives (digital filtering for pulse detection)</a:t>
            </a:r>
          </a:p>
          <a:p>
            <a:pPr marL="342900" lvl="0" indent="-342900">
              <a:buFont typeface="Arial" pitchFamily="34" charset="0"/>
              <a:buChar char="•"/>
            </a:pPr>
            <a:r>
              <a:rPr lang="en-US" sz="2000" dirty="0"/>
              <a:t>Active noise cancellation</a:t>
            </a:r>
          </a:p>
        </p:txBody>
      </p:sp>
    </p:spTree>
    <p:extLst>
      <p:ext uri="{BB962C8B-B14F-4D97-AF65-F5344CB8AC3E}">
        <p14:creationId xmlns:p14="http://schemas.microsoft.com/office/powerpoint/2010/main" val="3749848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89090" name="Picture 2" descr="E:\CengageBook\CengageLectureNotesWebsite\Clements 1e JPG_files\ch05\87046-05-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958" y="3048000"/>
            <a:ext cx="7698819" cy="2590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8958" y="457200"/>
            <a:ext cx="8195441" cy="2308324"/>
          </a:xfrm>
          <a:prstGeom prst="rect">
            <a:avLst/>
          </a:prstGeom>
        </p:spPr>
        <p:txBody>
          <a:bodyPr wrap="square">
            <a:spAutoFit/>
          </a:bodyPr>
          <a:lstStyle/>
          <a:p>
            <a:r>
              <a:rPr lang="en-US" dirty="0"/>
              <a:t>The basic DSP building block of Figure 5.10 can be used to construct digital filters that transmit or stop a range of frequencies; for example, you could use a digital filter with an EKG to separate out the heartbeat of a fetus from that of the mother. </a:t>
            </a:r>
            <a:endParaRPr lang="en-US" dirty="0" smtClean="0"/>
          </a:p>
          <a:p>
            <a:endParaRPr lang="en-US" dirty="0"/>
          </a:p>
          <a:p>
            <a:r>
              <a:rPr lang="en-US" dirty="0" smtClean="0"/>
              <a:t>There </a:t>
            </a:r>
            <a:r>
              <a:rPr lang="en-US" dirty="0"/>
              <a:t>are two classic forms of digital filter; Figure 5.11 illustrates the finite impulse response filter, FIR, and Figure 5.12 illustrates the infinite impulse response filter, IIR.</a:t>
            </a:r>
          </a:p>
        </p:txBody>
      </p:sp>
    </p:spTree>
    <p:extLst>
      <p:ext uri="{BB962C8B-B14F-4D97-AF65-F5344CB8AC3E}">
        <p14:creationId xmlns:p14="http://schemas.microsoft.com/office/powerpoint/2010/main" val="136762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90114" name="Picture 2" descr="E:\CengageBook\CengageLectureNotesWebsite\Clements 1e JPG_files\ch05\87046-05-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895" y="838200"/>
            <a:ext cx="8325216"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763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026" name="Picture 2" descr="D:\CengageBook\CengageLectureNotesWebsite\Clements 1e JPG_files\ch05\87046-05-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799"/>
            <a:ext cx="7010400" cy="5591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169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mc:AlternateContent xmlns:mc="http://schemas.openxmlformats.org/markup-compatibility/2006" xmlns:a14="http://schemas.microsoft.com/office/drawing/2010/main">
        <mc:Choice Requires="a14">
          <p:sp>
            <p:nvSpPr>
              <p:cNvPr id="7" name="Rectangle 6"/>
              <p:cNvSpPr/>
              <p:nvPr/>
            </p:nvSpPr>
            <p:spPr>
              <a:xfrm>
                <a:off x="685800" y="685800"/>
                <a:ext cx="8001000" cy="4641079"/>
              </a:xfrm>
              <a:prstGeom prst="rect">
                <a:avLst/>
              </a:prstGeom>
            </p:spPr>
            <p:txBody>
              <a:bodyPr wrap="square">
                <a:spAutoFit/>
              </a:bodyPr>
              <a:lstStyle/>
              <a:p>
                <a:r>
                  <a:rPr lang="en-US" b="1" dirty="0" smtClean="0"/>
                  <a:t>DSP Architectures</a:t>
                </a:r>
                <a:endParaRPr lang="en-US" dirty="0"/>
              </a:p>
              <a:p>
                <a:r>
                  <a:rPr lang="en-US" dirty="0"/>
                  <a:t> </a:t>
                </a:r>
              </a:p>
              <a:p>
                <a:r>
                  <a:rPr lang="en-US" dirty="0"/>
                  <a:t>Recall that digital filters are synthesized by evaluating </a:t>
                </a:r>
              </a:p>
              <a:p>
                <a:r>
                  <a:rPr lang="en-US" dirty="0"/>
                  <a:t> </a:t>
                </a:r>
              </a:p>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a:rPr>
                          </m:ctrlPr>
                        </m:sSubPr>
                        <m:e>
                          <m:r>
                            <a:rPr lang="en-US" b="1" i="1">
                              <a:solidFill>
                                <a:srgbClr val="FF0000"/>
                              </a:solidFill>
                              <a:latin typeface="Cambria Math"/>
                            </a:rPr>
                            <m:t>𝒚</m:t>
                          </m:r>
                        </m:e>
                        <m:sub>
                          <m:r>
                            <a:rPr lang="en-US" b="1" i="1">
                              <a:solidFill>
                                <a:srgbClr val="FF0000"/>
                              </a:solidFill>
                              <a:latin typeface="Cambria Math"/>
                            </a:rPr>
                            <m:t>𝒊</m:t>
                          </m:r>
                        </m:sub>
                      </m:sSub>
                      <m:r>
                        <a:rPr lang="en-US" b="1" i="1">
                          <a:solidFill>
                            <a:srgbClr val="FF0000"/>
                          </a:solidFill>
                          <a:latin typeface="Cambria Math"/>
                        </a:rPr>
                        <m:t>=</m:t>
                      </m:r>
                      <m:nary>
                        <m:naryPr>
                          <m:chr m:val="∑"/>
                          <m:limLoc m:val="undOvr"/>
                          <m:subHide m:val="on"/>
                          <m:supHide m:val="on"/>
                          <m:ctrlPr>
                            <a:rPr lang="en-US" b="1" i="1">
                              <a:solidFill>
                                <a:srgbClr val="FF0000"/>
                              </a:solidFill>
                              <a:latin typeface="Cambria Math"/>
                            </a:rPr>
                          </m:ctrlPr>
                        </m:naryPr>
                        <m:sub/>
                        <m:sup/>
                        <m:e>
                          <m:sSub>
                            <m:sSubPr>
                              <m:ctrlPr>
                                <a:rPr lang="en-US" b="1" i="1">
                                  <a:solidFill>
                                    <a:srgbClr val="FF0000"/>
                                  </a:solidFill>
                                  <a:latin typeface="Cambria Math"/>
                                </a:rPr>
                              </m:ctrlPr>
                            </m:sSubPr>
                            <m:e>
                              <m:r>
                                <a:rPr lang="en-GB" b="1" i="1" smtClean="0">
                                  <a:solidFill>
                                    <a:srgbClr val="FF0000"/>
                                  </a:solidFill>
                                  <a:latin typeface="Cambria Math"/>
                                </a:rPr>
                                <m:t>𝒙</m:t>
                              </m:r>
                            </m:e>
                            <m:sub>
                              <m:r>
                                <a:rPr lang="en-US" b="1" i="1">
                                  <a:solidFill>
                                    <a:srgbClr val="FF0000"/>
                                  </a:solidFill>
                                  <a:latin typeface="Cambria Math"/>
                                </a:rPr>
                                <m:t>𝒋</m:t>
                              </m:r>
                            </m:sub>
                          </m:sSub>
                        </m:e>
                      </m:nary>
                      <m:r>
                        <a:rPr lang="en-US" b="1" i="1">
                          <a:solidFill>
                            <a:srgbClr val="FF0000"/>
                          </a:solidFill>
                          <a:latin typeface="Cambria Math"/>
                        </a:rPr>
                        <m:t>∙</m:t>
                      </m:r>
                      <m:sSub>
                        <m:sSubPr>
                          <m:ctrlPr>
                            <a:rPr lang="en-US" b="1" i="1">
                              <a:solidFill>
                                <a:srgbClr val="FF0000"/>
                              </a:solidFill>
                              <a:latin typeface="Cambria Math"/>
                            </a:rPr>
                          </m:ctrlPr>
                        </m:sSubPr>
                        <m:e>
                          <m:r>
                            <a:rPr lang="en-US" b="1" i="1">
                              <a:solidFill>
                                <a:srgbClr val="FF0000"/>
                              </a:solidFill>
                              <a:latin typeface="Cambria Math"/>
                            </a:rPr>
                            <m:t>𝒂</m:t>
                          </m:r>
                        </m:e>
                        <m:sub>
                          <m:r>
                            <a:rPr lang="en-US" b="1" i="1">
                              <a:solidFill>
                                <a:srgbClr val="FF0000"/>
                              </a:solidFill>
                              <a:latin typeface="Cambria Math"/>
                            </a:rPr>
                            <m:t>𝒊</m:t>
                          </m:r>
                          <m:r>
                            <a:rPr lang="en-US" b="1" i="1">
                              <a:solidFill>
                                <a:srgbClr val="FF0000"/>
                              </a:solidFill>
                              <a:latin typeface="Cambria Math"/>
                            </a:rPr>
                            <m:t>−</m:t>
                          </m:r>
                          <m:r>
                            <a:rPr lang="en-US" b="1" i="1">
                              <a:solidFill>
                                <a:srgbClr val="FF0000"/>
                              </a:solidFill>
                              <a:latin typeface="Cambria Math"/>
                            </a:rPr>
                            <m:t>𝒋</m:t>
                          </m:r>
                        </m:sub>
                      </m:sSub>
                    </m:oMath>
                  </m:oMathPara>
                </a14:m>
                <a:endParaRPr lang="en-US" b="1" dirty="0">
                  <a:solidFill>
                    <a:srgbClr val="FF0000"/>
                  </a:solidFill>
                </a:endParaRPr>
              </a:p>
              <a:p>
                <a:r>
                  <a:rPr lang="en-US" dirty="0"/>
                  <a:t> </a:t>
                </a:r>
              </a:p>
              <a:p>
                <a:r>
                  <a:rPr lang="en-US" dirty="0"/>
                  <a:t>The key action in this calculation is the repeated multiplication of pairs of numbers and their summation which suggests that multiply-accumulate operations (MACs) similar to the ARM’s MLA would feature prominently in any dedicated DSP architecture. </a:t>
                </a:r>
                <a:endParaRPr lang="en-US" dirty="0" smtClean="0"/>
              </a:p>
              <a:p>
                <a:endParaRPr lang="en-US" dirty="0"/>
              </a:p>
              <a:p>
                <a:r>
                  <a:rPr lang="en-US" dirty="0" smtClean="0"/>
                  <a:t>Similarly</a:t>
                </a:r>
                <a:r>
                  <a:rPr lang="en-US" dirty="0"/>
                  <a:t>, the variable subscripts imply that the ability to handle vectors is vital and that the vectors should be able to model long sequences of sample values (the data streams).</a:t>
                </a:r>
              </a:p>
              <a:p>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685800" y="685800"/>
                <a:ext cx="8001000" cy="4641079"/>
              </a:xfrm>
              <a:prstGeom prst="rect">
                <a:avLst/>
              </a:prstGeom>
              <a:blipFill rotWithShape="1">
                <a:blip r:embed="rId2"/>
                <a:stretch>
                  <a:fillRect l="-686" t="-657" r="-1372"/>
                </a:stretch>
              </a:blipFill>
            </p:spPr>
            <p:txBody>
              <a:bodyPr/>
              <a:lstStyle/>
              <a:p>
                <a:r>
                  <a:rPr lang="en-GB">
                    <a:noFill/>
                  </a:rPr>
                  <a:t> </a:t>
                </a:r>
              </a:p>
            </p:txBody>
          </p:sp>
        </mc:Fallback>
      </mc:AlternateContent>
    </p:spTree>
    <p:extLst>
      <p:ext uri="{BB962C8B-B14F-4D97-AF65-F5344CB8AC3E}">
        <p14:creationId xmlns:p14="http://schemas.microsoft.com/office/powerpoint/2010/main" val="3611872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7" name="Rectangle 6"/>
          <p:cNvSpPr/>
          <p:nvPr/>
        </p:nvSpPr>
        <p:spPr>
          <a:xfrm>
            <a:off x="685800" y="685800"/>
            <a:ext cx="8001000" cy="2585323"/>
          </a:xfrm>
          <a:prstGeom prst="rect">
            <a:avLst/>
          </a:prstGeom>
        </p:spPr>
        <p:txBody>
          <a:bodyPr wrap="square">
            <a:spAutoFit/>
          </a:bodyPr>
          <a:lstStyle/>
          <a:p>
            <a:r>
              <a:rPr lang="en-US" b="1" dirty="0"/>
              <a:t>DSP Architectures</a:t>
            </a:r>
            <a:endParaRPr lang="en-US" dirty="0"/>
          </a:p>
          <a:p>
            <a:r>
              <a:rPr lang="en-US" dirty="0"/>
              <a:t> </a:t>
            </a:r>
          </a:p>
          <a:p>
            <a:r>
              <a:rPr lang="en-US" dirty="0" smtClean="0"/>
              <a:t>In </a:t>
            </a:r>
            <a:r>
              <a:rPr lang="en-US" dirty="0"/>
              <a:t>the 1980s semiconductor manufacturers introduced the first generation of dedicated DSP processors; for example, TI introduced the TSM32010 programmable integer DSP chip operating at 5 MIPS, and Motorola introduced the 56000 family in the 1980s. </a:t>
            </a:r>
            <a:endParaRPr lang="en-US" dirty="0" smtClean="0"/>
          </a:p>
          <a:p>
            <a:endParaRPr lang="en-US" dirty="0"/>
          </a:p>
          <a:p>
            <a:r>
              <a:rPr lang="en-US" dirty="0" smtClean="0"/>
              <a:t>Table </a:t>
            </a:r>
            <a:r>
              <a:rPr lang="en-US" dirty="0"/>
              <a:t>5.2 gives some of the features of these two first-generation DSPs. </a:t>
            </a:r>
            <a:endParaRPr lang="en-US" dirty="0" smtClean="0"/>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61633232"/>
              </p:ext>
            </p:extLst>
          </p:nvPr>
        </p:nvGraphicFramePr>
        <p:xfrm>
          <a:off x="704193" y="3352800"/>
          <a:ext cx="7830207" cy="2209799"/>
        </p:xfrm>
        <a:graphic>
          <a:graphicData uri="http://schemas.openxmlformats.org/drawingml/2006/table">
            <a:tbl>
              <a:tblPr firstRow="1" firstCol="1" bandRow="1">
                <a:tableStyleId>{5C22544A-7EE6-4342-B048-85BDC9FD1C3A}</a:tableStyleId>
              </a:tblPr>
              <a:tblGrid>
                <a:gridCol w="1734207"/>
                <a:gridCol w="2819400"/>
                <a:gridCol w="3276600"/>
              </a:tblGrid>
              <a:tr h="480391">
                <a:tc>
                  <a:txBody>
                    <a:bodyPr/>
                    <a:lstStyle/>
                    <a:p>
                      <a:pPr marL="0" marR="0" algn="just">
                        <a:spcBef>
                          <a:spcPts val="0"/>
                        </a:spcBef>
                        <a:spcAft>
                          <a:spcPts val="600"/>
                        </a:spcAft>
                      </a:pPr>
                      <a:r>
                        <a:rPr lang="en-US" sz="1600" dirty="0">
                          <a:effectLst/>
                        </a:rPr>
                        <a:t>Feature</a:t>
                      </a:r>
                      <a:endParaRPr lang="en-US" sz="1600" dirty="0">
                        <a:effectLst/>
                        <a:latin typeface="Times New Roman"/>
                        <a:ea typeface="Times New Roman"/>
                      </a:endParaRPr>
                    </a:p>
                  </a:txBody>
                  <a:tcPr marL="68580" marR="68580" marT="0" marB="0"/>
                </a:tc>
                <a:tc>
                  <a:txBody>
                    <a:bodyPr/>
                    <a:lstStyle/>
                    <a:p>
                      <a:pPr marL="0" marR="0" algn="just">
                        <a:spcBef>
                          <a:spcPts val="0"/>
                        </a:spcBef>
                        <a:spcAft>
                          <a:spcPts val="600"/>
                        </a:spcAft>
                      </a:pPr>
                      <a:r>
                        <a:rPr lang="en-US" sz="1600">
                          <a:effectLst/>
                        </a:rPr>
                        <a:t>TI TSM32010 family</a:t>
                      </a:r>
                      <a:endParaRPr lang="en-US" sz="1600">
                        <a:effectLst/>
                        <a:latin typeface="Times New Roman"/>
                        <a:ea typeface="Times New Roman"/>
                      </a:endParaRPr>
                    </a:p>
                  </a:txBody>
                  <a:tcPr marL="68580" marR="68580" marT="0" marB="0"/>
                </a:tc>
                <a:tc>
                  <a:txBody>
                    <a:bodyPr/>
                    <a:lstStyle/>
                    <a:p>
                      <a:pPr marL="0" marR="0" algn="just">
                        <a:spcBef>
                          <a:spcPts val="0"/>
                        </a:spcBef>
                        <a:spcAft>
                          <a:spcPts val="600"/>
                        </a:spcAft>
                      </a:pPr>
                      <a:r>
                        <a:rPr lang="en-US" sz="1600">
                          <a:effectLst/>
                        </a:rPr>
                        <a:t>Motorola 56000 family</a:t>
                      </a:r>
                      <a:endParaRPr lang="en-US" sz="1600">
                        <a:effectLst/>
                        <a:latin typeface="Times New Roman"/>
                        <a:ea typeface="Times New Roman"/>
                      </a:endParaRPr>
                    </a:p>
                  </a:txBody>
                  <a:tcPr marL="68580" marR="68580" marT="0" marB="0"/>
                </a:tc>
              </a:tr>
              <a:tr h="432352">
                <a:tc>
                  <a:txBody>
                    <a:bodyPr/>
                    <a:lstStyle/>
                    <a:p>
                      <a:pPr marL="0" marR="0" algn="just">
                        <a:spcBef>
                          <a:spcPts val="0"/>
                        </a:spcBef>
                        <a:spcAft>
                          <a:spcPts val="0"/>
                        </a:spcAft>
                      </a:pPr>
                      <a:r>
                        <a:rPr lang="en-US" sz="1600">
                          <a:effectLst/>
                        </a:rPr>
                        <a:t>Data</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16-bit (accumulator 32-bit)</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24-bit (accumulator 56-bit)</a:t>
                      </a:r>
                      <a:endParaRPr lang="en-US" sz="1600">
                        <a:effectLst/>
                        <a:latin typeface="Times New Roman"/>
                        <a:ea typeface="Times New Roman"/>
                      </a:endParaRPr>
                    </a:p>
                  </a:txBody>
                  <a:tcPr marL="68580" marR="68580" marT="0" marB="0"/>
                </a:tc>
              </a:tr>
              <a:tr h="432352">
                <a:tc>
                  <a:txBody>
                    <a:bodyPr/>
                    <a:lstStyle/>
                    <a:p>
                      <a:pPr marL="0" marR="0" algn="just">
                        <a:spcBef>
                          <a:spcPts val="0"/>
                        </a:spcBef>
                        <a:spcAft>
                          <a:spcPts val="0"/>
                        </a:spcAft>
                      </a:pPr>
                      <a:r>
                        <a:rPr lang="en-US" sz="1600">
                          <a:effectLst/>
                        </a:rPr>
                        <a:t>Architecture</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Harvard</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Harvard</a:t>
                      </a:r>
                      <a:endParaRPr lang="en-US" sz="1600">
                        <a:effectLst/>
                        <a:latin typeface="Times New Roman"/>
                        <a:ea typeface="Times New Roman"/>
                      </a:endParaRPr>
                    </a:p>
                  </a:txBody>
                  <a:tcPr marL="68580" marR="68580" marT="0" marB="0"/>
                </a:tc>
              </a:tr>
              <a:tr h="432352">
                <a:tc>
                  <a:txBody>
                    <a:bodyPr/>
                    <a:lstStyle/>
                    <a:p>
                      <a:pPr marL="0" marR="0" algn="just">
                        <a:spcBef>
                          <a:spcPts val="0"/>
                        </a:spcBef>
                        <a:spcAft>
                          <a:spcPts val="0"/>
                        </a:spcAft>
                      </a:pPr>
                      <a:r>
                        <a:rPr lang="en-US" sz="1600">
                          <a:effectLst/>
                        </a:rPr>
                        <a:t>Arithmetic</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Fixed-point</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Fixed-point</a:t>
                      </a:r>
                      <a:endParaRPr lang="en-US" sz="1600">
                        <a:effectLst/>
                        <a:latin typeface="Times New Roman"/>
                        <a:ea typeface="Times New Roman"/>
                      </a:endParaRPr>
                    </a:p>
                  </a:txBody>
                  <a:tcPr marL="68580" marR="68580" marT="0" marB="0"/>
                </a:tc>
              </a:tr>
              <a:tr h="432352">
                <a:tc>
                  <a:txBody>
                    <a:bodyPr/>
                    <a:lstStyle/>
                    <a:p>
                      <a:pPr marL="0" marR="0" algn="just">
                        <a:spcBef>
                          <a:spcPts val="0"/>
                        </a:spcBef>
                        <a:spcAft>
                          <a:spcPts val="0"/>
                        </a:spcAft>
                      </a:pPr>
                      <a:r>
                        <a:rPr lang="en-US" sz="1600">
                          <a:effectLst/>
                        </a:rPr>
                        <a:t>Instruction set</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Multiply-accumulate</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dirty="0">
                          <a:effectLst/>
                        </a:rPr>
                        <a:t>Multiply-accumulate</a:t>
                      </a:r>
                      <a:endParaRPr lang="en-US" sz="16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2951435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571500" y="685800"/>
            <a:ext cx="7924800" cy="5078313"/>
          </a:xfrm>
          <a:prstGeom prst="rect">
            <a:avLst/>
          </a:prstGeom>
        </p:spPr>
        <p:txBody>
          <a:bodyPr wrap="square">
            <a:spAutoFit/>
          </a:bodyPr>
          <a:lstStyle/>
          <a:p>
            <a:r>
              <a:rPr lang="en-US" dirty="0"/>
              <a:t>Dedicated digital signal processors are designed for high-volume low-cost applications and that implies that they are highly optimized (if they were not, they would not have a significant advantage over conventional processors). The principal features of DSP architectures are:</a:t>
            </a:r>
          </a:p>
          <a:p>
            <a:r>
              <a:rPr lang="en-US" dirty="0"/>
              <a:t> </a:t>
            </a:r>
          </a:p>
          <a:p>
            <a:pPr marL="285750" lvl="0" indent="-285750">
              <a:buFont typeface="Arial" pitchFamily="34" charset="0"/>
              <a:buChar char="•"/>
            </a:pPr>
            <a:r>
              <a:rPr lang="en-US" dirty="0"/>
              <a:t>Specialized instruction set – support for multiply and accumulate</a:t>
            </a:r>
          </a:p>
          <a:p>
            <a:pPr marL="285750" lvl="0" indent="-285750">
              <a:buFont typeface="Arial" pitchFamily="34" charset="0"/>
              <a:buChar char="•"/>
            </a:pPr>
            <a:r>
              <a:rPr lang="en-US" dirty="0"/>
              <a:t>Harvard architecture – separate instruction and data paths</a:t>
            </a:r>
          </a:p>
          <a:p>
            <a:pPr marL="285750" lvl="0" indent="-285750">
              <a:buFont typeface="Arial" pitchFamily="34" charset="0"/>
              <a:buChar char="•"/>
            </a:pPr>
            <a:r>
              <a:rPr lang="en-US" dirty="0"/>
              <a:t>Multiples buses</a:t>
            </a:r>
          </a:p>
          <a:p>
            <a:pPr marL="285750" lvl="0" indent="-285750">
              <a:buFont typeface="Arial" pitchFamily="34" charset="0"/>
              <a:buChar char="•"/>
            </a:pPr>
            <a:r>
              <a:rPr lang="en-US" dirty="0"/>
              <a:t>Multiple memory banks</a:t>
            </a:r>
          </a:p>
          <a:p>
            <a:pPr marL="285750" lvl="0" indent="-285750">
              <a:buFont typeface="Arial" pitchFamily="34" charset="0"/>
              <a:buChar char="•"/>
            </a:pPr>
            <a:r>
              <a:rPr lang="en-US" dirty="0"/>
              <a:t>Special-purpose memory access (e.g., buffers) to synthesize delays</a:t>
            </a:r>
          </a:p>
          <a:p>
            <a:pPr marL="285750" lvl="0" indent="-285750">
              <a:buFont typeface="Arial" pitchFamily="34" charset="0"/>
              <a:buChar char="•"/>
            </a:pPr>
            <a:r>
              <a:rPr lang="en-US" dirty="0"/>
              <a:t>Support for auto incrementing addressing and circular modes</a:t>
            </a:r>
          </a:p>
          <a:p>
            <a:pPr marL="285750" lvl="0" indent="-285750">
              <a:buFont typeface="Arial" pitchFamily="34" charset="0"/>
              <a:buChar char="•"/>
            </a:pPr>
            <a:r>
              <a:rPr lang="en-US" dirty="0"/>
              <a:t>Lack of multiuser OS support and memory management facilities</a:t>
            </a:r>
          </a:p>
          <a:p>
            <a:pPr marL="285750" lvl="0" indent="-285750">
              <a:buFont typeface="Arial" pitchFamily="34" charset="0"/>
              <a:buChar char="•"/>
            </a:pPr>
            <a:r>
              <a:rPr lang="en-US" dirty="0"/>
              <a:t>16-bit or 24-bit fixed point arithmetic</a:t>
            </a:r>
          </a:p>
          <a:p>
            <a:pPr marL="285750" lvl="0" indent="-285750">
              <a:buFont typeface="Arial" pitchFamily="34" charset="0"/>
              <a:buChar char="•"/>
            </a:pPr>
            <a:r>
              <a:rPr lang="en-US" dirty="0"/>
              <a:t>No cache memory</a:t>
            </a:r>
          </a:p>
          <a:p>
            <a:r>
              <a:rPr lang="en-US" dirty="0"/>
              <a:t> </a:t>
            </a:r>
            <a:endParaRPr lang="en-US" dirty="0" smtClean="0"/>
          </a:p>
          <a:p>
            <a:r>
              <a:rPr lang="en-GB" dirty="0" smtClean="0"/>
              <a:t>DSP processors have both dedicated architectures and dedicated instruction sets. Multimedia extensions are an attempt to add some DPS features to conventional microprocessor ISAs.</a:t>
            </a:r>
            <a:endParaRPr lang="en-US" dirty="0"/>
          </a:p>
        </p:txBody>
      </p:sp>
    </p:spTree>
    <p:extLst>
      <p:ext uri="{BB962C8B-B14F-4D97-AF65-F5344CB8AC3E}">
        <p14:creationId xmlns:p14="http://schemas.microsoft.com/office/powerpoint/2010/main" val="4216628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Text Box 34"/>
          <p:cNvSpPr txBox="1">
            <a:spLocks noChangeArrowheads="1"/>
          </p:cNvSpPr>
          <p:nvPr/>
        </p:nvSpPr>
        <p:spPr bwMode="auto">
          <a:xfrm>
            <a:off x="304800" y="468947"/>
            <a:ext cx="7696200" cy="5791200"/>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2000" b="1" dirty="0">
                <a:solidFill>
                  <a:schemeClr val="bg1"/>
                </a:solidFill>
                <a:effectLst/>
                <a:latin typeface="Arial"/>
                <a:ea typeface="Times New Roman"/>
              </a:rPr>
              <a:t>SIMD Operations</a:t>
            </a:r>
            <a:endParaRPr lang="en-US" sz="2000" dirty="0">
              <a:solidFill>
                <a:schemeClr val="bg1"/>
              </a:solidFill>
              <a:effectLst/>
              <a:latin typeface="Times New Roman"/>
              <a:ea typeface="Times New Roman"/>
            </a:endParaRPr>
          </a:p>
          <a:p>
            <a:pPr marL="0" marR="0" algn="ctr">
              <a:spcBef>
                <a:spcPts val="0"/>
              </a:spcBef>
              <a:spcAft>
                <a:spcPts val="0"/>
              </a:spcAft>
            </a:pPr>
            <a:r>
              <a:rPr lang="en-US" sz="2000" dirty="0">
                <a:solidFill>
                  <a:schemeClr val="bg1"/>
                </a:solidFill>
                <a:effectLst/>
                <a:latin typeface="Arial"/>
                <a:ea typeface="Times New Roman"/>
              </a:rPr>
              <a:t> </a:t>
            </a:r>
            <a:endParaRPr lang="en-US" sz="2000" dirty="0">
              <a:solidFill>
                <a:schemeClr val="bg1"/>
              </a:solidFill>
              <a:effectLst/>
              <a:latin typeface="Times New Roman"/>
              <a:ea typeface="Times New Roman"/>
            </a:endParaRPr>
          </a:p>
          <a:p>
            <a:pPr marL="0" marR="0">
              <a:spcBef>
                <a:spcPts val="0"/>
              </a:spcBef>
              <a:spcAft>
                <a:spcPts val="0"/>
              </a:spcAft>
              <a:tabLst>
                <a:tab pos="228600" algn="l"/>
              </a:tabLst>
            </a:pPr>
            <a:r>
              <a:rPr lang="en-US" sz="2000" dirty="0">
                <a:solidFill>
                  <a:srgbClr val="FF0000"/>
                </a:solidFill>
                <a:effectLst/>
                <a:latin typeface="Arial"/>
                <a:ea typeface="Times New Roman"/>
              </a:rPr>
              <a:t>Single instruction multiple </a:t>
            </a:r>
            <a:r>
              <a:rPr lang="en-US" sz="2000" dirty="0" smtClean="0">
                <a:solidFill>
                  <a:srgbClr val="FF0000"/>
                </a:solidFill>
                <a:effectLst/>
                <a:latin typeface="Arial"/>
                <a:ea typeface="Times New Roman"/>
              </a:rPr>
              <a:t>data</a:t>
            </a:r>
            <a:r>
              <a:rPr lang="en-US" sz="2000" dirty="0" smtClean="0">
                <a:solidFill>
                  <a:schemeClr val="bg1"/>
                </a:solidFill>
                <a:effectLst/>
                <a:latin typeface="Arial"/>
                <a:ea typeface="Times New Roman"/>
              </a:rPr>
              <a:t>, SIMD, indicates </a:t>
            </a:r>
            <a:r>
              <a:rPr lang="en-US" sz="2000" dirty="0">
                <a:solidFill>
                  <a:schemeClr val="bg1"/>
                </a:solidFill>
                <a:effectLst/>
                <a:latin typeface="Arial"/>
                <a:ea typeface="Times New Roman"/>
              </a:rPr>
              <a:t>that a single operation is applied to several data elements in parallel. </a:t>
            </a:r>
            <a:endParaRPr lang="en-US" sz="2000" dirty="0">
              <a:solidFill>
                <a:schemeClr val="bg1"/>
              </a:solidFill>
              <a:effectLst/>
              <a:latin typeface="Times New Roman"/>
              <a:ea typeface="Times New Roman"/>
            </a:endParaRPr>
          </a:p>
          <a:p>
            <a:pPr marL="0" marR="0">
              <a:spcBef>
                <a:spcPts val="0"/>
              </a:spcBef>
              <a:spcAft>
                <a:spcPts val="0"/>
              </a:spcAft>
              <a:tabLst>
                <a:tab pos="228600" algn="l"/>
              </a:tabLst>
            </a:pPr>
            <a:endParaRPr lang="en-US" sz="2000" dirty="0">
              <a:solidFill>
                <a:schemeClr val="bg1"/>
              </a:solidFill>
              <a:latin typeface="Arial"/>
              <a:ea typeface="Times New Roman"/>
            </a:endParaRPr>
          </a:p>
          <a:p>
            <a:pPr marL="0" marR="0">
              <a:spcBef>
                <a:spcPts val="0"/>
              </a:spcBef>
              <a:spcAft>
                <a:spcPts val="0"/>
              </a:spcAft>
              <a:tabLst>
                <a:tab pos="228600" algn="l"/>
              </a:tabLst>
            </a:pPr>
            <a:r>
              <a:rPr lang="en-US" sz="2000" dirty="0" smtClean="0">
                <a:solidFill>
                  <a:schemeClr val="bg1"/>
                </a:solidFill>
                <a:effectLst/>
                <a:latin typeface="Arial"/>
                <a:ea typeface="Times New Roman"/>
              </a:rPr>
              <a:t>Consider a </a:t>
            </a:r>
            <a:r>
              <a:rPr lang="en-US" sz="2000" dirty="0">
                <a:solidFill>
                  <a:schemeClr val="bg1"/>
                </a:solidFill>
                <a:effectLst/>
                <a:latin typeface="Arial"/>
                <a:ea typeface="Times New Roman"/>
              </a:rPr>
              <a:t>64-bit register </a:t>
            </a:r>
            <a:r>
              <a:rPr lang="en-US" sz="2000" dirty="0" smtClean="0">
                <a:solidFill>
                  <a:schemeClr val="bg1"/>
                </a:solidFill>
                <a:effectLst/>
                <a:latin typeface="Arial"/>
                <a:ea typeface="Times New Roman"/>
              </a:rPr>
              <a:t>with four </a:t>
            </a:r>
            <a:r>
              <a:rPr lang="en-US" sz="2000" dirty="0">
                <a:solidFill>
                  <a:schemeClr val="bg1"/>
                </a:solidFill>
                <a:effectLst/>
                <a:latin typeface="Arial"/>
                <a:ea typeface="Times New Roman"/>
              </a:rPr>
              <a:t>16-bit elements that can be added to another four elements </a:t>
            </a:r>
            <a:r>
              <a:rPr lang="en-US" sz="2000" dirty="0" smtClean="0">
                <a:solidFill>
                  <a:schemeClr val="bg1"/>
                </a:solidFill>
                <a:effectLst/>
                <a:latin typeface="Arial"/>
                <a:ea typeface="Times New Roman"/>
              </a:rPr>
              <a:t>in </a:t>
            </a:r>
            <a:r>
              <a:rPr lang="en-US" sz="2000" dirty="0">
                <a:solidFill>
                  <a:schemeClr val="bg1"/>
                </a:solidFill>
                <a:effectLst/>
                <a:latin typeface="Arial"/>
                <a:ea typeface="Times New Roman"/>
              </a:rPr>
              <a:t>one operation. </a:t>
            </a:r>
            <a:endParaRPr lang="en-US" sz="2000" dirty="0" smtClean="0">
              <a:solidFill>
                <a:schemeClr val="bg1"/>
              </a:solidFill>
              <a:effectLst/>
              <a:latin typeface="Arial"/>
              <a:ea typeface="Times New Roman"/>
            </a:endParaRPr>
          </a:p>
          <a:p>
            <a:pPr marL="0" marR="0">
              <a:spcBef>
                <a:spcPts val="0"/>
              </a:spcBef>
              <a:spcAft>
                <a:spcPts val="0"/>
              </a:spcAft>
              <a:tabLst>
                <a:tab pos="228600" algn="l"/>
              </a:tabLst>
            </a:pPr>
            <a:r>
              <a:rPr lang="en-US" sz="900" dirty="0" smtClean="0">
                <a:effectLst/>
                <a:latin typeface="Arial"/>
                <a:ea typeface="Times New Roman"/>
              </a:rPr>
              <a:t> </a:t>
            </a:r>
            <a:endParaRPr lang="en-US" sz="1000" dirty="0">
              <a:effectLst/>
              <a:latin typeface="Times New Roman"/>
              <a:ea typeface="Times New Roman"/>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33400" y="2895600"/>
            <a:ext cx="5181600" cy="3276600"/>
          </a:xfrm>
          <a:prstGeom prst="rect">
            <a:avLst/>
          </a:prstGeom>
        </p:spPr>
      </p:pic>
    </p:spTree>
    <p:extLst>
      <p:ext uri="{BB962C8B-B14F-4D97-AF65-F5344CB8AC3E}">
        <p14:creationId xmlns:p14="http://schemas.microsoft.com/office/powerpoint/2010/main" val="4095229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04800" y="1443841"/>
            <a:ext cx="7924800" cy="3416320"/>
          </a:xfrm>
          <a:prstGeom prst="rect">
            <a:avLst/>
          </a:prstGeom>
        </p:spPr>
        <p:txBody>
          <a:bodyPr wrap="square">
            <a:spAutoFit/>
          </a:bodyPr>
          <a:lstStyle/>
          <a:p>
            <a:r>
              <a:rPr lang="en-US" dirty="0"/>
              <a:t>In 1996 Intel announced a </a:t>
            </a:r>
            <a:r>
              <a:rPr lang="en-US" i="1" dirty="0"/>
              <a:t>multimedia extension technology</a:t>
            </a:r>
            <a:r>
              <a:rPr lang="en-US" dirty="0"/>
              <a:t>, called MMX, that added innovative architectural features to the IA32 architecture. </a:t>
            </a:r>
            <a:endParaRPr lang="en-US" dirty="0" smtClean="0"/>
          </a:p>
          <a:p>
            <a:endParaRPr lang="en-US" dirty="0"/>
          </a:p>
          <a:p>
            <a:r>
              <a:rPr lang="en-US" dirty="0" smtClean="0"/>
              <a:t>This </a:t>
            </a:r>
            <a:r>
              <a:rPr lang="en-US" dirty="0"/>
              <a:t>move was surprising in that Intel was increasing instruction set complexity when the trend was in the other direction. </a:t>
            </a:r>
            <a:endParaRPr lang="en-US" dirty="0" smtClean="0"/>
          </a:p>
          <a:p>
            <a:endParaRPr lang="en-US" dirty="0"/>
          </a:p>
          <a:p>
            <a:r>
              <a:rPr lang="en-US" dirty="0" smtClean="0"/>
              <a:t>It made </a:t>
            </a:r>
            <a:r>
              <a:rPr lang="en-US" dirty="0"/>
              <a:t>good sense to incorporate facilities that would give the IA32 a strongly competitive edge. </a:t>
            </a:r>
            <a:endParaRPr lang="en-US" dirty="0" smtClean="0"/>
          </a:p>
          <a:p>
            <a:endParaRPr lang="en-US" dirty="0"/>
          </a:p>
          <a:p>
            <a:r>
              <a:rPr lang="en-US" dirty="0" smtClean="0"/>
              <a:t>Since </a:t>
            </a:r>
            <a:r>
              <a:rPr lang="en-US" dirty="0"/>
              <a:t>then, each new generation of a microprocessor family has added special-purpose </a:t>
            </a:r>
            <a:r>
              <a:rPr lang="en-US" i="1" dirty="0"/>
              <a:t>multimedia friendly</a:t>
            </a:r>
            <a:r>
              <a:rPr lang="en-US" dirty="0"/>
              <a:t> instructions to its core of existing instructions.</a:t>
            </a:r>
          </a:p>
        </p:txBody>
      </p:sp>
    </p:spTree>
    <p:extLst>
      <p:ext uri="{BB962C8B-B14F-4D97-AF65-F5344CB8AC3E}">
        <p14:creationId xmlns:p14="http://schemas.microsoft.com/office/powerpoint/2010/main" val="905659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83779" y="1093068"/>
            <a:ext cx="7924800" cy="369332"/>
          </a:xfrm>
          <a:prstGeom prst="rect">
            <a:avLst/>
          </a:prstGeom>
        </p:spPr>
        <p:txBody>
          <a:bodyPr wrap="square">
            <a:spAutoFit/>
          </a:bodyPr>
          <a:lstStyle/>
          <a:p>
            <a:r>
              <a:rPr lang="en-US" dirty="0"/>
              <a:t>Table 5.3 illustrates some of </a:t>
            </a:r>
            <a:r>
              <a:rPr lang="en-US" dirty="0" smtClean="0"/>
              <a:t>the processors  with multimedia extensions.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68752571"/>
              </p:ext>
            </p:extLst>
          </p:nvPr>
        </p:nvGraphicFramePr>
        <p:xfrm>
          <a:off x="283779" y="1828800"/>
          <a:ext cx="8250621" cy="4110436"/>
        </p:xfrm>
        <a:graphic>
          <a:graphicData uri="http://schemas.openxmlformats.org/drawingml/2006/table">
            <a:tbl>
              <a:tblPr firstRow="1" firstCol="1" bandRow="1" bandCol="1">
                <a:tableStyleId>{5C22544A-7EE6-4342-B048-85BDC9FD1C3A}</a:tableStyleId>
              </a:tblPr>
              <a:tblGrid>
                <a:gridCol w="3526221"/>
                <a:gridCol w="4724400"/>
              </a:tblGrid>
              <a:tr h="296626">
                <a:tc>
                  <a:txBody>
                    <a:bodyPr/>
                    <a:lstStyle/>
                    <a:p>
                      <a:pPr marL="0" marR="0" algn="just">
                        <a:spcBef>
                          <a:spcPts val="0"/>
                        </a:spcBef>
                        <a:spcAft>
                          <a:spcPts val="0"/>
                        </a:spcAft>
                      </a:pPr>
                      <a:r>
                        <a:rPr lang="en-US" sz="1800">
                          <a:effectLst/>
                        </a:rPr>
                        <a:t>Processor </a:t>
                      </a:r>
                      <a:endParaRPr lang="en-US" sz="1800">
                        <a:effectLst/>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1800" dirty="0">
                          <a:effectLst/>
                        </a:rPr>
                        <a:t>Vector Extension Name </a:t>
                      </a:r>
                      <a:endParaRPr lang="en-US" sz="1800" dirty="0">
                        <a:effectLst/>
                        <a:latin typeface="Times New Roman"/>
                        <a:ea typeface="Times New Roman"/>
                      </a:endParaRPr>
                    </a:p>
                  </a:txBody>
                  <a:tcPr marL="9525" marR="9525" marT="9525" marB="9525" anchor="ctr"/>
                </a:tc>
              </a:tr>
              <a:tr h="270260">
                <a:tc>
                  <a:txBody>
                    <a:bodyPr/>
                    <a:lstStyle/>
                    <a:p>
                      <a:pPr marL="0" marR="0" algn="just">
                        <a:spcBef>
                          <a:spcPts val="0"/>
                        </a:spcBef>
                        <a:spcAft>
                          <a:spcPts val="0"/>
                        </a:spcAft>
                      </a:pPr>
                      <a:r>
                        <a:rPr lang="en-US" sz="1800">
                          <a:effectLst/>
                        </a:rPr>
                        <a:t>Sun UltraSPARC </a:t>
                      </a:r>
                      <a:endParaRPr lang="en-US" sz="1800">
                        <a:effectLst/>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1800">
                          <a:effectLst/>
                        </a:rPr>
                        <a:t>VIS (Visual Instruction Set) </a:t>
                      </a:r>
                      <a:endParaRPr lang="en-US" sz="1800">
                        <a:effectLst/>
                        <a:latin typeface="Times New Roman"/>
                        <a:ea typeface="Times New Roman"/>
                      </a:endParaRPr>
                    </a:p>
                  </a:txBody>
                  <a:tcPr marL="9525" marR="9525" marT="9525" marB="9525" anchor="ctr"/>
                </a:tc>
              </a:tr>
              <a:tr h="270260">
                <a:tc>
                  <a:txBody>
                    <a:bodyPr/>
                    <a:lstStyle/>
                    <a:p>
                      <a:pPr marL="0" marR="0" algn="just">
                        <a:spcBef>
                          <a:spcPts val="0"/>
                        </a:spcBef>
                        <a:spcAft>
                          <a:spcPts val="0"/>
                        </a:spcAft>
                      </a:pPr>
                      <a:r>
                        <a:rPr lang="en-US" sz="1800">
                          <a:effectLst/>
                        </a:rPr>
                        <a:t>Hewlett-Packard PA-RISC </a:t>
                      </a:r>
                      <a:endParaRPr lang="en-US" sz="1800">
                        <a:effectLst/>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1800">
                          <a:effectLst/>
                        </a:rPr>
                        <a:t>MAX (Multimedia Acceleration eXtensions) </a:t>
                      </a:r>
                      <a:endParaRPr lang="en-US" sz="1800">
                        <a:effectLst/>
                        <a:latin typeface="Times New Roman"/>
                        <a:ea typeface="Times New Roman"/>
                      </a:endParaRPr>
                    </a:p>
                  </a:txBody>
                  <a:tcPr marL="9525" marR="9525" marT="9525" marB="9525" anchor="ctr"/>
                </a:tc>
              </a:tr>
              <a:tr h="270260">
                <a:tc>
                  <a:txBody>
                    <a:bodyPr/>
                    <a:lstStyle/>
                    <a:p>
                      <a:pPr marL="0" marR="0" algn="just">
                        <a:spcBef>
                          <a:spcPts val="0"/>
                        </a:spcBef>
                        <a:spcAft>
                          <a:spcPts val="0"/>
                        </a:spcAft>
                      </a:pPr>
                      <a:r>
                        <a:rPr lang="en-US" sz="1800">
                          <a:effectLst/>
                        </a:rPr>
                        <a:t>Intel Pentium</a:t>
                      </a:r>
                      <a:endParaRPr lang="en-US" sz="1800">
                        <a:effectLst/>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1800">
                          <a:effectLst/>
                        </a:rPr>
                        <a:t>MMX (MultiMedia eXtensions)</a:t>
                      </a:r>
                      <a:endParaRPr lang="en-US" sz="1800">
                        <a:effectLst/>
                        <a:latin typeface="Times New Roman"/>
                        <a:ea typeface="Times New Roman"/>
                      </a:endParaRPr>
                    </a:p>
                  </a:txBody>
                  <a:tcPr marL="9525" marR="9525" marT="9525" marB="9525" anchor="ctr"/>
                </a:tc>
              </a:tr>
              <a:tr h="270260">
                <a:tc>
                  <a:txBody>
                    <a:bodyPr/>
                    <a:lstStyle/>
                    <a:p>
                      <a:pPr marL="0" marR="0" algn="just">
                        <a:spcBef>
                          <a:spcPts val="0"/>
                        </a:spcBef>
                        <a:spcAft>
                          <a:spcPts val="0"/>
                        </a:spcAft>
                      </a:pPr>
                      <a:r>
                        <a:rPr lang="en-US" sz="1800" dirty="0">
                          <a:effectLst/>
                        </a:rPr>
                        <a:t>Intel Pentium</a:t>
                      </a:r>
                      <a:endParaRPr lang="en-US" sz="1800" dirty="0">
                        <a:effectLst/>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1800">
                          <a:effectLst/>
                        </a:rPr>
                        <a:t>SSE (Streaming SIMD extensions)</a:t>
                      </a:r>
                      <a:endParaRPr lang="en-US" sz="1800">
                        <a:effectLst/>
                        <a:latin typeface="Times New Roman"/>
                        <a:ea typeface="Times New Roman"/>
                      </a:endParaRPr>
                    </a:p>
                  </a:txBody>
                  <a:tcPr marL="9525" marR="9525" marT="9525" marB="9525" anchor="ctr"/>
                </a:tc>
              </a:tr>
              <a:tr h="270260">
                <a:tc>
                  <a:txBody>
                    <a:bodyPr/>
                    <a:lstStyle/>
                    <a:p>
                      <a:pPr marL="0" marR="0" algn="just">
                        <a:spcBef>
                          <a:spcPts val="0"/>
                        </a:spcBef>
                        <a:spcAft>
                          <a:spcPts val="0"/>
                        </a:spcAft>
                      </a:pPr>
                      <a:r>
                        <a:rPr lang="en-US" sz="1800">
                          <a:effectLst/>
                        </a:rPr>
                        <a:t>Intel Core i7</a:t>
                      </a:r>
                      <a:endParaRPr lang="en-US" sz="1800">
                        <a:effectLst/>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1800">
                          <a:effectLst/>
                        </a:rPr>
                        <a:t>SSE4 (Streaming SIMD extensions)</a:t>
                      </a:r>
                      <a:endParaRPr lang="en-US" sz="1800">
                        <a:effectLst/>
                        <a:latin typeface="Times New Roman"/>
                        <a:ea typeface="Times New Roman"/>
                      </a:endParaRPr>
                    </a:p>
                  </a:txBody>
                  <a:tcPr marL="9525" marR="9525" marT="9525" marB="9525" anchor="ctr"/>
                </a:tc>
              </a:tr>
              <a:tr h="270260">
                <a:tc>
                  <a:txBody>
                    <a:bodyPr/>
                    <a:lstStyle/>
                    <a:p>
                      <a:pPr marL="0" marR="0" algn="just">
                        <a:spcBef>
                          <a:spcPts val="0"/>
                        </a:spcBef>
                        <a:spcAft>
                          <a:spcPts val="0"/>
                        </a:spcAft>
                      </a:pPr>
                      <a:r>
                        <a:rPr lang="en-US" sz="1800">
                          <a:effectLst/>
                        </a:rPr>
                        <a:t>Intel Sandy Bridge processor</a:t>
                      </a:r>
                      <a:endParaRPr lang="en-US" sz="1800">
                        <a:effectLst/>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1800">
                          <a:effectLst/>
                        </a:rPr>
                        <a:t>AVX (Advanced Vector Extensions)</a:t>
                      </a:r>
                      <a:endParaRPr lang="en-US" sz="1800">
                        <a:effectLst/>
                        <a:latin typeface="Times New Roman"/>
                        <a:ea typeface="Times New Roman"/>
                      </a:endParaRPr>
                    </a:p>
                  </a:txBody>
                  <a:tcPr marL="9525" marR="9525" marT="9525" marB="9525" anchor="ctr"/>
                </a:tc>
              </a:tr>
              <a:tr h="270260">
                <a:tc>
                  <a:txBody>
                    <a:bodyPr/>
                    <a:lstStyle/>
                    <a:p>
                      <a:pPr marL="0" marR="0" algn="just">
                        <a:spcBef>
                          <a:spcPts val="0"/>
                        </a:spcBef>
                        <a:spcAft>
                          <a:spcPts val="0"/>
                        </a:spcAft>
                      </a:pPr>
                      <a:r>
                        <a:rPr lang="en-US" sz="1800">
                          <a:effectLst/>
                        </a:rPr>
                        <a:t>Silicon Graphics </a:t>
                      </a:r>
                      <a:endParaRPr lang="en-US" sz="1800">
                        <a:effectLst/>
                        <a:latin typeface="Times New Roman"/>
                        <a:ea typeface="Times New Roman"/>
                      </a:endParaRPr>
                    </a:p>
                  </a:txBody>
                  <a:tcPr marL="9525" marR="9525" marT="9525" marB="9525" anchor="ctr"/>
                </a:tc>
                <a:tc>
                  <a:txBody>
                    <a:bodyPr/>
                    <a:lstStyle/>
                    <a:p>
                      <a:pPr marL="0" marR="0" algn="just">
                        <a:spcBef>
                          <a:spcPts val="0"/>
                        </a:spcBef>
                        <a:spcAft>
                          <a:spcPts val="0"/>
                        </a:spcAft>
                      </a:pPr>
                      <a:r>
                        <a:rPr lang="es-ES" sz="1800">
                          <a:effectLst/>
                        </a:rPr>
                        <a:t>MDMX (MIPS Digital Media eXtension) </a:t>
                      </a:r>
                      <a:endParaRPr lang="en-US" sz="1800">
                        <a:effectLst/>
                        <a:latin typeface="Times New Roman"/>
                        <a:ea typeface="Times New Roman"/>
                      </a:endParaRPr>
                    </a:p>
                  </a:txBody>
                  <a:tcPr marL="9525" marR="9525" marT="9525" marB="9525" anchor="ctr"/>
                </a:tc>
              </a:tr>
              <a:tr h="270260">
                <a:tc>
                  <a:txBody>
                    <a:bodyPr/>
                    <a:lstStyle/>
                    <a:p>
                      <a:pPr marL="0" marR="0" algn="just">
                        <a:spcBef>
                          <a:spcPts val="0"/>
                        </a:spcBef>
                        <a:spcAft>
                          <a:spcPts val="0"/>
                        </a:spcAft>
                      </a:pPr>
                      <a:r>
                        <a:rPr lang="en-US" sz="1800">
                          <a:effectLst/>
                        </a:rPr>
                        <a:t>Digital Alpha </a:t>
                      </a:r>
                      <a:endParaRPr lang="en-US" sz="1800">
                        <a:effectLst/>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1800">
                          <a:effectLst/>
                        </a:rPr>
                        <a:t>MVI (Motion Video Instructions) </a:t>
                      </a:r>
                      <a:endParaRPr lang="en-US" sz="1800">
                        <a:effectLst/>
                        <a:latin typeface="Times New Roman"/>
                        <a:ea typeface="Times New Roman"/>
                      </a:endParaRPr>
                    </a:p>
                  </a:txBody>
                  <a:tcPr marL="9525" marR="9525" marT="9525" marB="9525" anchor="ctr"/>
                </a:tc>
              </a:tr>
              <a:tr h="270260">
                <a:tc>
                  <a:txBody>
                    <a:bodyPr/>
                    <a:lstStyle/>
                    <a:p>
                      <a:pPr marL="0" marR="0" algn="just">
                        <a:spcBef>
                          <a:spcPts val="0"/>
                        </a:spcBef>
                        <a:spcAft>
                          <a:spcPts val="0"/>
                        </a:spcAft>
                      </a:pPr>
                      <a:r>
                        <a:rPr lang="en-US" sz="1800">
                          <a:effectLst/>
                        </a:rPr>
                        <a:t>PowerPC </a:t>
                      </a:r>
                      <a:endParaRPr lang="en-US" sz="1800">
                        <a:effectLst/>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1800">
                          <a:effectLst/>
                        </a:rPr>
                        <a:t>AltiVec</a:t>
                      </a:r>
                      <a:endParaRPr lang="en-US" sz="1800">
                        <a:effectLst/>
                        <a:latin typeface="Times New Roman"/>
                        <a:ea typeface="Times New Roman"/>
                      </a:endParaRPr>
                    </a:p>
                  </a:txBody>
                  <a:tcPr marL="9525" marR="9525" marT="9525" marB="9525" anchor="ctr"/>
                </a:tc>
              </a:tr>
              <a:tr h="270260">
                <a:tc>
                  <a:txBody>
                    <a:bodyPr/>
                    <a:lstStyle/>
                    <a:p>
                      <a:pPr marL="0" marR="0" algn="just">
                        <a:spcBef>
                          <a:spcPts val="0"/>
                        </a:spcBef>
                        <a:spcAft>
                          <a:spcPts val="0"/>
                        </a:spcAft>
                      </a:pPr>
                      <a:r>
                        <a:rPr lang="en-US" sz="1800">
                          <a:effectLst/>
                        </a:rPr>
                        <a:t>AMD K6-2 </a:t>
                      </a:r>
                      <a:endParaRPr lang="en-US" sz="1800">
                        <a:effectLst/>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1800">
                          <a:effectLst/>
                        </a:rPr>
                        <a:t>3Dnow!</a:t>
                      </a:r>
                      <a:endParaRPr lang="en-US" sz="1800">
                        <a:effectLst/>
                        <a:latin typeface="Times New Roman"/>
                        <a:ea typeface="Times New Roman"/>
                      </a:endParaRPr>
                    </a:p>
                  </a:txBody>
                  <a:tcPr marL="9525" marR="9525" marT="9525" marB="9525" anchor="ctr"/>
                </a:tc>
              </a:tr>
              <a:tr h="270260">
                <a:tc>
                  <a:txBody>
                    <a:bodyPr/>
                    <a:lstStyle/>
                    <a:p>
                      <a:pPr marL="0" marR="0" algn="just">
                        <a:spcBef>
                          <a:spcPts val="0"/>
                        </a:spcBef>
                        <a:spcAft>
                          <a:spcPts val="0"/>
                        </a:spcAft>
                      </a:pPr>
                      <a:r>
                        <a:rPr lang="en-US" sz="1800">
                          <a:effectLst/>
                        </a:rPr>
                        <a:t>AMD </a:t>
                      </a:r>
                      <a:endParaRPr lang="en-US" sz="1800">
                        <a:effectLst/>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1800">
                          <a:effectLst/>
                        </a:rPr>
                        <a:t>XOP, FMA4, CVT16</a:t>
                      </a:r>
                      <a:endParaRPr lang="en-US" sz="1800">
                        <a:effectLst/>
                        <a:latin typeface="Times New Roman"/>
                        <a:ea typeface="Times New Roman"/>
                      </a:endParaRPr>
                    </a:p>
                  </a:txBody>
                  <a:tcPr marL="9525" marR="9525" marT="9525" marB="9525" anchor="ctr"/>
                </a:tc>
              </a:tr>
              <a:tr h="270260">
                <a:tc>
                  <a:txBody>
                    <a:bodyPr/>
                    <a:lstStyle/>
                    <a:p>
                      <a:pPr marL="0" marR="0" algn="just">
                        <a:spcBef>
                          <a:spcPts val="0"/>
                        </a:spcBef>
                        <a:spcAft>
                          <a:spcPts val="0"/>
                        </a:spcAft>
                      </a:pPr>
                      <a:r>
                        <a:rPr lang="en-US" sz="1800">
                          <a:effectLst/>
                        </a:rPr>
                        <a:t>ARM</a:t>
                      </a:r>
                      <a:endParaRPr lang="en-US" sz="1800">
                        <a:effectLst/>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1800">
                          <a:effectLst/>
                        </a:rPr>
                        <a:t>NEON</a:t>
                      </a:r>
                      <a:endParaRPr lang="en-US" sz="1800">
                        <a:effectLst/>
                        <a:latin typeface="Times New Roman"/>
                        <a:ea typeface="Times New Roman"/>
                      </a:endParaRPr>
                    </a:p>
                  </a:txBody>
                  <a:tcPr marL="9525" marR="9525" marT="9525" marB="9525" anchor="ctr"/>
                </a:tc>
              </a:tr>
              <a:tr h="270260">
                <a:tc>
                  <a:txBody>
                    <a:bodyPr/>
                    <a:lstStyle/>
                    <a:p>
                      <a:pPr marL="0" marR="0" algn="just">
                        <a:spcBef>
                          <a:spcPts val="0"/>
                        </a:spcBef>
                        <a:spcAft>
                          <a:spcPts val="0"/>
                        </a:spcAft>
                      </a:pPr>
                      <a:r>
                        <a:rPr lang="en-US" sz="1800">
                          <a:effectLst/>
                        </a:rPr>
                        <a:t>MIPS</a:t>
                      </a:r>
                      <a:endParaRPr lang="en-US" sz="1800">
                        <a:effectLst/>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1800" dirty="0">
                          <a:effectLst/>
                        </a:rPr>
                        <a:t>DSP ASE</a:t>
                      </a:r>
                      <a:endParaRPr lang="en-US" sz="1800" dirty="0">
                        <a:effectLst/>
                        <a:latin typeface="Times New Roman"/>
                        <a:ea typeface="Times New Roman"/>
                      </a:endParaRPr>
                    </a:p>
                  </a:txBody>
                  <a:tcPr marL="9525" marR="9525" marT="9525" marB="9525" anchor="ctr"/>
                </a:tc>
              </a:tr>
            </a:tbl>
          </a:graphicData>
        </a:graphic>
      </p:graphicFrame>
    </p:spTree>
    <p:extLst>
      <p:ext uri="{BB962C8B-B14F-4D97-AF65-F5344CB8AC3E}">
        <p14:creationId xmlns:p14="http://schemas.microsoft.com/office/powerpoint/2010/main" val="2376615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a:t>
            </a:fld>
            <a:endParaRPr lang="en-US"/>
          </a:p>
        </p:txBody>
      </p:sp>
      <p:sp>
        <p:nvSpPr>
          <p:cNvPr id="4" name="Rectangle 3"/>
          <p:cNvSpPr/>
          <p:nvPr/>
        </p:nvSpPr>
        <p:spPr>
          <a:xfrm>
            <a:off x="838200" y="1305342"/>
            <a:ext cx="7010400" cy="4401205"/>
          </a:xfrm>
          <a:prstGeom prst="rect">
            <a:avLst/>
          </a:prstGeom>
        </p:spPr>
        <p:txBody>
          <a:bodyPr wrap="square">
            <a:spAutoFit/>
          </a:bodyPr>
          <a:lstStyle/>
          <a:p>
            <a:pPr algn="ctr"/>
            <a:r>
              <a:rPr lang="en-US" sz="2800" dirty="0"/>
              <a:t>Computer Architecture and Multimedia</a:t>
            </a:r>
            <a:endParaRPr lang="en-US" dirty="0"/>
          </a:p>
          <a:p>
            <a:endParaRPr lang="en-US" dirty="0" smtClean="0"/>
          </a:p>
          <a:p>
            <a:endParaRPr lang="en-US" dirty="0"/>
          </a:p>
          <a:p>
            <a:r>
              <a:rPr lang="en-GB" dirty="0" smtClean="0"/>
              <a:t>The rise of the RISC processor in the 1980s seemed poised to sweep away complex instruction set architectures.  Complex operations were to be carried out as fast sequences of primitive operations.</a:t>
            </a:r>
          </a:p>
          <a:p>
            <a:endParaRPr lang="en-GB" dirty="0"/>
          </a:p>
          <a:p>
            <a:r>
              <a:rPr lang="en-GB" dirty="0" smtClean="0"/>
              <a:t>However, complex instructions did not disappear. The rise of multimedia applications demanded new levels of performance and special operations were developed to facilitate audio and video processing.</a:t>
            </a:r>
          </a:p>
          <a:p>
            <a:endParaRPr lang="en-GB" dirty="0"/>
          </a:p>
          <a:p>
            <a:r>
              <a:rPr lang="en-GB" dirty="0" smtClean="0"/>
              <a:t>These new operations became known as instruction set extensions.</a:t>
            </a:r>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1838775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93186" name="Picture 2" descr="E:\CengageBook\CengageLectureNotesWebsite\Clements 1e JPG_files\ch05\87046-05-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634" y="3200400"/>
            <a:ext cx="7544781" cy="3124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481389"/>
            <a:ext cx="8077200" cy="2585323"/>
          </a:xfrm>
          <a:prstGeom prst="rect">
            <a:avLst/>
          </a:prstGeom>
        </p:spPr>
        <p:txBody>
          <a:bodyPr wrap="square">
            <a:spAutoFit/>
          </a:bodyPr>
          <a:lstStyle/>
          <a:p>
            <a:r>
              <a:rPr lang="en-US" b="1" dirty="0"/>
              <a:t>Introduction to SIMD Processing</a:t>
            </a:r>
            <a:endParaRPr lang="en-US" dirty="0"/>
          </a:p>
          <a:p>
            <a:r>
              <a:rPr lang="en-US" dirty="0"/>
              <a:t> </a:t>
            </a:r>
          </a:p>
          <a:p>
            <a:r>
              <a:rPr lang="en-US" dirty="0"/>
              <a:t>Intel’s multimedia extensions provide the IA32 architecture with a SIMD facility that lets you apply a single instruction to multiple data elements; for example, you can multiply four pairs of 8-bit integers in parallel or simultaneously add </a:t>
            </a:r>
            <a:r>
              <a:rPr lang="en-US" i="1" dirty="0"/>
              <a:t>eight pairs of bytes</a:t>
            </a:r>
            <a:r>
              <a:rPr lang="en-US" dirty="0"/>
              <a:t>. </a:t>
            </a:r>
            <a:endParaRPr lang="en-US" dirty="0" smtClean="0"/>
          </a:p>
          <a:p>
            <a:endParaRPr lang="en-US" dirty="0"/>
          </a:p>
          <a:p>
            <a:r>
              <a:rPr lang="en-US" dirty="0" smtClean="0"/>
              <a:t>Figure </a:t>
            </a:r>
            <a:r>
              <a:rPr lang="en-US" dirty="0"/>
              <a:t>5.14 illustrates the new data types which are all 64-bit values in registers MM0 to MM7.</a:t>
            </a:r>
          </a:p>
        </p:txBody>
      </p:sp>
    </p:spTree>
    <p:extLst>
      <p:ext uri="{BB962C8B-B14F-4D97-AF65-F5344CB8AC3E}">
        <p14:creationId xmlns:p14="http://schemas.microsoft.com/office/powerpoint/2010/main" val="1237047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93186" name="Picture 2" descr="E:\CengageBook\CengageLectureNotesWebsite\Clements 1e JPG_files\ch05\87046-05-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3618726"/>
            <a:ext cx="7086600" cy="29344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481389"/>
            <a:ext cx="8077200" cy="3139321"/>
          </a:xfrm>
          <a:prstGeom prst="rect">
            <a:avLst/>
          </a:prstGeom>
        </p:spPr>
        <p:txBody>
          <a:bodyPr wrap="square">
            <a:spAutoFit/>
          </a:bodyPr>
          <a:lstStyle/>
          <a:p>
            <a:r>
              <a:rPr lang="en-US" dirty="0"/>
              <a:t>An MMX register can be partitioned into </a:t>
            </a:r>
            <a:r>
              <a:rPr lang="en-US" dirty="0" smtClean="0"/>
              <a:t>8-bit </a:t>
            </a:r>
            <a:r>
              <a:rPr lang="en-US" dirty="0"/>
              <a:t>values, </a:t>
            </a:r>
            <a:r>
              <a:rPr lang="en-US" dirty="0" smtClean="0"/>
              <a:t>16-bit </a:t>
            </a:r>
            <a:r>
              <a:rPr lang="en-US" dirty="0"/>
              <a:t>values, or </a:t>
            </a:r>
            <a:r>
              <a:rPr lang="en-US" dirty="0" smtClean="0"/>
              <a:t>32-bit values. MMX </a:t>
            </a:r>
            <a:r>
              <a:rPr lang="en-US" dirty="0"/>
              <a:t>mnemonics are prefixed by P to indicate a </a:t>
            </a:r>
            <a:r>
              <a:rPr lang="en-US" i="1" dirty="0"/>
              <a:t>packed operation</a:t>
            </a:r>
            <a:r>
              <a:rPr lang="en-US" dirty="0"/>
              <a:t>; for example, the PADD instruction performs a packed add. </a:t>
            </a:r>
            <a:endParaRPr lang="en-US" dirty="0" smtClean="0"/>
          </a:p>
          <a:p>
            <a:endParaRPr lang="en-US" dirty="0"/>
          </a:p>
          <a:p>
            <a:r>
              <a:rPr lang="en-US" dirty="0" smtClean="0"/>
              <a:t>The </a:t>
            </a:r>
            <a:r>
              <a:rPr lang="en-US" dirty="0"/>
              <a:t>suffix b, w, or d indicates a byte, word, or </a:t>
            </a:r>
            <a:r>
              <a:rPr lang="en-US" dirty="0" err="1"/>
              <a:t>doubleword</a:t>
            </a:r>
            <a:r>
              <a:rPr lang="en-US" dirty="0"/>
              <a:t> </a:t>
            </a:r>
            <a:r>
              <a:rPr lang="en-US" dirty="0" smtClean="0"/>
              <a:t>operation; </a:t>
            </a:r>
            <a:r>
              <a:rPr lang="en-US" dirty="0"/>
              <a:t>for example, a </a:t>
            </a:r>
            <a:r>
              <a:rPr lang="en-US" dirty="0" err="1"/>
              <a:t>PADD</a:t>
            </a:r>
            <a:r>
              <a:rPr lang="en-US" b="1" dirty="0" err="1">
                <a:solidFill>
                  <a:srgbClr val="FF0000"/>
                </a:solidFill>
              </a:rPr>
              <a:t>b</a:t>
            </a:r>
            <a:r>
              <a:rPr lang="en-US" dirty="0"/>
              <a:t> </a:t>
            </a:r>
            <a:r>
              <a:rPr lang="en-US" b="1" dirty="0"/>
              <a:t>MM0</a:t>
            </a:r>
            <a:r>
              <a:rPr lang="en-US" dirty="0"/>
              <a:t>,MM1 instruction simultaneously adds together eight pairs of </a:t>
            </a:r>
            <a:r>
              <a:rPr lang="en-US" b="1" dirty="0">
                <a:solidFill>
                  <a:srgbClr val="FF0000"/>
                </a:solidFill>
              </a:rPr>
              <a:t>bytes</a:t>
            </a:r>
            <a:r>
              <a:rPr lang="en-US" dirty="0"/>
              <a:t> in register MM1 to the eight bytes in register MM0 and deposits the eight sums in MM0. </a:t>
            </a:r>
            <a:r>
              <a:rPr lang="en-US" dirty="0" smtClean="0"/>
              <a:t> Consider:</a:t>
            </a:r>
          </a:p>
          <a:p>
            <a:r>
              <a:rPr lang="en-US" dirty="0"/>
              <a:t> </a:t>
            </a:r>
          </a:p>
          <a:p>
            <a:r>
              <a:rPr lang="en-US" dirty="0" smtClean="0"/>
              <a:t>	</a:t>
            </a:r>
            <a:r>
              <a:rPr lang="en-US" dirty="0" err="1" smtClean="0"/>
              <a:t>PADDb</a:t>
            </a:r>
            <a:r>
              <a:rPr lang="en-US" dirty="0"/>
              <a:t> </a:t>
            </a:r>
            <a:r>
              <a:rPr lang="en-US" b="1" dirty="0"/>
              <a:t>MM0</a:t>
            </a:r>
            <a:r>
              <a:rPr lang="en-US" dirty="0"/>
              <a:t>,MM1 </a:t>
            </a:r>
          </a:p>
          <a:p>
            <a:r>
              <a:rPr lang="en-US" dirty="0"/>
              <a:t>or 	</a:t>
            </a:r>
            <a:r>
              <a:rPr lang="en-US" dirty="0" err="1"/>
              <a:t>PSUBw</a:t>
            </a:r>
            <a:r>
              <a:rPr lang="en-US" dirty="0"/>
              <a:t> </a:t>
            </a:r>
            <a:r>
              <a:rPr lang="en-US" b="1" dirty="0"/>
              <a:t>MM3</a:t>
            </a:r>
            <a:r>
              <a:rPr lang="en-US" dirty="0"/>
              <a:t>,MM0.</a:t>
            </a:r>
          </a:p>
        </p:txBody>
      </p:sp>
    </p:spTree>
    <p:extLst>
      <p:ext uri="{BB962C8B-B14F-4D97-AF65-F5344CB8AC3E}">
        <p14:creationId xmlns:p14="http://schemas.microsoft.com/office/powerpoint/2010/main" val="3901590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94210" name="Picture 2" descr="E:\CengageBook\CengageLectureNotesWebsite\Clements 1e JPG_files\ch05\87046-05-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38400"/>
            <a:ext cx="7986018"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9544" y="457200"/>
            <a:ext cx="7853855" cy="1754326"/>
          </a:xfrm>
          <a:prstGeom prst="rect">
            <a:avLst/>
          </a:prstGeom>
        </p:spPr>
        <p:txBody>
          <a:bodyPr wrap="square">
            <a:spAutoFit/>
          </a:bodyPr>
          <a:lstStyle/>
          <a:p>
            <a:r>
              <a:rPr lang="en-US" dirty="0"/>
              <a:t>Figure 5.15 illustrates the effect of </a:t>
            </a:r>
            <a:r>
              <a:rPr lang="en-US" dirty="0" err="1"/>
              <a:t>PADDb</a:t>
            </a:r>
            <a:r>
              <a:rPr lang="en-US" dirty="0"/>
              <a:t> </a:t>
            </a:r>
            <a:r>
              <a:rPr lang="en-US" b="1" dirty="0"/>
              <a:t>MM1</a:t>
            </a:r>
            <a:r>
              <a:rPr lang="en-US" dirty="0"/>
              <a:t>,MM0 where eight pairs of bytes in two MMX registers are added together simultaneously.</a:t>
            </a:r>
          </a:p>
          <a:p>
            <a:endParaRPr lang="en-US" dirty="0" smtClean="0"/>
          </a:p>
          <a:p>
            <a:r>
              <a:rPr lang="en-US" dirty="0" smtClean="0"/>
              <a:t>Since </a:t>
            </a:r>
            <a:r>
              <a:rPr lang="en-US" dirty="0"/>
              <a:t>the eight additions in a packed MMX addition take place </a:t>
            </a:r>
            <a:r>
              <a:rPr lang="en-US" i="1" dirty="0"/>
              <a:t>simultaneously</a:t>
            </a:r>
            <a:r>
              <a:rPr lang="en-US" dirty="0"/>
              <a:t>, an 8-bit vector is required to hold the eight carry bits generated by the additions. </a:t>
            </a:r>
          </a:p>
        </p:txBody>
      </p:sp>
    </p:spTree>
    <p:extLst>
      <p:ext uri="{BB962C8B-B14F-4D97-AF65-F5344CB8AC3E}">
        <p14:creationId xmlns:p14="http://schemas.microsoft.com/office/powerpoint/2010/main" val="212219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441434" y="671691"/>
            <a:ext cx="7924800" cy="3970318"/>
          </a:xfrm>
          <a:prstGeom prst="rect">
            <a:avLst/>
          </a:prstGeom>
        </p:spPr>
        <p:txBody>
          <a:bodyPr wrap="square">
            <a:spAutoFit/>
          </a:bodyPr>
          <a:lstStyle/>
          <a:p>
            <a:r>
              <a:rPr lang="en-US" b="1" dirty="0"/>
              <a:t>Saturating arithmetic</a:t>
            </a:r>
            <a:endParaRPr lang="en-US" dirty="0"/>
          </a:p>
          <a:p>
            <a:r>
              <a:rPr lang="en-US" dirty="0"/>
              <a:t> </a:t>
            </a:r>
          </a:p>
          <a:p>
            <a:r>
              <a:rPr lang="en-US" dirty="0"/>
              <a:t>A particularly interesting aspect of MMX instructions is their treatment of overflow and underflow in integer arithmetic. </a:t>
            </a:r>
            <a:endParaRPr lang="en-US" dirty="0" smtClean="0"/>
          </a:p>
          <a:p>
            <a:endParaRPr lang="en-US" dirty="0"/>
          </a:p>
          <a:p>
            <a:r>
              <a:rPr lang="en-US" dirty="0" smtClean="0"/>
              <a:t>Conventional </a:t>
            </a:r>
            <a:r>
              <a:rPr lang="en-US" dirty="0"/>
              <a:t>integer arithmetic uses a </a:t>
            </a:r>
            <a:r>
              <a:rPr lang="en-US" i="1" dirty="0"/>
              <a:t>wraparound</a:t>
            </a:r>
            <a:r>
              <a:rPr lang="en-US" dirty="0"/>
              <a:t> mode where, for example, in eight bits the addition of 1 to 11111111 results in 00000000 and a carry out. </a:t>
            </a:r>
            <a:endParaRPr lang="en-US" dirty="0" smtClean="0"/>
          </a:p>
          <a:p>
            <a:endParaRPr lang="en-US" dirty="0"/>
          </a:p>
          <a:p>
            <a:r>
              <a:rPr lang="en-US" dirty="0" smtClean="0"/>
              <a:t>The </a:t>
            </a:r>
            <a:r>
              <a:rPr lang="en-US" dirty="0"/>
              <a:t>term wraparound indicates that the maximum value wraps around to the minimum value. </a:t>
            </a:r>
            <a:endParaRPr lang="en-US" dirty="0" smtClean="0"/>
          </a:p>
          <a:p>
            <a:endParaRPr lang="en-GB" dirty="0"/>
          </a:p>
          <a:p>
            <a:r>
              <a:rPr lang="en-US" dirty="0" smtClean="0"/>
              <a:t>MMX </a:t>
            </a:r>
            <a:r>
              <a:rPr lang="en-US" dirty="0"/>
              <a:t>instructions can operate in a conventional wraparound mode, but this does not model well the physical reality of multimedia operations. </a:t>
            </a:r>
          </a:p>
        </p:txBody>
      </p:sp>
    </p:spTree>
    <p:extLst>
      <p:ext uri="{BB962C8B-B14F-4D97-AF65-F5344CB8AC3E}">
        <p14:creationId xmlns:p14="http://schemas.microsoft.com/office/powerpoint/2010/main" val="2531873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441434" y="671691"/>
            <a:ext cx="7924800" cy="4524315"/>
          </a:xfrm>
          <a:prstGeom prst="rect">
            <a:avLst/>
          </a:prstGeom>
        </p:spPr>
        <p:txBody>
          <a:bodyPr wrap="square">
            <a:spAutoFit/>
          </a:bodyPr>
          <a:lstStyle/>
          <a:p>
            <a:r>
              <a:rPr lang="en-US" dirty="0" smtClean="0"/>
              <a:t>Suppose </a:t>
            </a:r>
            <a:r>
              <a:rPr lang="en-US" dirty="0"/>
              <a:t>we use an 8-bit value to represent the intensity of a blue pixel. </a:t>
            </a:r>
            <a:endParaRPr lang="en-US" dirty="0" smtClean="0"/>
          </a:p>
          <a:p>
            <a:endParaRPr lang="en-US" dirty="0"/>
          </a:p>
          <a:p>
            <a:r>
              <a:rPr lang="en-US" dirty="0" smtClean="0"/>
              <a:t>If </a:t>
            </a:r>
            <a:r>
              <a:rPr lang="en-US" dirty="0"/>
              <a:t>11111111 represents the brightest blue and 00000000 represents no blue, the </a:t>
            </a:r>
            <a:r>
              <a:rPr lang="en-US" i="1" dirty="0"/>
              <a:t>physical reality</a:t>
            </a:r>
            <a:r>
              <a:rPr lang="en-US" dirty="0"/>
              <a:t> is </a:t>
            </a:r>
            <a:r>
              <a:rPr lang="en-US" b="1" dirty="0">
                <a:solidFill>
                  <a:srgbClr val="FF0000"/>
                </a:solidFill>
              </a:rPr>
              <a:t>11111111 + 1 = 11111111</a:t>
            </a:r>
            <a:r>
              <a:rPr lang="en-US" dirty="0"/>
              <a:t>; that is, you can’t get bluer than blue. Similarly, 00000000 – 1 is 00000000 because you can’t get less blue than no blue</a:t>
            </a:r>
            <a:r>
              <a:rPr lang="en-US" dirty="0" smtClean="0"/>
              <a:t>.</a:t>
            </a:r>
          </a:p>
          <a:p>
            <a:endParaRPr lang="en-US" dirty="0"/>
          </a:p>
          <a:p>
            <a:r>
              <a:rPr lang="en-US" dirty="0" smtClean="0"/>
              <a:t> </a:t>
            </a:r>
            <a:r>
              <a:rPr lang="en-US" dirty="0"/>
              <a:t>In both cases, the maximum or minimum value is</a:t>
            </a:r>
            <a:r>
              <a:rPr lang="en-US" i="1" dirty="0"/>
              <a:t> constrained</a:t>
            </a:r>
            <a:r>
              <a:rPr lang="en-US" dirty="0"/>
              <a:t> during arithmetic operations. </a:t>
            </a:r>
            <a:endParaRPr lang="en-US" dirty="0" smtClean="0"/>
          </a:p>
          <a:p>
            <a:endParaRPr lang="en-US" dirty="0"/>
          </a:p>
          <a:p>
            <a:r>
              <a:rPr lang="en-US" dirty="0" smtClean="0"/>
              <a:t>This </a:t>
            </a:r>
            <a:r>
              <a:rPr lang="en-US" dirty="0"/>
              <a:t>philosophy of </a:t>
            </a:r>
            <a:r>
              <a:rPr lang="en-US" i="1" dirty="0"/>
              <a:t>clamping</a:t>
            </a:r>
            <a:r>
              <a:rPr lang="en-US" dirty="0"/>
              <a:t> a value at its maximum or minimum corresponds well to physical reality. If you are representing part of a scene that is fully white, you can’t make it even whiter. </a:t>
            </a:r>
            <a:endParaRPr lang="en-US" dirty="0" smtClean="0"/>
          </a:p>
          <a:p>
            <a:endParaRPr lang="en-US" dirty="0"/>
          </a:p>
          <a:p>
            <a:r>
              <a:rPr lang="en-US" dirty="0" smtClean="0"/>
              <a:t>Operations </a:t>
            </a:r>
            <a:r>
              <a:rPr lang="en-US" dirty="0"/>
              <a:t>that clamp a value at its limits and don’t permit wraparound are called </a:t>
            </a:r>
            <a:r>
              <a:rPr lang="en-US" i="1" dirty="0"/>
              <a:t>saturating</a:t>
            </a:r>
            <a:r>
              <a:rPr lang="en-US" dirty="0"/>
              <a:t> operations. </a:t>
            </a:r>
          </a:p>
        </p:txBody>
      </p:sp>
    </p:spTree>
    <p:extLst>
      <p:ext uri="{BB962C8B-B14F-4D97-AF65-F5344CB8AC3E}">
        <p14:creationId xmlns:p14="http://schemas.microsoft.com/office/powerpoint/2010/main" val="3355879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441434" y="671691"/>
            <a:ext cx="7924800" cy="4247317"/>
          </a:xfrm>
          <a:prstGeom prst="rect">
            <a:avLst/>
          </a:prstGeom>
        </p:spPr>
        <p:txBody>
          <a:bodyPr wrap="square">
            <a:spAutoFit/>
          </a:bodyPr>
          <a:lstStyle/>
          <a:p>
            <a:r>
              <a:rPr lang="en-US" dirty="0"/>
              <a:t>All MMX instructions except for multiplication take place in a single cycle. Some MMX operations may operate in a wraparound or a saturated mode</a:t>
            </a:r>
            <a:r>
              <a:rPr lang="en-US" dirty="0" smtClean="0"/>
              <a:t>.</a:t>
            </a:r>
          </a:p>
          <a:p>
            <a:endParaRPr lang="en-US" dirty="0"/>
          </a:p>
          <a:p>
            <a:r>
              <a:rPr lang="en-US" dirty="0" smtClean="0"/>
              <a:t>If </a:t>
            </a:r>
            <a:r>
              <a:rPr lang="en-US" dirty="0"/>
              <a:t>the operation is both signed and saturated, the upper and lower values are 7F</a:t>
            </a:r>
            <a:r>
              <a:rPr lang="en-US" baseline="-25000" dirty="0"/>
              <a:t>16</a:t>
            </a:r>
            <a:r>
              <a:rPr lang="en-US" dirty="0"/>
              <a:t> and 80</a:t>
            </a:r>
            <a:r>
              <a:rPr lang="en-US" baseline="-25000" dirty="0"/>
              <a:t>16</a:t>
            </a:r>
            <a:r>
              <a:rPr lang="en-US" dirty="0"/>
              <a:t> (in byte arithmetic). </a:t>
            </a:r>
            <a:endParaRPr lang="en-US" dirty="0" smtClean="0"/>
          </a:p>
          <a:p>
            <a:endParaRPr lang="en-US" dirty="0"/>
          </a:p>
          <a:p>
            <a:r>
              <a:rPr lang="en-US" dirty="0" smtClean="0"/>
              <a:t>If </a:t>
            </a:r>
            <a:r>
              <a:rPr lang="en-US" dirty="0"/>
              <a:t>the operation is unsigned and saturated, the upper and lower values are 00</a:t>
            </a:r>
            <a:r>
              <a:rPr lang="en-US" baseline="-25000" dirty="0"/>
              <a:t>16</a:t>
            </a:r>
            <a:r>
              <a:rPr lang="en-US" dirty="0"/>
              <a:t> and FF</a:t>
            </a:r>
            <a:r>
              <a:rPr lang="en-US" baseline="-25000" dirty="0"/>
              <a:t>16</a:t>
            </a:r>
            <a:r>
              <a:rPr lang="en-US" dirty="0"/>
              <a:t> (in byte arithmetic). </a:t>
            </a:r>
            <a:endParaRPr lang="en-US" dirty="0" smtClean="0"/>
          </a:p>
          <a:p>
            <a:endParaRPr lang="en-US" dirty="0"/>
          </a:p>
          <a:p>
            <a:r>
              <a:rPr lang="en-US" dirty="0" smtClean="0"/>
              <a:t>Consider </a:t>
            </a:r>
            <a:r>
              <a:rPr lang="en-US" dirty="0"/>
              <a:t>the </a:t>
            </a:r>
            <a:r>
              <a:rPr lang="en-US" dirty="0" smtClean="0"/>
              <a:t>unsigned </a:t>
            </a:r>
            <a:r>
              <a:rPr lang="en-US" dirty="0"/>
              <a:t>byte addition operation, </a:t>
            </a:r>
            <a:r>
              <a:rPr lang="en-US" dirty="0" err="1" smtClean="0"/>
              <a:t>PADDusb</a:t>
            </a:r>
            <a:r>
              <a:rPr lang="en-US" dirty="0"/>
              <a:t> </a:t>
            </a:r>
            <a:r>
              <a:rPr lang="en-US" dirty="0" smtClean="0"/>
              <a:t>MM0,MM1</a:t>
            </a:r>
            <a:r>
              <a:rPr lang="en-US" dirty="0"/>
              <a:t>, where the initial vales in MM0 and MM1 are</a:t>
            </a:r>
          </a:p>
          <a:p>
            <a:r>
              <a:rPr lang="en-US" dirty="0"/>
              <a:t> </a:t>
            </a:r>
          </a:p>
          <a:p>
            <a:r>
              <a:rPr lang="en-US" dirty="0"/>
              <a:t>77012345F0AAF01F and 11FFEE00002387CE</a:t>
            </a:r>
          </a:p>
          <a:p>
            <a:r>
              <a:rPr lang="en-US" dirty="0"/>
              <a:t> </a:t>
            </a:r>
          </a:p>
        </p:txBody>
      </p:sp>
    </p:spTree>
    <p:extLst>
      <p:ext uri="{BB962C8B-B14F-4D97-AF65-F5344CB8AC3E}">
        <p14:creationId xmlns:p14="http://schemas.microsoft.com/office/powerpoint/2010/main" val="1881413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441434" y="671691"/>
            <a:ext cx="7924800" cy="2862322"/>
          </a:xfrm>
          <a:prstGeom prst="rect">
            <a:avLst/>
          </a:prstGeom>
        </p:spPr>
        <p:txBody>
          <a:bodyPr wrap="square">
            <a:spAutoFit/>
          </a:bodyPr>
          <a:lstStyle/>
          <a:p>
            <a:r>
              <a:rPr lang="en-US" dirty="0"/>
              <a:t>In </a:t>
            </a:r>
            <a:r>
              <a:rPr lang="en-US" dirty="0" err="1"/>
              <a:t>PADDusb</a:t>
            </a:r>
            <a:r>
              <a:rPr lang="en-US" dirty="0"/>
              <a:t> the </a:t>
            </a:r>
            <a:r>
              <a:rPr lang="en-US" b="1" dirty="0">
                <a:solidFill>
                  <a:srgbClr val="FF0000"/>
                </a:solidFill>
              </a:rPr>
              <a:t>u</a:t>
            </a:r>
            <a:r>
              <a:rPr lang="en-US" dirty="0"/>
              <a:t> indicates unsigned, s indicates saturating arithmetic, and </a:t>
            </a:r>
            <a:r>
              <a:rPr lang="en-US" b="1" dirty="0">
                <a:solidFill>
                  <a:srgbClr val="FF0000"/>
                </a:solidFill>
              </a:rPr>
              <a:t>b</a:t>
            </a:r>
            <a:r>
              <a:rPr lang="en-US" dirty="0"/>
              <a:t> indicates byte operands. If we split the hexadecimal digits into eight groups of two, we can perform the additions and record any sum that exceeds FF</a:t>
            </a:r>
            <a:r>
              <a:rPr lang="en-US" baseline="-25000" dirty="0"/>
              <a:t>16</a:t>
            </a:r>
            <a:r>
              <a:rPr lang="en-US" dirty="0"/>
              <a:t> as FF</a:t>
            </a:r>
            <a:r>
              <a:rPr lang="en-US" baseline="-25000" dirty="0"/>
              <a:t>16</a:t>
            </a:r>
            <a:r>
              <a:rPr lang="en-US" dirty="0"/>
              <a:t>.</a:t>
            </a:r>
          </a:p>
          <a:p>
            <a:r>
              <a:rPr lang="en-US" dirty="0"/>
              <a:t> </a:t>
            </a:r>
          </a:p>
          <a:p>
            <a:r>
              <a:rPr lang="en-US" sz="2400" dirty="0">
                <a:latin typeface="Courier New" pitchFamily="49" charset="0"/>
                <a:cs typeface="Courier New" pitchFamily="49" charset="0"/>
              </a:rPr>
              <a:t> 77 01 23 45 F0 AA F0 88</a:t>
            </a:r>
          </a:p>
          <a:p>
            <a:r>
              <a:rPr lang="en-US" sz="2400" u="sng" dirty="0">
                <a:latin typeface="Courier New" pitchFamily="49" charset="0"/>
                <a:cs typeface="Courier New" pitchFamily="49" charset="0"/>
              </a:rPr>
              <a:t>+11 FF </a:t>
            </a:r>
            <a:r>
              <a:rPr lang="en-US" sz="2400" u="sng" dirty="0" err="1">
                <a:latin typeface="Courier New" pitchFamily="49" charset="0"/>
                <a:cs typeface="Courier New" pitchFamily="49" charset="0"/>
              </a:rPr>
              <a:t>FF</a:t>
            </a:r>
            <a:r>
              <a:rPr lang="en-US" sz="2400" u="sng" dirty="0">
                <a:latin typeface="Courier New" pitchFamily="49" charset="0"/>
                <a:cs typeface="Courier New" pitchFamily="49" charset="0"/>
              </a:rPr>
              <a:t> 00 7A 23 87 CE</a:t>
            </a:r>
            <a:endParaRPr lang="en-US" sz="2400" dirty="0">
              <a:latin typeface="Courier New" pitchFamily="49" charset="0"/>
              <a:cs typeface="Courier New" pitchFamily="49" charset="0"/>
            </a:endParaRPr>
          </a:p>
          <a:p>
            <a:r>
              <a:rPr lang="en-US" sz="2400" dirty="0">
                <a:latin typeface="Courier New" pitchFamily="49" charset="0"/>
                <a:cs typeface="Courier New" pitchFamily="49" charset="0"/>
              </a:rPr>
              <a:t> 88 </a:t>
            </a:r>
            <a:r>
              <a:rPr lang="en-US" sz="2400" b="1" dirty="0">
                <a:latin typeface="Courier New" pitchFamily="49" charset="0"/>
                <a:cs typeface="Courier New" pitchFamily="49" charset="0"/>
              </a:rPr>
              <a:t>FF</a:t>
            </a:r>
            <a:r>
              <a:rPr lang="en-US" sz="2400" dirty="0">
                <a:latin typeface="Courier New" pitchFamily="49" charset="0"/>
                <a:cs typeface="Courier New" pitchFamily="49" charset="0"/>
              </a:rPr>
              <a:t> </a:t>
            </a:r>
            <a:r>
              <a:rPr lang="en-US" sz="2400" b="1" dirty="0" err="1">
                <a:latin typeface="Courier New" pitchFamily="49" charset="0"/>
                <a:cs typeface="Courier New" pitchFamily="49" charset="0"/>
              </a:rPr>
              <a:t>FF</a:t>
            </a:r>
            <a:r>
              <a:rPr lang="en-US" sz="2400" dirty="0">
                <a:latin typeface="Courier New" pitchFamily="49" charset="0"/>
                <a:cs typeface="Courier New" pitchFamily="49" charset="0"/>
              </a:rPr>
              <a:t> 45 </a:t>
            </a:r>
            <a:r>
              <a:rPr lang="en-US" sz="2400" b="1" dirty="0">
                <a:latin typeface="Courier New" pitchFamily="49" charset="0"/>
                <a:cs typeface="Courier New" pitchFamily="49" charset="0"/>
              </a:rPr>
              <a:t>FF</a:t>
            </a:r>
            <a:r>
              <a:rPr lang="en-US" sz="2400" dirty="0">
                <a:latin typeface="Courier New" pitchFamily="49" charset="0"/>
                <a:cs typeface="Courier New" pitchFamily="49" charset="0"/>
              </a:rPr>
              <a:t> CD </a:t>
            </a:r>
            <a:r>
              <a:rPr lang="en-US" sz="2400" b="1" dirty="0">
                <a:latin typeface="Courier New" pitchFamily="49" charset="0"/>
                <a:cs typeface="Courier New" pitchFamily="49" charset="0"/>
              </a:rPr>
              <a:t>FF</a:t>
            </a:r>
            <a:r>
              <a:rPr lang="en-US" sz="2400" dirty="0">
                <a:latin typeface="Courier New" pitchFamily="49" charset="0"/>
                <a:cs typeface="Courier New" pitchFamily="49" charset="0"/>
              </a:rPr>
              <a:t> </a:t>
            </a:r>
            <a:r>
              <a:rPr lang="en-US" sz="2400" b="1" dirty="0" err="1">
                <a:latin typeface="Courier New" pitchFamily="49" charset="0"/>
                <a:cs typeface="Courier New" pitchFamily="49" charset="0"/>
              </a:rPr>
              <a:t>FF</a:t>
            </a:r>
            <a:endParaRPr lang="en-US" sz="2400" dirty="0">
              <a:latin typeface="Courier New" pitchFamily="49" charset="0"/>
              <a:cs typeface="Courier New" pitchFamily="49" charset="0"/>
            </a:endParaRPr>
          </a:p>
          <a:p>
            <a:r>
              <a:rPr lang="en-US" dirty="0"/>
              <a:t> </a:t>
            </a:r>
          </a:p>
        </p:txBody>
      </p:sp>
    </p:spTree>
    <p:extLst>
      <p:ext uri="{BB962C8B-B14F-4D97-AF65-F5344CB8AC3E}">
        <p14:creationId xmlns:p14="http://schemas.microsoft.com/office/powerpoint/2010/main" val="3430821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441434" y="671691"/>
            <a:ext cx="7924800" cy="4524315"/>
          </a:xfrm>
          <a:prstGeom prst="rect">
            <a:avLst/>
          </a:prstGeom>
        </p:spPr>
        <p:txBody>
          <a:bodyPr wrap="square">
            <a:spAutoFit/>
          </a:bodyPr>
          <a:lstStyle/>
          <a:p>
            <a:r>
              <a:rPr lang="en-US" dirty="0"/>
              <a:t>The sum of four pairs of numbers exceeds FF</a:t>
            </a:r>
            <a:r>
              <a:rPr lang="en-US" baseline="-25000" dirty="0"/>
              <a:t>16</a:t>
            </a:r>
            <a:r>
              <a:rPr lang="en-US" dirty="0"/>
              <a:t> and the result is clamped at FF</a:t>
            </a:r>
            <a:r>
              <a:rPr lang="en-US" baseline="-25000" dirty="0"/>
              <a:t>16</a:t>
            </a:r>
            <a:r>
              <a:rPr lang="en-US" dirty="0"/>
              <a:t>. </a:t>
            </a:r>
            <a:endParaRPr lang="en-US" dirty="0" smtClean="0"/>
          </a:p>
          <a:p>
            <a:endParaRPr lang="en-US" dirty="0"/>
          </a:p>
          <a:p>
            <a:r>
              <a:rPr lang="en-US" dirty="0" smtClean="0"/>
              <a:t>Now </a:t>
            </a:r>
            <a:r>
              <a:rPr lang="en-US" dirty="0"/>
              <a:t>suppose we perform the same operation using </a:t>
            </a:r>
            <a:r>
              <a:rPr lang="en-US" i="1" dirty="0"/>
              <a:t>signed saturating arith</a:t>
            </a:r>
            <a:r>
              <a:rPr lang="en-US" dirty="0"/>
              <a:t>metic. In this case we get,</a:t>
            </a:r>
          </a:p>
          <a:p>
            <a:r>
              <a:rPr lang="en-US" dirty="0"/>
              <a:t> </a:t>
            </a:r>
          </a:p>
          <a:p>
            <a:r>
              <a:rPr lang="en-US" sz="2400" dirty="0">
                <a:latin typeface="Courier New" pitchFamily="49" charset="0"/>
                <a:cs typeface="Courier New" pitchFamily="49" charset="0"/>
              </a:rPr>
              <a:t> 77 01 23 45 F0 AA F0 88</a:t>
            </a:r>
          </a:p>
          <a:p>
            <a:r>
              <a:rPr lang="en-US" sz="2400" u="sng" dirty="0">
                <a:latin typeface="Courier New" pitchFamily="49" charset="0"/>
                <a:cs typeface="Courier New" pitchFamily="49" charset="0"/>
              </a:rPr>
              <a:t>+11 FF </a:t>
            </a:r>
            <a:r>
              <a:rPr lang="en-US" sz="2400" u="sng" dirty="0" err="1">
                <a:latin typeface="Courier New" pitchFamily="49" charset="0"/>
                <a:cs typeface="Courier New" pitchFamily="49" charset="0"/>
              </a:rPr>
              <a:t>FF</a:t>
            </a:r>
            <a:r>
              <a:rPr lang="en-US" sz="2400" u="sng" dirty="0">
                <a:latin typeface="Courier New" pitchFamily="49" charset="0"/>
                <a:cs typeface="Courier New" pitchFamily="49" charset="0"/>
              </a:rPr>
              <a:t> 00 7A 23 87 CE</a:t>
            </a:r>
            <a:endParaRPr lang="en-US" sz="2400" dirty="0">
              <a:latin typeface="Courier New" pitchFamily="49" charset="0"/>
              <a:cs typeface="Courier New" pitchFamily="49" charset="0"/>
            </a:endParaRPr>
          </a:p>
          <a:p>
            <a:r>
              <a:rPr lang="en-US" sz="2400" dirty="0">
                <a:latin typeface="Courier New" pitchFamily="49" charset="0"/>
                <a:cs typeface="Courier New" pitchFamily="49" charset="0"/>
              </a:rPr>
              <a:t> </a:t>
            </a:r>
            <a:r>
              <a:rPr lang="en-US" sz="2400" b="1" dirty="0">
                <a:latin typeface="Courier New" pitchFamily="49" charset="0"/>
                <a:cs typeface="Courier New" pitchFamily="49" charset="0"/>
              </a:rPr>
              <a:t>7F</a:t>
            </a:r>
            <a:r>
              <a:rPr lang="en-US" sz="2400" dirty="0">
                <a:latin typeface="Courier New" pitchFamily="49" charset="0"/>
                <a:cs typeface="Courier New" pitchFamily="49" charset="0"/>
              </a:rPr>
              <a:t> 00 22 45 6A CD </a:t>
            </a:r>
            <a:r>
              <a:rPr lang="en-US" sz="2400" b="1" dirty="0">
                <a:latin typeface="Courier New" pitchFamily="49" charset="0"/>
                <a:cs typeface="Courier New" pitchFamily="49" charset="0"/>
              </a:rPr>
              <a:t>80</a:t>
            </a:r>
            <a:r>
              <a:rPr lang="en-US" sz="2400" dirty="0">
                <a:latin typeface="Courier New" pitchFamily="49" charset="0"/>
                <a:cs typeface="Courier New" pitchFamily="49" charset="0"/>
              </a:rPr>
              <a:t> </a:t>
            </a:r>
            <a:r>
              <a:rPr lang="en-US" sz="2400" b="1" dirty="0">
                <a:latin typeface="Courier New" pitchFamily="49" charset="0"/>
                <a:cs typeface="Courier New" pitchFamily="49" charset="0"/>
              </a:rPr>
              <a:t>80</a:t>
            </a:r>
            <a:endParaRPr lang="en-US" sz="2400" dirty="0">
              <a:latin typeface="Courier New" pitchFamily="49" charset="0"/>
              <a:cs typeface="Courier New" pitchFamily="49" charset="0"/>
            </a:endParaRPr>
          </a:p>
          <a:p>
            <a:r>
              <a:rPr lang="en-US" dirty="0"/>
              <a:t> </a:t>
            </a:r>
          </a:p>
          <a:p>
            <a:r>
              <a:rPr lang="en-US" dirty="0"/>
              <a:t>Values that have saturated at 80</a:t>
            </a:r>
            <a:r>
              <a:rPr lang="en-US" baseline="-25000" dirty="0"/>
              <a:t>16</a:t>
            </a:r>
            <a:r>
              <a:rPr lang="en-US" dirty="0"/>
              <a:t> (most negative) and 7F</a:t>
            </a:r>
            <a:r>
              <a:rPr lang="en-US" baseline="-25000" dirty="0"/>
              <a:t>16</a:t>
            </a:r>
            <a:r>
              <a:rPr lang="en-US" dirty="0"/>
              <a:t> (most positive) are presented in bold face blue. </a:t>
            </a:r>
            <a:endParaRPr lang="en-US" dirty="0" smtClean="0"/>
          </a:p>
          <a:p>
            <a:endParaRPr lang="en-US" dirty="0"/>
          </a:p>
          <a:p>
            <a:r>
              <a:rPr lang="en-US" dirty="0" smtClean="0"/>
              <a:t>Later</a:t>
            </a:r>
            <a:r>
              <a:rPr lang="en-US" dirty="0"/>
              <a:t>, we demonstrate how saturating arithmetic can be used to perform clipping without using branch instructions. </a:t>
            </a:r>
          </a:p>
        </p:txBody>
      </p:sp>
    </p:spTree>
    <p:extLst>
      <p:ext uri="{BB962C8B-B14F-4D97-AF65-F5344CB8AC3E}">
        <p14:creationId xmlns:p14="http://schemas.microsoft.com/office/powerpoint/2010/main" val="3973663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441434" y="671691"/>
            <a:ext cx="7924800" cy="4801314"/>
          </a:xfrm>
          <a:prstGeom prst="rect">
            <a:avLst/>
          </a:prstGeom>
        </p:spPr>
        <p:txBody>
          <a:bodyPr wrap="square">
            <a:spAutoFit/>
          </a:bodyPr>
          <a:lstStyle/>
          <a:p>
            <a:r>
              <a:rPr lang="en-US" dirty="0"/>
              <a:t>Here’s an example of </a:t>
            </a:r>
            <a:r>
              <a:rPr lang="en-US" i="1" dirty="0"/>
              <a:t>branchless</a:t>
            </a:r>
            <a:r>
              <a:rPr lang="en-US" dirty="0"/>
              <a:t> arithmetic that uses saturating arithmetic to perform an operation that would normally require branching. </a:t>
            </a:r>
            <a:r>
              <a:rPr lang="en-US" i="1" dirty="0" smtClean="0"/>
              <a:t>P</a:t>
            </a:r>
            <a:r>
              <a:rPr lang="en-US" dirty="0"/>
              <a:t>, </a:t>
            </a:r>
            <a:r>
              <a:rPr lang="en-US" i="1" dirty="0"/>
              <a:t>Q</a:t>
            </a:r>
            <a:r>
              <a:rPr lang="en-US" dirty="0"/>
              <a:t>, and </a:t>
            </a:r>
            <a:r>
              <a:rPr lang="en-US" i="1" dirty="0"/>
              <a:t>R</a:t>
            </a:r>
            <a:r>
              <a:rPr lang="en-US" dirty="0"/>
              <a:t> are </a:t>
            </a:r>
            <a:r>
              <a:rPr lang="en-US" dirty="0" smtClean="0"/>
              <a:t>8 </a:t>
            </a:r>
            <a:r>
              <a:rPr lang="en-US" dirty="0"/>
              <a:t>byte vectors and we wish to calculate the absolute value </a:t>
            </a:r>
            <a:r>
              <a:rPr lang="en-US" i="1" dirty="0"/>
              <a:t>P</a:t>
            </a:r>
            <a:r>
              <a:rPr lang="en-US" dirty="0"/>
              <a:t> = |</a:t>
            </a:r>
            <a:r>
              <a:rPr lang="en-US" i="1" dirty="0"/>
              <a:t>Q</a:t>
            </a:r>
            <a:r>
              <a:rPr lang="en-US" dirty="0"/>
              <a:t> – </a:t>
            </a:r>
            <a:r>
              <a:rPr lang="en-US" i="1" dirty="0"/>
              <a:t>R</a:t>
            </a:r>
            <a:r>
              <a:rPr lang="en-US" dirty="0"/>
              <a:t>|. Conventionally, we can write</a:t>
            </a:r>
          </a:p>
          <a:p>
            <a:r>
              <a:rPr lang="en-US" dirty="0"/>
              <a:t> </a:t>
            </a:r>
          </a:p>
          <a:p>
            <a:r>
              <a:rPr lang="en-US" dirty="0">
                <a:latin typeface="Courier New" pitchFamily="49" charset="0"/>
                <a:cs typeface="Courier New" pitchFamily="49" charset="0"/>
              </a:rPr>
              <a:t>IF (Q &gt; R) </a:t>
            </a:r>
            <a:br>
              <a:rPr lang="en-US" dirty="0">
                <a:latin typeface="Courier New" pitchFamily="49" charset="0"/>
                <a:cs typeface="Courier New" pitchFamily="49" charset="0"/>
              </a:rPr>
            </a:br>
            <a:r>
              <a:rPr lang="en-US" dirty="0">
                <a:latin typeface="Courier New" pitchFamily="49" charset="0"/>
                <a:cs typeface="Courier New" pitchFamily="49" charset="0"/>
              </a:rPr>
              <a:t> THEN P = Q – R </a:t>
            </a:r>
            <a:br>
              <a:rPr lang="en-US" dirty="0">
                <a:latin typeface="Courier New" pitchFamily="49" charset="0"/>
                <a:cs typeface="Courier New" pitchFamily="49" charset="0"/>
              </a:rPr>
            </a:br>
            <a:r>
              <a:rPr lang="en-US" dirty="0">
                <a:latin typeface="Courier New" pitchFamily="49" charset="0"/>
                <a:cs typeface="Courier New" pitchFamily="49" charset="0"/>
              </a:rPr>
              <a:t> ELSE P = R – Q </a:t>
            </a:r>
          </a:p>
          <a:p>
            <a:r>
              <a:rPr lang="en-US" dirty="0"/>
              <a:t> </a:t>
            </a:r>
          </a:p>
          <a:p>
            <a:r>
              <a:rPr lang="en-US" dirty="0"/>
              <a:t>This algorithm can be implemented efficiently using saturating arithmetic. </a:t>
            </a:r>
            <a:endParaRPr lang="en-US" dirty="0" smtClean="0"/>
          </a:p>
          <a:p>
            <a:endParaRPr lang="en-US" dirty="0"/>
          </a:p>
          <a:p>
            <a:r>
              <a:rPr lang="en-US" dirty="0" smtClean="0"/>
              <a:t>If </a:t>
            </a:r>
            <a:r>
              <a:rPr lang="en-US" dirty="0"/>
              <a:t>we perform both subtractions </a:t>
            </a:r>
            <a:r>
              <a:rPr lang="en-US" i="1" dirty="0"/>
              <a:t>Q</a:t>
            </a:r>
            <a:r>
              <a:rPr lang="en-US" dirty="0"/>
              <a:t> – </a:t>
            </a:r>
            <a:r>
              <a:rPr lang="en-US" i="1" dirty="0"/>
              <a:t>R</a:t>
            </a:r>
            <a:r>
              <a:rPr lang="en-US" dirty="0"/>
              <a:t> and </a:t>
            </a:r>
            <a:r>
              <a:rPr lang="en-US" i="1" dirty="0"/>
              <a:t>R</a:t>
            </a:r>
            <a:r>
              <a:rPr lang="en-US" dirty="0"/>
              <a:t> – </a:t>
            </a:r>
            <a:r>
              <a:rPr lang="en-US" i="1" dirty="0"/>
              <a:t>Q</a:t>
            </a:r>
            <a:r>
              <a:rPr lang="en-US" dirty="0"/>
              <a:t>, the operation that results in a </a:t>
            </a:r>
            <a:r>
              <a:rPr lang="en-US" i="1" dirty="0"/>
              <a:t>positive</a:t>
            </a:r>
            <a:r>
              <a:rPr lang="en-US" dirty="0"/>
              <a:t> value gives the correct result. However, the operation that yields a negative value results in</a:t>
            </a:r>
            <a:r>
              <a:rPr lang="en-US" i="1" dirty="0"/>
              <a:t> zero</a:t>
            </a:r>
            <a:r>
              <a:rPr lang="en-US" dirty="0"/>
              <a:t> due to the saturation arithmetic limiting the value to zero. </a:t>
            </a:r>
            <a:endParaRPr lang="en-US" dirty="0" smtClean="0"/>
          </a:p>
          <a:p>
            <a:endParaRPr lang="en-US" dirty="0"/>
          </a:p>
        </p:txBody>
      </p:sp>
    </p:spTree>
    <p:extLst>
      <p:ext uri="{BB962C8B-B14F-4D97-AF65-F5344CB8AC3E}">
        <p14:creationId xmlns:p14="http://schemas.microsoft.com/office/powerpoint/2010/main" val="3679033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441434" y="671691"/>
            <a:ext cx="8169166" cy="2585323"/>
          </a:xfrm>
          <a:prstGeom prst="rect">
            <a:avLst/>
          </a:prstGeom>
        </p:spPr>
        <p:txBody>
          <a:bodyPr wrap="square">
            <a:spAutoFit/>
          </a:bodyPr>
          <a:lstStyle/>
          <a:p>
            <a:r>
              <a:rPr lang="en-US" dirty="0"/>
              <a:t>Since one of these operations yields a positive result and the other yields a zero result, </a:t>
            </a:r>
            <a:r>
              <a:rPr lang="en-US" dirty="0" err="1"/>
              <a:t>ORing</a:t>
            </a:r>
            <a:r>
              <a:rPr lang="en-US" dirty="0"/>
              <a:t> the two values together yields the correct result. </a:t>
            </a:r>
            <a:endParaRPr lang="en-US" dirty="0" smtClean="0"/>
          </a:p>
          <a:p>
            <a:endParaRPr lang="en-US" dirty="0"/>
          </a:p>
          <a:p>
            <a:r>
              <a:rPr lang="en-US" dirty="0" smtClean="0"/>
              <a:t>If </a:t>
            </a:r>
            <a:r>
              <a:rPr lang="en-US" dirty="0"/>
              <a:t>MM0 contains </a:t>
            </a:r>
            <a:r>
              <a:rPr lang="en-US" i="1" dirty="0"/>
              <a:t>P</a:t>
            </a:r>
            <a:r>
              <a:rPr lang="en-US" dirty="0"/>
              <a:t> and MM1 contains </a:t>
            </a:r>
            <a:r>
              <a:rPr lang="en-US" i="1" dirty="0"/>
              <a:t>Q</a:t>
            </a:r>
            <a:r>
              <a:rPr lang="en-US" dirty="0"/>
              <a:t>, we can write</a:t>
            </a:r>
          </a:p>
          <a:p>
            <a:r>
              <a:rPr lang="en-US" dirty="0"/>
              <a:t> </a:t>
            </a:r>
          </a:p>
          <a:p>
            <a:pPr>
              <a:tabLst>
                <a:tab pos="357188" algn="l"/>
                <a:tab pos="2690813" algn="l"/>
              </a:tabLst>
            </a:pPr>
            <a:r>
              <a:rPr lang="en-US" dirty="0" smtClean="0">
                <a:latin typeface="Courier New" pitchFamily="49" charset="0"/>
                <a:cs typeface="Courier New" pitchFamily="49" charset="0"/>
              </a:rPr>
              <a:t>	MOVQ    </a:t>
            </a:r>
            <a:r>
              <a:rPr lang="en-US" b="1" dirty="0">
                <a:latin typeface="Courier New" pitchFamily="49" charset="0"/>
                <a:cs typeface="Courier New" pitchFamily="49" charset="0"/>
              </a:rPr>
              <a:t>MM2</a:t>
            </a:r>
            <a:r>
              <a:rPr lang="en-US" dirty="0">
                <a:latin typeface="Courier New" pitchFamily="49" charset="0"/>
                <a:cs typeface="Courier New" pitchFamily="49" charset="0"/>
              </a:rPr>
              <a:t>,MM0 	;make a copy of P in MM2 </a:t>
            </a:r>
            <a:br>
              <a:rPr lang="en-US" dirty="0">
                <a:latin typeface="Courier New" pitchFamily="49" charset="0"/>
                <a:cs typeface="Courier New" pitchFamily="49" charset="0"/>
              </a:rPr>
            </a:b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PSUBusb</a:t>
            </a:r>
            <a:r>
              <a:rPr lang="en-US" dirty="0" smtClean="0">
                <a:latin typeface="Courier New" pitchFamily="49" charset="0"/>
                <a:cs typeface="Courier New" pitchFamily="49" charset="0"/>
              </a:rPr>
              <a:t> </a:t>
            </a:r>
            <a:r>
              <a:rPr lang="en-US" b="1" dirty="0">
                <a:latin typeface="Courier New" pitchFamily="49" charset="0"/>
                <a:cs typeface="Courier New" pitchFamily="49" charset="0"/>
              </a:rPr>
              <a:t>MM0</a:t>
            </a:r>
            <a:r>
              <a:rPr lang="en-US" dirty="0">
                <a:latin typeface="Courier New" pitchFamily="49" charset="0"/>
                <a:cs typeface="Courier New" pitchFamily="49" charset="0"/>
              </a:rPr>
              <a:t>,MM1 	;compute </a:t>
            </a:r>
            <a:r>
              <a:rPr lang="en-US" dirty="0" smtClean="0">
                <a:latin typeface="Courier New" pitchFamily="49" charset="0"/>
                <a:cs typeface="Courier New" pitchFamily="49" charset="0"/>
              </a:rPr>
              <a:t>difference </a:t>
            </a:r>
            <a:r>
              <a:rPr lang="en-US" dirty="0">
                <a:latin typeface="Courier New" pitchFamily="49" charset="0"/>
                <a:cs typeface="Courier New" pitchFamily="49" charset="0"/>
              </a:rPr>
              <a:t>P – Q; </a:t>
            </a:r>
            <a:r>
              <a:rPr lang="en-US" dirty="0" smtClean="0">
                <a:latin typeface="Courier New" pitchFamily="49" charset="0"/>
                <a:cs typeface="Courier New" pitchFamily="49" charset="0"/>
              </a:rPr>
              <a:t>0 </a:t>
            </a:r>
            <a:r>
              <a:rPr lang="en-US" dirty="0">
                <a:latin typeface="Courier New" pitchFamily="49" charset="0"/>
                <a:cs typeface="Courier New" pitchFamily="49" charset="0"/>
              </a:rPr>
              <a:t>if P &lt; Q</a:t>
            </a:r>
            <a:br>
              <a:rPr lang="en-US" dirty="0">
                <a:latin typeface="Courier New" pitchFamily="49" charset="0"/>
                <a:cs typeface="Courier New" pitchFamily="49" charset="0"/>
              </a:rPr>
            </a:b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PSUBusb</a:t>
            </a:r>
            <a:r>
              <a:rPr lang="en-US" dirty="0" smtClean="0">
                <a:latin typeface="Courier New" pitchFamily="49" charset="0"/>
                <a:cs typeface="Courier New" pitchFamily="49" charset="0"/>
              </a:rPr>
              <a:t> </a:t>
            </a:r>
            <a:r>
              <a:rPr lang="en-US" b="1" dirty="0">
                <a:latin typeface="Courier New" pitchFamily="49" charset="0"/>
                <a:cs typeface="Courier New" pitchFamily="49" charset="0"/>
              </a:rPr>
              <a:t>MM1</a:t>
            </a:r>
            <a:r>
              <a:rPr lang="en-US" dirty="0">
                <a:latin typeface="Courier New" pitchFamily="49" charset="0"/>
                <a:cs typeface="Courier New" pitchFamily="49" charset="0"/>
              </a:rPr>
              <a:t>,MM2 	;compute </a:t>
            </a:r>
            <a:r>
              <a:rPr lang="en-US" dirty="0" smtClean="0">
                <a:latin typeface="Courier New" pitchFamily="49" charset="0"/>
                <a:cs typeface="Courier New" pitchFamily="49" charset="0"/>
              </a:rPr>
              <a:t>difference </a:t>
            </a:r>
            <a:r>
              <a:rPr lang="en-US" dirty="0">
                <a:latin typeface="Courier New" pitchFamily="49" charset="0"/>
                <a:cs typeface="Courier New" pitchFamily="49" charset="0"/>
              </a:rPr>
              <a:t>Q – P; </a:t>
            </a:r>
            <a:r>
              <a:rPr lang="en-US" dirty="0" smtClean="0">
                <a:latin typeface="Courier New" pitchFamily="49" charset="0"/>
                <a:cs typeface="Courier New" pitchFamily="49" charset="0"/>
              </a:rPr>
              <a:t>0 </a:t>
            </a:r>
            <a:r>
              <a:rPr lang="en-US" dirty="0">
                <a:latin typeface="Courier New" pitchFamily="49" charset="0"/>
                <a:cs typeface="Courier New" pitchFamily="49" charset="0"/>
              </a:rPr>
              <a:t>if Q &lt; P </a:t>
            </a:r>
            <a:br>
              <a:rPr lang="en-US" dirty="0">
                <a:latin typeface="Courier New" pitchFamily="49" charset="0"/>
                <a:cs typeface="Courier New" pitchFamily="49" charset="0"/>
              </a:rPr>
            </a:br>
            <a:r>
              <a:rPr lang="en-US" dirty="0" smtClean="0">
                <a:latin typeface="Courier New" pitchFamily="49" charset="0"/>
                <a:cs typeface="Courier New" pitchFamily="49" charset="0"/>
              </a:rPr>
              <a:t>	POR     </a:t>
            </a:r>
            <a:r>
              <a:rPr lang="en-US" b="1" dirty="0">
                <a:latin typeface="Courier New" pitchFamily="49" charset="0"/>
                <a:cs typeface="Courier New" pitchFamily="49" charset="0"/>
              </a:rPr>
              <a:t>MM0</a:t>
            </a:r>
            <a:r>
              <a:rPr lang="en-US" dirty="0">
                <a:latin typeface="Courier New" pitchFamily="49" charset="0"/>
                <a:cs typeface="Courier New" pitchFamily="49" charset="0"/>
              </a:rPr>
              <a:t>,MM1 	;OR differences </a:t>
            </a:r>
            <a:r>
              <a:rPr lang="en-US" dirty="0" smtClean="0">
                <a:latin typeface="Courier New" pitchFamily="49" charset="0"/>
                <a:cs typeface="Courier New" pitchFamily="49" charset="0"/>
              </a:rPr>
              <a:t>(</a:t>
            </a:r>
            <a:r>
              <a:rPr lang="en-US" dirty="0">
                <a:latin typeface="Courier New" pitchFamily="49" charset="0"/>
                <a:cs typeface="Courier New" pitchFamily="49" charset="0"/>
              </a:rPr>
              <a:t>one of which </a:t>
            </a:r>
            <a:r>
              <a:rPr lang="en-US" dirty="0" smtClean="0">
                <a:latin typeface="Courier New" pitchFamily="49" charset="0"/>
                <a:cs typeface="Courier New" pitchFamily="49" charset="0"/>
              </a:rPr>
              <a:t>is 0)</a:t>
            </a:r>
            <a:endParaRPr lang="en-US" dirty="0">
              <a:latin typeface="Courier New" pitchFamily="49" charset="0"/>
              <a:cs typeface="Courier New" pitchFamily="49" charset="0"/>
            </a:endParaRPr>
          </a:p>
        </p:txBody>
      </p:sp>
    </p:spTree>
    <p:extLst>
      <p:ext uri="{BB962C8B-B14F-4D97-AF65-F5344CB8AC3E}">
        <p14:creationId xmlns:p14="http://schemas.microsoft.com/office/powerpoint/2010/main" val="2004817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79874" name="Picture 2" descr="E:\CengageBook\CengageLectureNotesWebsite\Clements 1e JPG_files\ch05\87046-05-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21117"/>
            <a:ext cx="6629400" cy="30875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646386"/>
            <a:ext cx="7966841" cy="3170099"/>
          </a:xfrm>
          <a:prstGeom prst="rect">
            <a:avLst/>
          </a:prstGeom>
        </p:spPr>
        <p:txBody>
          <a:bodyPr wrap="square">
            <a:spAutoFit/>
          </a:bodyPr>
          <a:lstStyle/>
          <a:p>
            <a:pPr algn="ctr"/>
            <a:r>
              <a:rPr lang="en-US" sz="2000" b="1" dirty="0" smtClean="0"/>
              <a:t>Background</a:t>
            </a:r>
            <a:endParaRPr lang="en-US" sz="2000" b="1" dirty="0"/>
          </a:p>
          <a:p>
            <a:r>
              <a:rPr lang="en-US" dirty="0"/>
              <a:t> </a:t>
            </a:r>
          </a:p>
          <a:p>
            <a:r>
              <a:rPr lang="en-US" dirty="0"/>
              <a:t>We begin by demonstrating </a:t>
            </a:r>
            <a:r>
              <a:rPr lang="en-US" dirty="0" smtClean="0"/>
              <a:t>why extended instruction sets have been developed.</a:t>
            </a:r>
          </a:p>
          <a:p>
            <a:endParaRPr lang="en-GB" dirty="0"/>
          </a:p>
          <a:p>
            <a:r>
              <a:rPr lang="en-GB" dirty="0" smtClean="0"/>
              <a:t>Figure 5.1 illustrates the matrix operations required to perform the rotation of a point in 3D space.  These operations are intrinsically simple (multiplication and addition). However, very large numbers of these operations are required.</a:t>
            </a:r>
            <a:endParaRPr lang="en-US" dirty="0" smtClean="0"/>
          </a:p>
          <a:p>
            <a:endParaRPr lang="en-GB" dirty="0"/>
          </a:p>
          <a:p>
            <a:endParaRPr lang="en-US" dirty="0"/>
          </a:p>
        </p:txBody>
      </p:sp>
    </p:spTree>
    <p:extLst>
      <p:ext uri="{BB962C8B-B14F-4D97-AF65-F5344CB8AC3E}">
        <p14:creationId xmlns:p14="http://schemas.microsoft.com/office/powerpoint/2010/main" val="2959529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96258" name="Picture 2" descr="E:\CengageBook\CengageLectureNotesWebsite\Clements 1e JPG_files\ch05\87046-05-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586" y="2438400"/>
            <a:ext cx="7507014" cy="39122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5310" y="457200"/>
            <a:ext cx="8066690" cy="1754326"/>
          </a:xfrm>
          <a:prstGeom prst="rect">
            <a:avLst/>
          </a:prstGeom>
        </p:spPr>
        <p:txBody>
          <a:bodyPr wrap="square">
            <a:spAutoFit/>
          </a:bodyPr>
          <a:lstStyle/>
          <a:p>
            <a:r>
              <a:rPr lang="en-US" b="1" dirty="0"/>
              <a:t>Packed Multiplication</a:t>
            </a:r>
            <a:endParaRPr lang="en-US" dirty="0"/>
          </a:p>
          <a:p>
            <a:r>
              <a:rPr lang="en-US" dirty="0"/>
              <a:t> </a:t>
            </a:r>
          </a:p>
          <a:p>
            <a:r>
              <a:rPr lang="en-US" dirty="0"/>
              <a:t>The MMX architecture provides two types of multiplication: a conventional multiplication instruction that forms the products of pairs of numbers in parallel and a powerful </a:t>
            </a:r>
            <a:r>
              <a:rPr lang="en-US" i="1" dirty="0"/>
              <a:t>multiply and add</a:t>
            </a:r>
            <a:r>
              <a:rPr lang="en-US" dirty="0"/>
              <a:t> operation that forms the sum of products. </a:t>
            </a:r>
          </a:p>
        </p:txBody>
      </p:sp>
    </p:spTree>
    <p:extLst>
      <p:ext uri="{BB962C8B-B14F-4D97-AF65-F5344CB8AC3E}">
        <p14:creationId xmlns:p14="http://schemas.microsoft.com/office/powerpoint/2010/main" val="2453881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15310" y="457200"/>
            <a:ext cx="8066690" cy="3693319"/>
          </a:xfrm>
          <a:prstGeom prst="rect">
            <a:avLst/>
          </a:prstGeom>
        </p:spPr>
        <p:txBody>
          <a:bodyPr wrap="square">
            <a:spAutoFit/>
          </a:bodyPr>
          <a:lstStyle/>
          <a:p>
            <a:r>
              <a:rPr lang="en-US" dirty="0"/>
              <a:t>The </a:t>
            </a:r>
            <a:r>
              <a:rPr lang="en-US" dirty="0" err="1"/>
              <a:t>PMUL</a:t>
            </a:r>
            <a:r>
              <a:rPr lang="en-US" b="1" dirty="0" err="1">
                <a:solidFill>
                  <a:srgbClr val="FF0000"/>
                </a:solidFill>
              </a:rPr>
              <a:t>hw</a:t>
            </a:r>
            <a:r>
              <a:rPr lang="en-US" dirty="0"/>
              <a:t> and </a:t>
            </a:r>
            <a:r>
              <a:rPr lang="en-US" dirty="0" err="1"/>
              <a:t>PMUL</a:t>
            </a:r>
            <a:r>
              <a:rPr lang="en-US" b="1" dirty="0" err="1">
                <a:solidFill>
                  <a:srgbClr val="FF0000"/>
                </a:solidFill>
              </a:rPr>
              <a:t>lw</a:t>
            </a:r>
            <a:r>
              <a:rPr lang="en-US" dirty="0"/>
              <a:t> instructions each multiply four signed, packed, 16-bit words to generate four 32-bit products. </a:t>
            </a:r>
            <a:endParaRPr lang="en-US" dirty="0" smtClean="0"/>
          </a:p>
          <a:p>
            <a:endParaRPr lang="en-US" dirty="0"/>
          </a:p>
          <a:p>
            <a:r>
              <a:rPr lang="en-US" dirty="0" smtClean="0"/>
              <a:t>Because </a:t>
            </a:r>
            <a:r>
              <a:rPr lang="en-US" dirty="0"/>
              <a:t>four double-length 32-bit products will not fit in a 64-bit MMX register, you must use </a:t>
            </a:r>
            <a:r>
              <a:rPr lang="en-US" dirty="0" err="1"/>
              <a:t>PMUL</a:t>
            </a:r>
            <a:r>
              <a:rPr lang="en-US" b="1" dirty="0" err="1">
                <a:solidFill>
                  <a:srgbClr val="FF0000"/>
                </a:solidFill>
              </a:rPr>
              <a:t>hw</a:t>
            </a:r>
            <a:r>
              <a:rPr lang="en-US" dirty="0"/>
              <a:t> to select the </a:t>
            </a:r>
            <a:r>
              <a:rPr lang="en-US" i="1" dirty="0"/>
              <a:t>upper-order</a:t>
            </a:r>
            <a:r>
              <a:rPr lang="en-US" dirty="0"/>
              <a:t> 16-bits of each product or </a:t>
            </a:r>
            <a:r>
              <a:rPr lang="en-US" dirty="0" err="1"/>
              <a:t>PMUL</a:t>
            </a:r>
            <a:r>
              <a:rPr lang="en-US" b="1" dirty="0" err="1">
                <a:solidFill>
                  <a:srgbClr val="FF0000"/>
                </a:solidFill>
              </a:rPr>
              <a:t>lw</a:t>
            </a:r>
            <a:r>
              <a:rPr lang="en-US" dirty="0"/>
              <a:t> to select the </a:t>
            </a:r>
            <a:r>
              <a:rPr lang="en-US" i="1" dirty="0"/>
              <a:t>lower-order</a:t>
            </a:r>
            <a:r>
              <a:rPr lang="en-US" dirty="0"/>
              <a:t> 16-bits of each product. </a:t>
            </a:r>
            <a:endParaRPr lang="en-US" dirty="0" smtClean="0"/>
          </a:p>
          <a:p>
            <a:endParaRPr lang="en-US" dirty="0"/>
          </a:p>
          <a:p>
            <a:r>
              <a:rPr lang="en-US" dirty="0" smtClean="0"/>
              <a:t>Figure </a:t>
            </a:r>
            <a:r>
              <a:rPr lang="en-US" dirty="0"/>
              <a:t>5.17 demonstrates the effect of these two instructions on the contents of two MMX registers. </a:t>
            </a:r>
            <a:endParaRPr lang="en-US" dirty="0" smtClean="0"/>
          </a:p>
          <a:p>
            <a:endParaRPr lang="en-US" dirty="0"/>
          </a:p>
          <a:p>
            <a:r>
              <a:rPr lang="en-US" dirty="0" smtClean="0"/>
              <a:t>Note </a:t>
            </a:r>
            <a:r>
              <a:rPr lang="en-US" dirty="0"/>
              <a:t>how the MMX instruction set provides </a:t>
            </a:r>
            <a:r>
              <a:rPr lang="en-US" dirty="0" smtClean="0"/>
              <a:t>more options </a:t>
            </a:r>
            <a:r>
              <a:rPr lang="en-US" dirty="0"/>
              <a:t>for add and subtract instructions (8- to 32-bit additions), whereas the multiplication instructions are constrained to 16-bit signed arithmetic.</a:t>
            </a:r>
          </a:p>
        </p:txBody>
      </p:sp>
    </p:spTree>
    <p:extLst>
      <p:ext uri="{BB962C8B-B14F-4D97-AF65-F5344CB8AC3E}">
        <p14:creationId xmlns:p14="http://schemas.microsoft.com/office/powerpoint/2010/main" val="2802795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15310" y="457200"/>
            <a:ext cx="8066690" cy="3970318"/>
          </a:xfrm>
          <a:prstGeom prst="rect">
            <a:avLst/>
          </a:prstGeom>
        </p:spPr>
        <p:txBody>
          <a:bodyPr wrap="square">
            <a:spAutoFit/>
          </a:bodyPr>
          <a:lstStyle/>
          <a:p>
            <a:r>
              <a:rPr lang="en-US" dirty="0"/>
              <a:t>The packed multiply and add instruction, </a:t>
            </a:r>
            <a:r>
              <a:rPr lang="en-US" dirty="0" err="1"/>
              <a:t>PMADDwd</a:t>
            </a:r>
            <a:r>
              <a:rPr lang="en-US" dirty="0"/>
              <a:t>, also multiplies four pairs of signed 16-bit words. </a:t>
            </a:r>
            <a:endParaRPr lang="en-US" dirty="0" smtClean="0"/>
          </a:p>
          <a:p>
            <a:endParaRPr lang="en-US" dirty="0"/>
          </a:p>
          <a:p>
            <a:r>
              <a:rPr lang="en-US" dirty="0" smtClean="0"/>
              <a:t>However</a:t>
            </a:r>
            <a:r>
              <a:rPr lang="en-US" dirty="0"/>
              <a:t>, the two pairs of adjacent 32-bit products are added together to create two 32-bit sums. </a:t>
            </a:r>
            <a:endParaRPr lang="en-US" dirty="0" smtClean="0"/>
          </a:p>
          <a:p>
            <a:endParaRPr lang="en-US" dirty="0"/>
          </a:p>
          <a:p>
            <a:r>
              <a:rPr lang="en-US" dirty="0" smtClean="0"/>
              <a:t>If </a:t>
            </a:r>
            <a:r>
              <a:rPr lang="en-US" dirty="0"/>
              <a:t>the source words are P</a:t>
            </a:r>
            <a:r>
              <a:rPr lang="en-US" baseline="-25000" dirty="0"/>
              <a:t>3</a:t>
            </a:r>
            <a:r>
              <a:rPr lang="en-US" dirty="0"/>
              <a:t>, P</a:t>
            </a:r>
            <a:r>
              <a:rPr lang="en-US" baseline="-25000" dirty="0"/>
              <a:t>2</a:t>
            </a:r>
            <a:r>
              <a:rPr lang="en-US" dirty="0"/>
              <a:t>, P</a:t>
            </a:r>
            <a:r>
              <a:rPr lang="en-US" baseline="-25000" dirty="0"/>
              <a:t>1</a:t>
            </a:r>
            <a:r>
              <a:rPr lang="en-US" dirty="0"/>
              <a:t>, P</a:t>
            </a:r>
            <a:r>
              <a:rPr lang="en-US" baseline="-25000" dirty="0"/>
              <a:t>0</a:t>
            </a:r>
            <a:r>
              <a:rPr lang="en-US" dirty="0"/>
              <a:t> and Q</a:t>
            </a:r>
            <a:r>
              <a:rPr lang="en-US" baseline="-25000" dirty="0"/>
              <a:t>3</a:t>
            </a:r>
            <a:r>
              <a:rPr lang="en-US" dirty="0"/>
              <a:t>, Q</a:t>
            </a:r>
            <a:r>
              <a:rPr lang="en-US" baseline="-25000" dirty="0"/>
              <a:t>2</a:t>
            </a:r>
            <a:r>
              <a:rPr lang="en-US" dirty="0"/>
              <a:t>, Q</a:t>
            </a:r>
            <a:r>
              <a:rPr lang="en-US" baseline="-25000" dirty="0"/>
              <a:t>1</a:t>
            </a:r>
            <a:r>
              <a:rPr lang="en-US" dirty="0"/>
              <a:t>, Q</a:t>
            </a:r>
            <a:r>
              <a:rPr lang="en-US" baseline="-25000" dirty="0"/>
              <a:t>0</a:t>
            </a:r>
            <a:r>
              <a:rPr lang="en-US" dirty="0"/>
              <a:t>, the products are P</a:t>
            </a:r>
            <a:r>
              <a:rPr lang="en-US" baseline="-25000" dirty="0"/>
              <a:t>3</a:t>
            </a:r>
            <a:r>
              <a:rPr lang="en-US" dirty="0">
                <a:sym typeface="Symbol"/>
              </a:rPr>
              <a:t></a:t>
            </a:r>
            <a:r>
              <a:rPr lang="en-US" dirty="0"/>
              <a:t>Q</a:t>
            </a:r>
            <a:r>
              <a:rPr lang="en-US" baseline="-25000" dirty="0"/>
              <a:t>3</a:t>
            </a:r>
            <a:r>
              <a:rPr lang="en-US" dirty="0"/>
              <a:t>, P</a:t>
            </a:r>
            <a:r>
              <a:rPr lang="en-US" baseline="-25000" dirty="0"/>
              <a:t>2</a:t>
            </a:r>
            <a:r>
              <a:rPr lang="en-US" dirty="0">
                <a:sym typeface="Symbol"/>
              </a:rPr>
              <a:t></a:t>
            </a:r>
            <a:r>
              <a:rPr lang="en-US" dirty="0"/>
              <a:t>Q</a:t>
            </a:r>
            <a:r>
              <a:rPr lang="en-US" baseline="-25000" dirty="0"/>
              <a:t>2</a:t>
            </a:r>
            <a:r>
              <a:rPr lang="en-US" dirty="0"/>
              <a:t>, P</a:t>
            </a:r>
            <a:r>
              <a:rPr lang="en-US" baseline="-25000" dirty="0"/>
              <a:t>1</a:t>
            </a:r>
            <a:r>
              <a:rPr lang="en-US" dirty="0">
                <a:sym typeface="Symbol"/>
              </a:rPr>
              <a:t></a:t>
            </a:r>
            <a:r>
              <a:rPr lang="en-US" dirty="0"/>
              <a:t>Q</a:t>
            </a:r>
            <a:r>
              <a:rPr lang="en-US" baseline="-25000" dirty="0"/>
              <a:t>1</a:t>
            </a:r>
            <a:r>
              <a:rPr lang="en-US" dirty="0"/>
              <a:t>, P</a:t>
            </a:r>
            <a:r>
              <a:rPr lang="en-US" baseline="-25000" dirty="0"/>
              <a:t>0</a:t>
            </a:r>
            <a:r>
              <a:rPr lang="en-US" dirty="0">
                <a:sym typeface="Symbol"/>
              </a:rPr>
              <a:t></a:t>
            </a:r>
            <a:r>
              <a:rPr lang="en-US" dirty="0"/>
              <a:t>Q</a:t>
            </a:r>
            <a:r>
              <a:rPr lang="en-US" baseline="-25000" dirty="0"/>
              <a:t>0</a:t>
            </a:r>
            <a:r>
              <a:rPr lang="en-US" dirty="0"/>
              <a:t>. </a:t>
            </a:r>
            <a:endParaRPr lang="en-US" dirty="0" smtClean="0"/>
          </a:p>
          <a:p>
            <a:endParaRPr lang="en-US" dirty="0"/>
          </a:p>
          <a:p>
            <a:r>
              <a:rPr lang="en-US" dirty="0" smtClean="0"/>
              <a:t>The </a:t>
            </a:r>
            <a:r>
              <a:rPr lang="en-US" dirty="0"/>
              <a:t>adjacent pairs of products are then summed to get </a:t>
            </a:r>
            <a:endParaRPr lang="en-US" dirty="0" smtClean="0"/>
          </a:p>
          <a:p>
            <a:endParaRPr lang="en-US" dirty="0"/>
          </a:p>
          <a:p>
            <a:r>
              <a:rPr lang="en-US" dirty="0" smtClean="0"/>
              <a:t>P</a:t>
            </a:r>
            <a:r>
              <a:rPr lang="en-US" baseline="-25000" dirty="0" smtClean="0"/>
              <a:t>3</a:t>
            </a:r>
            <a:r>
              <a:rPr lang="en-US" dirty="0">
                <a:sym typeface="Symbol"/>
              </a:rPr>
              <a:t></a:t>
            </a:r>
            <a:r>
              <a:rPr lang="en-US" dirty="0"/>
              <a:t>Q</a:t>
            </a:r>
            <a:r>
              <a:rPr lang="en-US" baseline="-25000" dirty="0"/>
              <a:t>3</a:t>
            </a:r>
            <a:r>
              <a:rPr lang="en-US" dirty="0"/>
              <a:t>+ P</a:t>
            </a:r>
            <a:r>
              <a:rPr lang="en-US" baseline="-25000" dirty="0"/>
              <a:t>2</a:t>
            </a:r>
            <a:r>
              <a:rPr lang="en-US" dirty="0">
                <a:sym typeface="Symbol"/>
              </a:rPr>
              <a:t></a:t>
            </a:r>
            <a:r>
              <a:rPr lang="en-US" dirty="0"/>
              <a:t>Q</a:t>
            </a:r>
            <a:r>
              <a:rPr lang="en-US" baseline="-25000" dirty="0"/>
              <a:t>2</a:t>
            </a:r>
            <a:r>
              <a:rPr lang="en-US" dirty="0"/>
              <a:t>, P</a:t>
            </a:r>
            <a:r>
              <a:rPr lang="en-US" baseline="-25000" dirty="0"/>
              <a:t>1</a:t>
            </a:r>
            <a:r>
              <a:rPr lang="en-US" dirty="0">
                <a:sym typeface="Symbol"/>
              </a:rPr>
              <a:t></a:t>
            </a:r>
            <a:r>
              <a:rPr lang="en-US" dirty="0"/>
              <a:t>Q</a:t>
            </a:r>
            <a:r>
              <a:rPr lang="en-US" baseline="-25000" dirty="0"/>
              <a:t>1</a:t>
            </a:r>
            <a:r>
              <a:rPr lang="en-US" dirty="0"/>
              <a:t>+ P</a:t>
            </a:r>
            <a:r>
              <a:rPr lang="en-US" baseline="-25000" dirty="0"/>
              <a:t>0</a:t>
            </a:r>
            <a:r>
              <a:rPr lang="en-US" dirty="0">
                <a:sym typeface="Symbol"/>
              </a:rPr>
              <a:t></a:t>
            </a:r>
            <a:r>
              <a:rPr lang="en-US" dirty="0"/>
              <a:t>Q</a:t>
            </a:r>
            <a:r>
              <a:rPr lang="en-US" baseline="-25000" dirty="0"/>
              <a:t>0</a:t>
            </a:r>
            <a:r>
              <a:rPr lang="en-US" dirty="0"/>
              <a:t>. </a:t>
            </a:r>
            <a:endParaRPr lang="en-US" dirty="0" smtClean="0"/>
          </a:p>
          <a:p>
            <a:endParaRPr lang="en-US" dirty="0"/>
          </a:p>
          <a:p>
            <a:r>
              <a:rPr lang="en-US" dirty="0" smtClean="0"/>
              <a:t>Figure </a:t>
            </a:r>
            <a:r>
              <a:rPr lang="en-US" dirty="0"/>
              <a:t>5.18 describes this operation.</a:t>
            </a:r>
          </a:p>
        </p:txBody>
      </p:sp>
    </p:spTree>
    <p:extLst>
      <p:ext uri="{BB962C8B-B14F-4D97-AF65-F5344CB8AC3E}">
        <p14:creationId xmlns:p14="http://schemas.microsoft.com/office/powerpoint/2010/main" val="3030987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97282" name="Picture 2" descr="E:\CengageBook\CengageLectureNotesWebsite\Clements 1e JPG_files\ch05\87046-05-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68" y="762000"/>
            <a:ext cx="8335131" cy="4687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902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78524" y="532686"/>
            <a:ext cx="8103476" cy="4801314"/>
          </a:xfrm>
          <a:prstGeom prst="rect">
            <a:avLst/>
          </a:prstGeom>
        </p:spPr>
        <p:txBody>
          <a:bodyPr wrap="square">
            <a:spAutoFit/>
          </a:bodyPr>
          <a:lstStyle/>
          <a:p>
            <a:r>
              <a:rPr lang="en-US" b="1" dirty="0"/>
              <a:t>Parallel Comparison</a:t>
            </a:r>
            <a:endParaRPr lang="en-US" dirty="0"/>
          </a:p>
          <a:p>
            <a:r>
              <a:rPr lang="en-US" dirty="0"/>
              <a:t> </a:t>
            </a:r>
          </a:p>
          <a:p>
            <a:r>
              <a:rPr lang="en-US" dirty="0"/>
              <a:t>MMX instructions allow you to compare two values, although both the way in which values are compared and how you use the results of the comparison is anything but conventional. </a:t>
            </a:r>
            <a:endParaRPr lang="en-US" dirty="0" smtClean="0"/>
          </a:p>
          <a:p>
            <a:endParaRPr lang="en-US" dirty="0"/>
          </a:p>
          <a:p>
            <a:r>
              <a:rPr lang="en-US" dirty="0" smtClean="0"/>
              <a:t>Because </a:t>
            </a:r>
            <a:r>
              <a:rPr lang="en-US" dirty="0"/>
              <a:t>the MMX architecture doesn’t modify the IA32’s architectural state, the result of a test cannot be permitted to set one of the processor’s flags. </a:t>
            </a:r>
            <a:endParaRPr lang="en-US" dirty="0" smtClean="0"/>
          </a:p>
          <a:p>
            <a:endParaRPr lang="en-US" dirty="0"/>
          </a:p>
          <a:p>
            <a:r>
              <a:rPr lang="en-US" dirty="0" smtClean="0"/>
              <a:t>Consequently</a:t>
            </a:r>
            <a:r>
              <a:rPr lang="en-US" dirty="0"/>
              <a:t>, any test or comparison has to operate by setting or clearing the bits of a register. </a:t>
            </a:r>
            <a:endParaRPr lang="en-US" dirty="0" smtClean="0"/>
          </a:p>
          <a:p>
            <a:endParaRPr lang="en-US" dirty="0"/>
          </a:p>
          <a:p>
            <a:r>
              <a:rPr lang="en-US" dirty="0" smtClean="0"/>
              <a:t>Moreover</a:t>
            </a:r>
            <a:r>
              <a:rPr lang="en-US" dirty="0"/>
              <a:t>, since the MMX is operating on words in parallel, the nature of a vector comparison is different to a scalar comparison because there are multiple results.</a:t>
            </a:r>
          </a:p>
          <a:p>
            <a:endParaRPr lang="en-US" dirty="0"/>
          </a:p>
        </p:txBody>
      </p:sp>
    </p:spTree>
    <p:extLst>
      <p:ext uri="{BB962C8B-B14F-4D97-AF65-F5344CB8AC3E}">
        <p14:creationId xmlns:p14="http://schemas.microsoft.com/office/powerpoint/2010/main" val="1421087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78524" y="532686"/>
            <a:ext cx="8103476" cy="4801314"/>
          </a:xfrm>
          <a:prstGeom prst="rect">
            <a:avLst/>
          </a:prstGeom>
        </p:spPr>
        <p:txBody>
          <a:bodyPr wrap="square">
            <a:spAutoFit/>
          </a:bodyPr>
          <a:lstStyle/>
          <a:p>
            <a:r>
              <a:rPr lang="en-US" dirty="0"/>
              <a:t>The MMX architecture provides two comparison instructions, one that performs a comparison for equality, and the other provides a </a:t>
            </a:r>
            <a:r>
              <a:rPr lang="en-US" i="1" dirty="0"/>
              <a:t>greater than</a:t>
            </a:r>
            <a:r>
              <a:rPr lang="en-US" dirty="0"/>
              <a:t> </a:t>
            </a:r>
            <a:r>
              <a:rPr lang="en-US" dirty="0" smtClean="0"/>
              <a:t>test.</a:t>
            </a:r>
          </a:p>
          <a:p>
            <a:endParaRPr lang="en-US" dirty="0"/>
          </a:p>
          <a:p>
            <a:r>
              <a:rPr lang="en-US" dirty="0" smtClean="0"/>
              <a:t>Intel </a:t>
            </a:r>
            <a:r>
              <a:rPr lang="en-US" dirty="0"/>
              <a:t>has adopted an interesting approach to </a:t>
            </a:r>
            <a:r>
              <a:rPr lang="en-US" dirty="0" smtClean="0"/>
              <a:t>testing. </a:t>
            </a:r>
          </a:p>
          <a:p>
            <a:endParaRPr lang="en-US" dirty="0"/>
          </a:p>
          <a:p>
            <a:r>
              <a:rPr lang="en-US" dirty="0" smtClean="0"/>
              <a:t>Instead </a:t>
            </a:r>
            <a:r>
              <a:rPr lang="en-US" dirty="0"/>
              <a:t>of setting a flag bit in a status register, the outcome of an MMX test either fills the destination operand with all zeros or with all ones. </a:t>
            </a:r>
            <a:endParaRPr lang="en-US" dirty="0" smtClean="0"/>
          </a:p>
          <a:p>
            <a:endParaRPr lang="en-US" dirty="0"/>
          </a:p>
          <a:p>
            <a:r>
              <a:rPr lang="en-US" dirty="0" smtClean="0"/>
              <a:t>The </a:t>
            </a:r>
            <a:r>
              <a:rPr lang="en-US" dirty="0"/>
              <a:t>condition </a:t>
            </a:r>
            <a:r>
              <a:rPr lang="en-US" i="1" dirty="0"/>
              <a:t>true</a:t>
            </a:r>
            <a:r>
              <a:rPr lang="en-US" dirty="0"/>
              <a:t> yields all ones, and the condition </a:t>
            </a:r>
            <a:r>
              <a:rPr lang="en-US" i="1" dirty="0"/>
              <a:t>false</a:t>
            </a:r>
            <a:r>
              <a:rPr lang="en-US" dirty="0"/>
              <a:t> yields all zeros; for example, the test of equality with the values 5 and 9 would yield 00000000 (in a byte comparison) whereas a test with the values 7 and 7 would yield 11111111. </a:t>
            </a:r>
            <a:endParaRPr lang="en-US" dirty="0" smtClean="0"/>
          </a:p>
          <a:p>
            <a:endParaRPr lang="en-US" dirty="0"/>
          </a:p>
          <a:p>
            <a:r>
              <a:rPr lang="en-US" dirty="0" smtClean="0"/>
              <a:t>In </a:t>
            </a:r>
            <a:r>
              <a:rPr lang="en-US" dirty="0"/>
              <a:t>other words, the outcome of a comparison is a data value rather than a flag value.</a:t>
            </a:r>
          </a:p>
          <a:p>
            <a:endParaRPr lang="en-US" dirty="0"/>
          </a:p>
        </p:txBody>
      </p:sp>
    </p:spTree>
    <p:extLst>
      <p:ext uri="{BB962C8B-B14F-4D97-AF65-F5344CB8AC3E}">
        <p14:creationId xmlns:p14="http://schemas.microsoft.com/office/powerpoint/2010/main" val="645134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533400" y="457200"/>
            <a:ext cx="7696200" cy="4801314"/>
          </a:xfrm>
          <a:prstGeom prst="rect">
            <a:avLst/>
          </a:prstGeom>
        </p:spPr>
        <p:txBody>
          <a:bodyPr wrap="square">
            <a:spAutoFit/>
          </a:bodyPr>
          <a:lstStyle/>
          <a:p>
            <a:r>
              <a:rPr lang="en-US" b="1" dirty="0"/>
              <a:t>Packing and Unpacking </a:t>
            </a:r>
            <a:endParaRPr lang="en-US" dirty="0"/>
          </a:p>
          <a:p>
            <a:r>
              <a:rPr lang="en-US" dirty="0"/>
              <a:t> </a:t>
            </a:r>
          </a:p>
          <a:p>
            <a:r>
              <a:rPr lang="en-US" dirty="0"/>
              <a:t>Packing and unpacking instructions are provided to perform conversions between data sizes; that is, 32 bits to 16 bits, or 16 bits to 8 bits. </a:t>
            </a:r>
            <a:endParaRPr lang="en-US" dirty="0" smtClean="0"/>
          </a:p>
          <a:p>
            <a:endParaRPr lang="en-US" dirty="0"/>
          </a:p>
          <a:p>
            <a:r>
              <a:rPr lang="en-US" dirty="0" smtClean="0"/>
              <a:t>As </a:t>
            </a:r>
            <a:r>
              <a:rPr lang="en-US" dirty="0"/>
              <a:t>its name suggests, the </a:t>
            </a:r>
            <a:r>
              <a:rPr lang="en-US" i="1" dirty="0"/>
              <a:t>pack</a:t>
            </a:r>
            <a:r>
              <a:rPr lang="en-US" dirty="0"/>
              <a:t> instruction packs data into an MMX register by converting words into bytes (or </a:t>
            </a:r>
            <a:r>
              <a:rPr lang="en-US" dirty="0" err="1"/>
              <a:t>doublewords</a:t>
            </a:r>
            <a:r>
              <a:rPr lang="en-US" dirty="0"/>
              <a:t> into words). </a:t>
            </a:r>
            <a:endParaRPr lang="en-US" dirty="0" smtClean="0"/>
          </a:p>
          <a:p>
            <a:endParaRPr lang="en-US" dirty="0"/>
          </a:p>
          <a:p>
            <a:r>
              <a:rPr lang="en-US" dirty="0" smtClean="0"/>
              <a:t>When </a:t>
            </a:r>
            <a:r>
              <a:rPr lang="en-US" dirty="0"/>
              <a:t>data is packed, it loses precision and may have to be truncated using either signed or unsigned saturating arithmetic. </a:t>
            </a:r>
            <a:endParaRPr lang="en-US" dirty="0" smtClean="0"/>
          </a:p>
          <a:p>
            <a:endParaRPr lang="en-US" dirty="0"/>
          </a:p>
          <a:p>
            <a:r>
              <a:rPr lang="en-US" dirty="0" smtClean="0"/>
              <a:t>The </a:t>
            </a:r>
            <a:r>
              <a:rPr lang="en-US" i="1" dirty="0"/>
              <a:t>pack with signed saturating arithmetic</a:t>
            </a:r>
            <a:r>
              <a:rPr lang="en-US" dirty="0"/>
              <a:t> instruction </a:t>
            </a:r>
            <a:r>
              <a:rPr lang="en-US" dirty="0" err="1"/>
              <a:t>PACKss</a:t>
            </a:r>
            <a:r>
              <a:rPr lang="en-US" dirty="0"/>
              <a:t> packs and saturates the signed data elements from the source and the destination operands and writes the signed results to the destination operand (the signed, saturated mode is the </a:t>
            </a:r>
            <a:r>
              <a:rPr lang="en-US" i="1" dirty="0"/>
              <a:t>only</a:t>
            </a:r>
            <a:r>
              <a:rPr lang="en-US" dirty="0"/>
              <a:t> option with this instruction).</a:t>
            </a:r>
          </a:p>
        </p:txBody>
      </p:sp>
    </p:spTree>
    <p:extLst>
      <p:ext uri="{BB962C8B-B14F-4D97-AF65-F5344CB8AC3E}">
        <p14:creationId xmlns:p14="http://schemas.microsoft.com/office/powerpoint/2010/main" val="1318222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98306" name="Picture 2" descr="E:\CengageBook\CengageLectureNotesWebsite\Clements 1e JPG_files\ch05\87046-05-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083" y="3200400"/>
            <a:ext cx="7535917" cy="28038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751344"/>
            <a:ext cx="7924800" cy="2308324"/>
          </a:xfrm>
          <a:prstGeom prst="rect">
            <a:avLst/>
          </a:prstGeom>
        </p:spPr>
        <p:txBody>
          <a:bodyPr wrap="square">
            <a:spAutoFit/>
          </a:bodyPr>
          <a:lstStyle/>
          <a:p>
            <a:r>
              <a:rPr lang="en-US" dirty="0"/>
              <a:t>The </a:t>
            </a:r>
            <a:r>
              <a:rPr lang="en-US" dirty="0" err="1"/>
              <a:t>PACK</a:t>
            </a:r>
            <a:r>
              <a:rPr lang="en-US" b="1" dirty="0" err="1">
                <a:solidFill>
                  <a:srgbClr val="FF0000"/>
                </a:solidFill>
              </a:rPr>
              <a:t>ssdw</a:t>
            </a:r>
            <a:r>
              <a:rPr lang="en-US" dirty="0"/>
              <a:t> instruction packs two signed 32-bit words from the source operand and two signed words from the destination operand into four signed 16-bit values in the destination register as Figure 5.19 demonstrates. </a:t>
            </a:r>
            <a:endParaRPr lang="en-US" dirty="0" smtClean="0"/>
          </a:p>
          <a:p>
            <a:endParaRPr lang="en-US" dirty="0"/>
          </a:p>
          <a:p>
            <a:r>
              <a:rPr lang="en-US" dirty="0" smtClean="0"/>
              <a:t>If </a:t>
            </a:r>
            <a:r>
              <a:rPr lang="en-US" dirty="0"/>
              <a:t>the signed value of a word is larger or smaller than the valid range of a signed 16-bit integer, the value is saturated and clamped at 7FFF</a:t>
            </a:r>
            <a:r>
              <a:rPr lang="en-US" baseline="-25000" dirty="0"/>
              <a:t>16</a:t>
            </a:r>
            <a:r>
              <a:rPr lang="en-US" dirty="0"/>
              <a:t>, if it is positive, or 8000</a:t>
            </a:r>
            <a:r>
              <a:rPr lang="en-US" baseline="-25000" dirty="0"/>
              <a:t>16</a:t>
            </a:r>
            <a:r>
              <a:rPr lang="en-US" dirty="0"/>
              <a:t> if it is negative. </a:t>
            </a:r>
          </a:p>
        </p:txBody>
      </p:sp>
    </p:spTree>
    <p:extLst>
      <p:ext uri="{BB962C8B-B14F-4D97-AF65-F5344CB8AC3E}">
        <p14:creationId xmlns:p14="http://schemas.microsoft.com/office/powerpoint/2010/main" val="2368877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99330" name="Picture 2" descr="E:\CengageBook\CengageLectureNotesWebsite\Clements 1e JPG_files\ch05\87046-05-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710" y="3124200"/>
            <a:ext cx="7478889"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697476"/>
            <a:ext cx="7620000" cy="2031325"/>
          </a:xfrm>
          <a:prstGeom prst="rect">
            <a:avLst/>
          </a:prstGeom>
        </p:spPr>
        <p:txBody>
          <a:bodyPr wrap="square">
            <a:spAutoFit/>
          </a:bodyPr>
          <a:lstStyle/>
          <a:p>
            <a:r>
              <a:rPr lang="en-US" dirty="0"/>
              <a:t>Figure 5.20 demonstrates the </a:t>
            </a:r>
            <a:r>
              <a:rPr lang="en-US" dirty="0" err="1"/>
              <a:t>PACK</a:t>
            </a:r>
            <a:r>
              <a:rPr lang="en-US" b="1" dirty="0" err="1">
                <a:solidFill>
                  <a:srgbClr val="FF0000"/>
                </a:solidFill>
              </a:rPr>
              <a:t>sswb</a:t>
            </a:r>
            <a:r>
              <a:rPr lang="en-US" dirty="0"/>
              <a:t> version of this instruction that packs two signed words from the source operand and two signed words from the destination operand into four signed bytes in the destination register. </a:t>
            </a:r>
            <a:endParaRPr lang="en-US" dirty="0" smtClean="0"/>
          </a:p>
          <a:p>
            <a:endParaRPr lang="en-US" dirty="0"/>
          </a:p>
          <a:p>
            <a:r>
              <a:rPr lang="en-US" dirty="0" smtClean="0"/>
              <a:t>In </a:t>
            </a:r>
            <a:r>
              <a:rPr lang="en-US" dirty="0"/>
              <a:t>this case, the saturated values are clamped at 7F</a:t>
            </a:r>
            <a:r>
              <a:rPr lang="en-US" baseline="-25000" dirty="0"/>
              <a:t>16</a:t>
            </a:r>
            <a:r>
              <a:rPr lang="en-US" dirty="0"/>
              <a:t> (positive) or 80</a:t>
            </a:r>
            <a:r>
              <a:rPr lang="en-US" baseline="-25000" dirty="0"/>
              <a:t>16</a:t>
            </a:r>
            <a:r>
              <a:rPr lang="en-US" dirty="0"/>
              <a:t> (negative)</a:t>
            </a:r>
          </a:p>
        </p:txBody>
      </p:sp>
    </p:spTree>
    <p:extLst>
      <p:ext uri="{BB962C8B-B14F-4D97-AF65-F5344CB8AC3E}">
        <p14:creationId xmlns:p14="http://schemas.microsoft.com/office/powerpoint/2010/main" val="2892694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457200" y="697476"/>
            <a:ext cx="7620000" cy="4801314"/>
          </a:xfrm>
          <a:prstGeom prst="rect">
            <a:avLst/>
          </a:prstGeom>
        </p:spPr>
        <p:txBody>
          <a:bodyPr wrap="square">
            <a:spAutoFit/>
          </a:bodyPr>
          <a:lstStyle/>
          <a:p>
            <a:r>
              <a:rPr lang="en-US" dirty="0"/>
              <a:t>The inverse operation to packing is </a:t>
            </a:r>
            <a:r>
              <a:rPr lang="en-US" i="1" dirty="0"/>
              <a:t>unpacking</a:t>
            </a:r>
            <a:r>
              <a:rPr lang="en-US" dirty="0"/>
              <a:t>, where data is expanded. </a:t>
            </a:r>
            <a:endParaRPr lang="en-US" dirty="0" smtClean="0"/>
          </a:p>
          <a:p>
            <a:endParaRPr lang="en-US" dirty="0"/>
          </a:p>
          <a:p>
            <a:r>
              <a:rPr lang="en-US" dirty="0" smtClean="0"/>
              <a:t>However</a:t>
            </a:r>
            <a:r>
              <a:rPr lang="en-US" dirty="0"/>
              <a:t>, the PUNPCK instruction is not a simple inverse of the parallel pack instruction. </a:t>
            </a:r>
            <a:endParaRPr lang="en-US" dirty="0" smtClean="0"/>
          </a:p>
          <a:p>
            <a:endParaRPr lang="en-US" dirty="0"/>
          </a:p>
          <a:p>
            <a:r>
              <a:rPr lang="en-US" dirty="0" smtClean="0"/>
              <a:t>The </a:t>
            </a:r>
            <a:r>
              <a:rPr lang="en-US" dirty="0"/>
              <a:t>parallel unpack instruction should really be thought of as a parallel merge instruction that operates with three data sizes: byte-to-word (</a:t>
            </a:r>
            <a:r>
              <a:rPr lang="en-US" dirty="0" err="1"/>
              <a:t>bw</a:t>
            </a:r>
            <a:r>
              <a:rPr lang="en-US" dirty="0"/>
              <a:t>), word-to-</a:t>
            </a:r>
            <a:r>
              <a:rPr lang="en-US" dirty="0" err="1"/>
              <a:t>doubleword</a:t>
            </a:r>
            <a:r>
              <a:rPr lang="en-US" dirty="0"/>
              <a:t> (</a:t>
            </a:r>
            <a:r>
              <a:rPr lang="en-US" dirty="0" err="1"/>
              <a:t>wd</a:t>
            </a:r>
            <a:r>
              <a:rPr lang="en-US" dirty="0"/>
              <a:t>), and </a:t>
            </a:r>
            <a:r>
              <a:rPr lang="en-US" dirty="0" err="1"/>
              <a:t>doubleword</a:t>
            </a:r>
            <a:r>
              <a:rPr lang="en-US" dirty="0"/>
              <a:t>-to-</a:t>
            </a:r>
            <a:r>
              <a:rPr lang="en-US" dirty="0" err="1"/>
              <a:t>quadword</a:t>
            </a:r>
            <a:r>
              <a:rPr lang="en-US" dirty="0"/>
              <a:t> (</a:t>
            </a:r>
            <a:r>
              <a:rPr lang="en-US" dirty="0" err="1"/>
              <a:t>dq</a:t>
            </a:r>
            <a:r>
              <a:rPr lang="en-US" dirty="0"/>
              <a:t>). </a:t>
            </a:r>
            <a:endParaRPr lang="en-US" dirty="0" smtClean="0"/>
          </a:p>
          <a:p>
            <a:endParaRPr lang="en-US" dirty="0"/>
          </a:p>
          <a:p>
            <a:r>
              <a:rPr lang="en-US" dirty="0" smtClean="0"/>
              <a:t>When </a:t>
            </a:r>
            <a:r>
              <a:rPr lang="en-US" dirty="0"/>
              <a:t>a word is unpacked, it occupies twice the number of bits. </a:t>
            </a:r>
            <a:endParaRPr lang="en-US" dirty="0" smtClean="0"/>
          </a:p>
          <a:p>
            <a:endParaRPr lang="en-US" dirty="0"/>
          </a:p>
          <a:p>
            <a:r>
              <a:rPr lang="en-US" dirty="0" smtClean="0"/>
              <a:t>Each </a:t>
            </a:r>
            <a:r>
              <a:rPr lang="en-US" dirty="0"/>
              <a:t>MMX instruction allows you to unpack from either the upper half of a word or the lower half of a word. </a:t>
            </a:r>
            <a:endParaRPr lang="en-US" dirty="0" smtClean="0"/>
          </a:p>
          <a:p>
            <a:endParaRPr lang="en-US" dirty="0"/>
          </a:p>
          <a:p>
            <a:r>
              <a:rPr lang="en-US" dirty="0" smtClean="0"/>
              <a:t>Consequently</a:t>
            </a:r>
            <a:r>
              <a:rPr lang="en-US" dirty="0"/>
              <a:t>, there are six variations on the unpack instruction</a:t>
            </a:r>
          </a:p>
        </p:txBody>
      </p:sp>
    </p:spTree>
    <p:extLst>
      <p:ext uri="{BB962C8B-B14F-4D97-AF65-F5344CB8AC3E}">
        <p14:creationId xmlns:p14="http://schemas.microsoft.com/office/powerpoint/2010/main" val="2165529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457200" y="646386"/>
            <a:ext cx="7966841" cy="3970318"/>
          </a:xfrm>
          <a:prstGeom prst="rect">
            <a:avLst/>
          </a:prstGeom>
        </p:spPr>
        <p:txBody>
          <a:bodyPr wrap="square">
            <a:spAutoFit/>
          </a:bodyPr>
          <a:lstStyle/>
          <a:p>
            <a:r>
              <a:rPr lang="en-US" dirty="0" smtClean="0"/>
              <a:t>A particular feature of multimedia operations is that the data elements are small – typically 8 or 16 bits.</a:t>
            </a:r>
          </a:p>
          <a:p>
            <a:endParaRPr lang="en-GB" dirty="0"/>
          </a:p>
          <a:p>
            <a:r>
              <a:rPr lang="en-GB" dirty="0" smtClean="0"/>
              <a:t>Today, the host computer can usually perform 64 bit operations. </a:t>
            </a:r>
          </a:p>
          <a:p>
            <a:endParaRPr lang="en-GB" dirty="0"/>
          </a:p>
          <a:p>
            <a:r>
              <a:rPr lang="en-GB" dirty="0" smtClean="0"/>
              <a:t>In other words, a 64-bit processor performing multimedia operations is often using only 16 bits and throwing away 56 bits of the word.</a:t>
            </a:r>
          </a:p>
          <a:p>
            <a:endParaRPr lang="en-GB" dirty="0"/>
          </a:p>
          <a:p>
            <a:r>
              <a:rPr lang="en-GB" dirty="0" smtClean="0"/>
              <a:t>Multimedia operations improve performance by using all the 64 bits of a register. </a:t>
            </a:r>
            <a:endParaRPr lang="en-US" dirty="0" smtClean="0"/>
          </a:p>
          <a:p>
            <a:endParaRPr lang="en-GB" dirty="0"/>
          </a:p>
          <a:p>
            <a:endParaRPr lang="en-GB" dirty="0" smtClean="0"/>
          </a:p>
          <a:p>
            <a:endParaRPr lang="en-GB" dirty="0"/>
          </a:p>
          <a:p>
            <a:endParaRPr lang="en-US" dirty="0"/>
          </a:p>
        </p:txBody>
      </p:sp>
    </p:spTree>
    <p:extLst>
      <p:ext uri="{BB962C8B-B14F-4D97-AF65-F5344CB8AC3E}">
        <p14:creationId xmlns:p14="http://schemas.microsoft.com/office/powerpoint/2010/main" val="823804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00354" name="Picture 2" descr="E:\CengageBook\CengageLectureNotesWebsite\Clements 1e JPG_files\ch05\87046-05-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90800"/>
            <a:ext cx="7840469"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2172" y="685800"/>
            <a:ext cx="8156028" cy="1754326"/>
          </a:xfrm>
          <a:prstGeom prst="rect">
            <a:avLst/>
          </a:prstGeom>
        </p:spPr>
        <p:txBody>
          <a:bodyPr wrap="square">
            <a:spAutoFit/>
          </a:bodyPr>
          <a:lstStyle/>
          <a:p>
            <a:r>
              <a:rPr lang="en-US" dirty="0"/>
              <a:t>Figure 5.21 demonstrates the effect of the </a:t>
            </a:r>
            <a:r>
              <a:rPr lang="en-US" dirty="0" err="1"/>
              <a:t>PUNPCK</a:t>
            </a:r>
            <a:r>
              <a:rPr lang="en-US" dirty="0" err="1">
                <a:solidFill>
                  <a:srgbClr val="FF0000"/>
                </a:solidFill>
              </a:rPr>
              <a:t>lbw</a:t>
            </a:r>
            <a:r>
              <a:rPr lang="en-US" dirty="0"/>
              <a:t> instruction that unpacks bytes to words. </a:t>
            </a:r>
            <a:endParaRPr lang="en-US" dirty="0" smtClean="0"/>
          </a:p>
          <a:p>
            <a:endParaRPr lang="en-US" dirty="0"/>
          </a:p>
          <a:p>
            <a:r>
              <a:rPr lang="en-US" dirty="0" smtClean="0"/>
              <a:t>Here</a:t>
            </a:r>
            <a:r>
              <a:rPr lang="en-US" dirty="0"/>
              <a:t>, two MMX registers containing four bytes (in the low-order half of the register) are unpacked and the eight bytes placed in the destination register.</a:t>
            </a:r>
          </a:p>
        </p:txBody>
      </p:sp>
    </p:spTree>
    <p:extLst>
      <p:ext uri="{BB962C8B-B14F-4D97-AF65-F5344CB8AC3E}">
        <p14:creationId xmlns:p14="http://schemas.microsoft.com/office/powerpoint/2010/main" val="14976179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01378" name="Picture 2" descr="E:\CengageBook\CengageLectureNotesWebsite\Clements 1e JPG_files\ch05\87046-05-0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876" y="2438399"/>
            <a:ext cx="6755524" cy="41313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1152" y="566678"/>
            <a:ext cx="8024648" cy="1754326"/>
          </a:xfrm>
          <a:prstGeom prst="rect">
            <a:avLst/>
          </a:prstGeom>
        </p:spPr>
        <p:txBody>
          <a:bodyPr wrap="square">
            <a:spAutoFit/>
          </a:bodyPr>
          <a:lstStyle/>
          <a:p>
            <a:r>
              <a:rPr lang="en-US" b="1" dirty="0"/>
              <a:t>Coexisting with Floating-point</a:t>
            </a:r>
            <a:endParaRPr lang="en-US" dirty="0"/>
          </a:p>
          <a:p>
            <a:r>
              <a:rPr lang="en-US" dirty="0"/>
              <a:t> </a:t>
            </a:r>
          </a:p>
          <a:p>
            <a:r>
              <a:rPr lang="en-US" dirty="0" smtClean="0"/>
              <a:t>MMX </a:t>
            </a:r>
            <a:r>
              <a:rPr lang="en-US" dirty="0"/>
              <a:t>technology uses the IA32’s existing floating-point registers. This </a:t>
            </a:r>
            <a:r>
              <a:rPr lang="en-US" dirty="0" smtClean="0"/>
              <a:t>is </a:t>
            </a:r>
            <a:r>
              <a:rPr lang="en-US" dirty="0"/>
              <a:t>called </a:t>
            </a:r>
            <a:r>
              <a:rPr lang="en-US" i="1" dirty="0"/>
              <a:t>register aliasing</a:t>
            </a:r>
            <a:r>
              <a:rPr lang="en-US" dirty="0"/>
              <a:t> because the same registers are known by two names (floating-point and MMX). Figure 5.22 illustrates the relationship between the floating-point and MMX registers. </a:t>
            </a:r>
          </a:p>
        </p:txBody>
      </p:sp>
    </p:spTree>
    <p:extLst>
      <p:ext uri="{BB962C8B-B14F-4D97-AF65-F5344CB8AC3E}">
        <p14:creationId xmlns:p14="http://schemas.microsoft.com/office/powerpoint/2010/main" val="2101250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94290" y="544777"/>
            <a:ext cx="8024648" cy="5632311"/>
          </a:xfrm>
          <a:prstGeom prst="rect">
            <a:avLst/>
          </a:prstGeom>
        </p:spPr>
        <p:txBody>
          <a:bodyPr wrap="square">
            <a:spAutoFit/>
          </a:bodyPr>
          <a:lstStyle/>
          <a:p>
            <a:r>
              <a:rPr lang="en-US" b="1" dirty="0"/>
              <a:t>Applications of SIMD Technology</a:t>
            </a:r>
            <a:endParaRPr lang="en-US" dirty="0"/>
          </a:p>
          <a:p>
            <a:r>
              <a:rPr lang="en-US" dirty="0"/>
              <a:t> </a:t>
            </a:r>
          </a:p>
          <a:p>
            <a:r>
              <a:rPr lang="en-US" dirty="0" smtClean="0"/>
              <a:t>The </a:t>
            </a:r>
            <a:r>
              <a:rPr lang="en-US" dirty="0"/>
              <a:t>following matrix represents a transformation that involves rotation and scaling, translation, and a change of perspective</a:t>
            </a:r>
            <a:r>
              <a:rPr lang="en-US" dirty="0" smtClean="0"/>
              <a:t>.</a:t>
            </a:r>
          </a:p>
          <a:p>
            <a:endParaRPr lang="en-GB" dirty="0"/>
          </a:p>
          <a:p>
            <a:endParaRPr lang="en-GB" dirty="0" smtClean="0"/>
          </a:p>
          <a:p>
            <a:endParaRPr lang="en-GB" dirty="0"/>
          </a:p>
          <a:p>
            <a:endParaRPr lang="en-US" dirty="0" smtClean="0"/>
          </a:p>
          <a:p>
            <a:endParaRPr lang="en-GB" dirty="0"/>
          </a:p>
          <a:p>
            <a:endParaRPr lang="en-US" dirty="0" smtClean="0"/>
          </a:p>
          <a:p>
            <a:endParaRPr lang="en-GB" dirty="0" smtClean="0"/>
          </a:p>
          <a:p>
            <a:endParaRPr lang="en-GB" dirty="0"/>
          </a:p>
          <a:p>
            <a:endParaRPr lang="en-US" dirty="0" smtClean="0"/>
          </a:p>
          <a:p>
            <a:r>
              <a:rPr lang="en-US" dirty="0" smtClean="0"/>
              <a:t>Consider </a:t>
            </a:r>
            <a:r>
              <a:rPr lang="en-US" dirty="0"/>
              <a:t>the new value of x’ </a:t>
            </a:r>
            <a:r>
              <a:rPr lang="en-US" dirty="0" smtClean="0"/>
              <a:t>= </a:t>
            </a:r>
            <a:r>
              <a:rPr lang="en-US" dirty="0"/>
              <a:t>a</a:t>
            </a:r>
            <a:r>
              <a:rPr lang="en-US" baseline="-25000" dirty="0"/>
              <a:t>0</a:t>
            </a:r>
            <a:r>
              <a:rPr lang="en-US" dirty="0"/>
              <a:t>x +a</a:t>
            </a:r>
            <a:r>
              <a:rPr lang="en-US" baseline="-25000" dirty="0"/>
              <a:t>1</a:t>
            </a:r>
            <a:r>
              <a:rPr lang="en-US" dirty="0"/>
              <a:t>y + a</a:t>
            </a:r>
            <a:r>
              <a:rPr lang="en-US" baseline="-25000" dirty="0"/>
              <a:t>2</a:t>
            </a:r>
            <a:r>
              <a:rPr lang="en-US" dirty="0"/>
              <a:t>z + a</a:t>
            </a:r>
            <a:r>
              <a:rPr lang="en-US" baseline="-25000" dirty="0"/>
              <a:t>3</a:t>
            </a:r>
            <a:r>
              <a:rPr lang="en-US" dirty="0"/>
              <a:t>w. The calculation of x’ requires four multiplications and three additions. Using MMX instructions we can write</a:t>
            </a:r>
          </a:p>
          <a:p>
            <a:endParaRPr lang="en-US" dirty="0" smtClean="0"/>
          </a:p>
          <a:p>
            <a:r>
              <a:rPr lang="en-US" dirty="0" err="1" smtClean="0"/>
              <a:t>PMADDwd</a:t>
            </a:r>
            <a:r>
              <a:rPr lang="en-US" dirty="0" smtClean="0"/>
              <a:t> </a:t>
            </a:r>
            <a:r>
              <a:rPr lang="en-US" b="1" dirty="0"/>
              <a:t>MM0</a:t>
            </a:r>
            <a:r>
              <a:rPr lang="en-US" dirty="0"/>
              <a:t>,MM1  ;perform a</a:t>
            </a:r>
            <a:r>
              <a:rPr lang="en-US" baseline="-25000" dirty="0"/>
              <a:t>0</a:t>
            </a:r>
            <a:r>
              <a:rPr lang="en-US" dirty="0"/>
              <a:t>x +a</a:t>
            </a:r>
            <a:r>
              <a:rPr lang="en-US" baseline="-25000" dirty="0"/>
              <a:t>1</a:t>
            </a:r>
            <a:r>
              <a:rPr lang="en-US" dirty="0"/>
              <a:t>y and a</a:t>
            </a:r>
            <a:r>
              <a:rPr lang="en-US" baseline="-25000" dirty="0"/>
              <a:t>2</a:t>
            </a:r>
            <a:r>
              <a:rPr lang="en-US" dirty="0"/>
              <a:t>z + a</a:t>
            </a:r>
            <a:r>
              <a:rPr lang="en-US" baseline="-25000" dirty="0"/>
              <a:t>3</a:t>
            </a:r>
            <a:r>
              <a:rPr lang="en-US" dirty="0"/>
              <a:t>w</a:t>
            </a:r>
          </a:p>
          <a:p>
            <a:r>
              <a:rPr lang="en-US" dirty="0"/>
              <a:t> </a:t>
            </a:r>
          </a:p>
          <a:p>
            <a:r>
              <a:rPr lang="en-US" dirty="0"/>
              <a:t>to perform four multiplications and two additions with one instruction. </a:t>
            </a: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609600" y="1828800"/>
            <a:ext cx="3352800" cy="2133600"/>
          </a:xfrm>
          <a:prstGeom prst="rect">
            <a:avLst/>
          </a:prstGeom>
          <a:solidFill>
            <a:schemeClr val="accent1">
              <a:lumMod val="20000"/>
              <a:lumOff val="80000"/>
            </a:schemeClr>
          </a:solidFill>
        </p:spPr>
      </p:pic>
    </p:spTree>
    <p:extLst>
      <p:ext uri="{BB962C8B-B14F-4D97-AF65-F5344CB8AC3E}">
        <p14:creationId xmlns:p14="http://schemas.microsoft.com/office/powerpoint/2010/main" val="6285687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94290" y="544777"/>
            <a:ext cx="8024648" cy="5632311"/>
          </a:xfrm>
          <a:prstGeom prst="rect">
            <a:avLst/>
          </a:prstGeom>
        </p:spPr>
        <p:txBody>
          <a:bodyPr wrap="square">
            <a:spAutoFit/>
          </a:bodyPr>
          <a:lstStyle/>
          <a:p>
            <a:r>
              <a:rPr lang="en-US" b="1" dirty="0"/>
              <a:t>Applications of SIMD Technology</a:t>
            </a:r>
            <a:endParaRPr lang="en-US" dirty="0"/>
          </a:p>
          <a:p>
            <a:r>
              <a:rPr lang="en-US" dirty="0"/>
              <a:t> </a:t>
            </a:r>
          </a:p>
          <a:p>
            <a:r>
              <a:rPr lang="en-US" dirty="0" smtClean="0"/>
              <a:t>The </a:t>
            </a:r>
            <a:r>
              <a:rPr lang="en-US" dirty="0"/>
              <a:t>following matrix represents a transformation that involves rotation and scaling, translation, and a change of perspective</a:t>
            </a:r>
            <a:r>
              <a:rPr lang="en-US" dirty="0" smtClean="0"/>
              <a:t>.</a:t>
            </a:r>
          </a:p>
          <a:p>
            <a:endParaRPr lang="en-GB" dirty="0"/>
          </a:p>
          <a:p>
            <a:endParaRPr lang="en-GB" dirty="0" smtClean="0"/>
          </a:p>
          <a:p>
            <a:endParaRPr lang="en-GB" dirty="0"/>
          </a:p>
          <a:p>
            <a:endParaRPr lang="en-US" dirty="0" smtClean="0"/>
          </a:p>
          <a:p>
            <a:endParaRPr lang="en-GB" dirty="0"/>
          </a:p>
          <a:p>
            <a:endParaRPr lang="en-US" dirty="0" smtClean="0"/>
          </a:p>
          <a:p>
            <a:endParaRPr lang="en-GB" dirty="0" smtClean="0"/>
          </a:p>
          <a:p>
            <a:endParaRPr lang="en-GB" dirty="0"/>
          </a:p>
          <a:p>
            <a:endParaRPr lang="en-US" dirty="0" smtClean="0"/>
          </a:p>
          <a:p>
            <a:r>
              <a:rPr lang="en-US" dirty="0" smtClean="0"/>
              <a:t>Consider </a:t>
            </a:r>
            <a:r>
              <a:rPr lang="en-US" dirty="0"/>
              <a:t>the new value of x’ </a:t>
            </a:r>
            <a:r>
              <a:rPr lang="en-US" dirty="0" smtClean="0"/>
              <a:t>= </a:t>
            </a:r>
            <a:r>
              <a:rPr lang="en-US" dirty="0"/>
              <a:t>a</a:t>
            </a:r>
            <a:r>
              <a:rPr lang="en-US" baseline="-25000" dirty="0"/>
              <a:t>0</a:t>
            </a:r>
            <a:r>
              <a:rPr lang="en-US" dirty="0"/>
              <a:t>x +a</a:t>
            </a:r>
            <a:r>
              <a:rPr lang="en-US" baseline="-25000" dirty="0"/>
              <a:t>1</a:t>
            </a:r>
            <a:r>
              <a:rPr lang="en-US" dirty="0"/>
              <a:t>y + a</a:t>
            </a:r>
            <a:r>
              <a:rPr lang="en-US" baseline="-25000" dirty="0"/>
              <a:t>2</a:t>
            </a:r>
            <a:r>
              <a:rPr lang="en-US" dirty="0"/>
              <a:t>z + a</a:t>
            </a:r>
            <a:r>
              <a:rPr lang="en-US" baseline="-25000" dirty="0"/>
              <a:t>3</a:t>
            </a:r>
            <a:r>
              <a:rPr lang="en-US" dirty="0"/>
              <a:t>w. The calculation of x’ requires four multiplications and three additions. Using MMX instructions we can write</a:t>
            </a:r>
          </a:p>
          <a:p>
            <a:endParaRPr lang="en-US" dirty="0" smtClean="0"/>
          </a:p>
          <a:p>
            <a:r>
              <a:rPr lang="en-US" dirty="0" err="1" smtClean="0"/>
              <a:t>PMADDwd</a:t>
            </a:r>
            <a:r>
              <a:rPr lang="en-US" dirty="0" smtClean="0"/>
              <a:t> </a:t>
            </a:r>
            <a:r>
              <a:rPr lang="en-US" b="1" dirty="0"/>
              <a:t>MM0</a:t>
            </a:r>
            <a:r>
              <a:rPr lang="en-US" dirty="0"/>
              <a:t>,MM1  ;perform a</a:t>
            </a:r>
            <a:r>
              <a:rPr lang="en-US" baseline="-25000" dirty="0"/>
              <a:t>0</a:t>
            </a:r>
            <a:r>
              <a:rPr lang="en-US" dirty="0"/>
              <a:t>x +a</a:t>
            </a:r>
            <a:r>
              <a:rPr lang="en-US" baseline="-25000" dirty="0"/>
              <a:t>1</a:t>
            </a:r>
            <a:r>
              <a:rPr lang="en-US" dirty="0"/>
              <a:t>y and a</a:t>
            </a:r>
            <a:r>
              <a:rPr lang="en-US" baseline="-25000" dirty="0"/>
              <a:t>2</a:t>
            </a:r>
            <a:r>
              <a:rPr lang="en-US" dirty="0"/>
              <a:t>z + a</a:t>
            </a:r>
            <a:r>
              <a:rPr lang="en-US" baseline="-25000" dirty="0"/>
              <a:t>3</a:t>
            </a:r>
            <a:r>
              <a:rPr lang="en-US" dirty="0"/>
              <a:t>w</a:t>
            </a:r>
          </a:p>
          <a:p>
            <a:r>
              <a:rPr lang="en-US" dirty="0"/>
              <a:t> </a:t>
            </a:r>
          </a:p>
          <a:p>
            <a:r>
              <a:rPr lang="en-US" dirty="0"/>
              <a:t>to perform four multiplications and two additions with one instruction. </a:t>
            </a: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609600" y="1828800"/>
            <a:ext cx="3352800" cy="2133600"/>
          </a:xfrm>
          <a:prstGeom prst="rect">
            <a:avLst/>
          </a:prstGeom>
          <a:solidFill>
            <a:schemeClr val="accent1">
              <a:lumMod val="20000"/>
              <a:lumOff val="80000"/>
            </a:schemeClr>
          </a:solidFill>
        </p:spPr>
      </p:pic>
    </p:spTree>
    <p:extLst>
      <p:ext uri="{BB962C8B-B14F-4D97-AF65-F5344CB8AC3E}">
        <p14:creationId xmlns:p14="http://schemas.microsoft.com/office/powerpoint/2010/main" val="3402714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02402" name="Picture 2" descr="E:\CengageBook\CengageLectureNotesWebsite\Clements 1e JPG_files\ch05\87046-05-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86199"/>
            <a:ext cx="6705600" cy="26416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335846"/>
            <a:ext cx="7772400" cy="3416320"/>
          </a:xfrm>
          <a:prstGeom prst="rect">
            <a:avLst/>
          </a:prstGeom>
        </p:spPr>
        <p:txBody>
          <a:bodyPr wrap="square">
            <a:spAutoFit/>
          </a:bodyPr>
          <a:lstStyle/>
          <a:p>
            <a:r>
              <a:rPr lang="en-US" b="1" dirty="0"/>
              <a:t>Chroma Keying</a:t>
            </a:r>
            <a:endParaRPr lang="en-US" dirty="0"/>
          </a:p>
          <a:p>
            <a:r>
              <a:rPr lang="en-US" dirty="0"/>
              <a:t> </a:t>
            </a:r>
          </a:p>
          <a:p>
            <a:r>
              <a:rPr lang="en-US" dirty="0" smtClean="0"/>
              <a:t>Chroma </a:t>
            </a:r>
            <a:r>
              <a:rPr lang="en-US" dirty="0"/>
              <a:t>keying </a:t>
            </a:r>
            <a:r>
              <a:rPr lang="en-US" dirty="0" smtClean="0"/>
              <a:t>is a video technique that lets </a:t>
            </a:r>
            <a:r>
              <a:rPr lang="en-US" dirty="0"/>
              <a:t>you merge two images; for example, we see it in action every day when the weather forecaster stand in front of a synoptic chart that we know is not actually there</a:t>
            </a:r>
            <a:r>
              <a:rPr lang="en-US" dirty="0" smtClean="0"/>
              <a:t>.</a:t>
            </a:r>
          </a:p>
          <a:p>
            <a:endParaRPr lang="en-US" dirty="0"/>
          </a:p>
          <a:p>
            <a:r>
              <a:rPr lang="en-US" dirty="0" smtClean="0"/>
              <a:t>Figure </a:t>
            </a:r>
            <a:r>
              <a:rPr lang="en-US" dirty="0"/>
              <a:t>5.23 demonstrates the effect of </a:t>
            </a:r>
            <a:r>
              <a:rPr lang="en-US" dirty="0" err="1"/>
              <a:t>chroma</a:t>
            </a:r>
            <a:r>
              <a:rPr lang="en-US" dirty="0"/>
              <a:t> keying. Figure 5.23a shows the image of a woman and Figure 5.23b shows the image of a flower. In Figure 5.23c the image of the woman has been superimposed on that of the flower. It’s as if the woman were standing in front of the flower. These images are reproduced here in monochrome. The woman is sitting in front of a blue background.</a:t>
            </a:r>
          </a:p>
        </p:txBody>
      </p:sp>
    </p:spTree>
    <p:extLst>
      <p:ext uri="{BB962C8B-B14F-4D97-AF65-F5344CB8AC3E}">
        <p14:creationId xmlns:p14="http://schemas.microsoft.com/office/powerpoint/2010/main" val="31256761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533400" y="335846"/>
            <a:ext cx="7772400" cy="6093976"/>
          </a:xfrm>
          <a:prstGeom prst="rect">
            <a:avLst/>
          </a:prstGeom>
        </p:spPr>
        <p:txBody>
          <a:bodyPr wrap="square">
            <a:spAutoFit/>
          </a:bodyPr>
          <a:lstStyle/>
          <a:p>
            <a:r>
              <a:rPr lang="en-US" dirty="0"/>
              <a:t>Although </a:t>
            </a:r>
            <a:r>
              <a:rPr lang="en-US" dirty="0" err="1"/>
              <a:t>chroma</a:t>
            </a:r>
            <a:r>
              <a:rPr lang="en-US" dirty="0"/>
              <a:t> keying looks as if it requires some applied magic, it’s achieved by a remarkably simple trick. </a:t>
            </a:r>
            <a:endParaRPr lang="en-US" dirty="0" smtClean="0"/>
          </a:p>
          <a:p>
            <a:endParaRPr lang="en-US" dirty="0"/>
          </a:p>
          <a:p>
            <a:r>
              <a:rPr lang="en-US" dirty="0" smtClean="0"/>
              <a:t>The </a:t>
            </a:r>
            <a:r>
              <a:rPr lang="en-US" dirty="0"/>
              <a:t>woman in Figure 5.23 is placed against a dark blue background. If this image is scanned and converted into pixels, a pixel will either be blue (the background) or not blue (part of the desired image to be superimposed). </a:t>
            </a:r>
            <a:endParaRPr lang="en-US" dirty="0" smtClean="0"/>
          </a:p>
          <a:p>
            <a:endParaRPr lang="en-US" dirty="0"/>
          </a:p>
          <a:p>
            <a:r>
              <a:rPr lang="en-US" dirty="0" smtClean="0"/>
              <a:t>If </a:t>
            </a:r>
            <a:r>
              <a:rPr lang="en-US" dirty="0"/>
              <a:t>any part of the woman’s image is the same color as the blue background, part of the second image will bleed through. </a:t>
            </a:r>
            <a:endParaRPr lang="en-US" dirty="0" smtClean="0"/>
          </a:p>
          <a:p>
            <a:endParaRPr lang="en-US" dirty="0"/>
          </a:p>
          <a:p>
            <a:r>
              <a:rPr lang="en-US" dirty="0"/>
              <a:t>To form the composite image, we just read a pixel from image (a) and the corresponding pixel from image (b) and then determine the final pixel for the composite image (c) as:</a:t>
            </a:r>
          </a:p>
          <a:p>
            <a:r>
              <a:rPr lang="en-US" dirty="0"/>
              <a:t> </a:t>
            </a:r>
          </a:p>
          <a:p>
            <a:r>
              <a:rPr lang="de-DE" sz="2400" dirty="0">
                <a:latin typeface="Courier New" pitchFamily="49" charset="0"/>
                <a:cs typeface="Courier New" pitchFamily="49" charset="0"/>
              </a:rPr>
              <a:t>if pixel</a:t>
            </a:r>
            <a:r>
              <a:rPr lang="de-DE" sz="2400" baseline="-25000" dirty="0">
                <a:latin typeface="Courier New" pitchFamily="49" charset="0"/>
                <a:cs typeface="Courier New" pitchFamily="49" charset="0"/>
              </a:rPr>
              <a:t>a</a:t>
            </a:r>
            <a:r>
              <a:rPr lang="de-DE" sz="2400" dirty="0">
                <a:latin typeface="Courier New" pitchFamily="49" charset="0"/>
                <a:cs typeface="Courier New" pitchFamily="49" charset="0"/>
              </a:rPr>
              <a:t> = </a:t>
            </a:r>
            <a:r>
              <a:rPr lang="de-DE" sz="2400" dirty="0" smtClean="0">
                <a:latin typeface="Courier New" pitchFamily="49" charset="0"/>
                <a:cs typeface="Courier New" pitchFamily="49" charset="0"/>
              </a:rPr>
              <a:t>blue then </a:t>
            </a:r>
            <a:r>
              <a:rPr lang="de-DE" sz="2400" dirty="0">
                <a:latin typeface="Courier New" pitchFamily="49" charset="0"/>
                <a:cs typeface="Courier New" pitchFamily="49" charset="0"/>
              </a:rPr>
              <a:t>pixel</a:t>
            </a:r>
            <a:r>
              <a:rPr lang="de-DE" sz="2400" baseline="-25000" dirty="0">
                <a:latin typeface="Courier New" pitchFamily="49" charset="0"/>
                <a:cs typeface="Courier New" pitchFamily="49" charset="0"/>
              </a:rPr>
              <a:t>c</a:t>
            </a:r>
            <a:r>
              <a:rPr lang="de-DE" sz="2400" dirty="0">
                <a:latin typeface="Courier New" pitchFamily="49" charset="0"/>
                <a:cs typeface="Courier New" pitchFamily="49" charset="0"/>
              </a:rPr>
              <a:t> = pixel</a:t>
            </a:r>
            <a:r>
              <a:rPr lang="de-DE" sz="2400" baseline="-25000" dirty="0">
                <a:latin typeface="Courier New" pitchFamily="49" charset="0"/>
                <a:cs typeface="Courier New" pitchFamily="49" charset="0"/>
              </a:rPr>
              <a:t>b</a:t>
            </a:r>
            <a:r>
              <a:rPr lang="de-DE" sz="2400" dirty="0">
                <a:latin typeface="Courier New" pitchFamily="49" charset="0"/>
                <a:cs typeface="Courier New" pitchFamily="49" charset="0"/>
              </a:rPr>
              <a:t> </a:t>
            </a:r>
            <a:endParaRPr lang="en-US" sz="2400" dirty="0">
              <a:latin typeface="Courier New" pitchFamily="49" charset="0"/>
              <a:cs typeface="Courier New" pitchFamily="49" charset="0"/>
            </a:endParaRPr>
          </a:p>
          <a:p>
            <a:r>
              <a:rPr lang="de-DE" sz="2400" dirty="0">
                <a:latin typeface="Courier New" pitchFamily="49" charset="0"/>
                <a:cs typeface="Courier New" pitchFamily="49" charset="0"/>
              </a:rPr>
              <a:t>	</a:t>
            </a:r>
            <a:r>
              <a:rPr lang="de-DE" sz="2400" dirty="0" smtClean="0">
                <a:latin typeface="Courier New" pitchFamily="49" charset="0"/>
                <a:cs typeface="Courier New" pitchFamily="49" charset="0"/>
              </a:rPr>
              <a:t>            else </a:t>
            </a:r>
            <a:r>
              <a:rPr lang="de-DE" sz="2400" dirty="0">
                <a:latin typeface="Courier New" pitchFamily="49" charset="0"/>
                <a:cs typeface="Courier New" pitchFamily="49" charset="0"/>
              </a:rPr>
              <a:t>pixel</a:t>
            </a:r>
            <a:r>
              <a:rPr lang="de-DE" sz="2400" baseline="-25000" dirty="0">
                <a:latin typeface="Courier New" pitchFamily="49" charset="0"/>
                <a:cs typeface="Courier New" pitchFamily="49" charset="0"/>
              </a:rPr>
              <a:t>c</a:t>
            </a:r>
            <a:r>
              <a:rPr lang="de-DE" sz="2400" dirty="0">
                <a:latin typeface="Courier New" pitchFamily="49" charset="0"/>
                <a:cs typeface="Courier New" pitchFamily="49" charset="0"/>
              </a:rPr>
              <a:t> = pixel</a:t>
            </a:r>
            <a:r>
              <a:rPr lang="de-DE" sz="2400" baseline="-25000" dirty="0">
                <a:latin typeface="Courier New" pitchFamily="49" charset="0"/>
                <a:cs typeface="Courier New" pitchFamily="49" charset="0"/>
              </a:rPr>
              <a:t>a</a:t>
            </a:r>
            <a:endParaRPr lang="en-US" sz="2400" dirty="0">
              <a:latin typeface="Courier New" pitchFamily="49" charset="0"/>
              <a:cs typeface="Courier New" pitchFamily="49" charset="0"/>
            </a:endParaRPr>
          </a:p>
          <a:p>
            <a:r>
              <a:rPr lang="de-DE" dirty="0"/>
              <a:t>	</a:t>
            </a:r>
            <a:endParaRPr lang="en-US" dirty="0"/>
          </a:p>
          <a:p>
            <a:r>
              <a:rPr lang="de-DE" dirty="0"/>
              <a:t> </a:t>
            </a:r>
            <a:endParaRPr lang="en-US" dirty="0"/>
          </a:p>
          <a:p>
            <a:r>
              <a:rPr lang="de-DE" dirty="0"/>
              <a:t> </a:t>
            </a:r>
            <a:endParaRPr lang="en-US" dirty="0"/>
          </a:p>
          <a:p>
            <a:r>
              <a:rPr lang="de-DE" dirty="0"/>
              <a:t> </a:t>
            </a:r>
            <a:endParaRPr lang="en-US" dirty="0"/>
          </a:p>
        </p:txBody>
      </p:sp>
    </p:spTree>
    <p:extLst>
      <p:ext uri="{BB962C8B-B14F-4D97-AF65-F5344CB8AC3E}">
        <p14:creationId xmlns:p14="http://schemas.microsoft.com/office/powerpoint/2010/main" val="23438068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02402" name="Picture 2" descr="E:\CengageBook\CengageLectureNotesWebsite\Clements 1e JPG_files\ch05\87046-05-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28" y="685800"/>
            <a:ext cx="8317298"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7158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41586" y="609600"/>
            <a:ext cx="8077200" cy="5078313"/>
          </a:xfrm>
          <a:prstGeom prst="rect">
            <a:avLst/>
          </a:prstGeom>
          <a:solidFill>
            <a:schemeClr val="accent1">
              <a:lumMod val="20000"/>
              <a:lumOff val="80000"/>
            </a:schemeClr>
          </a:solidFill>
        </p:spPr>
        <p:txBody>
          <a:bodyPr wrap="square">
            <a:spAutoFit/>
          </a:bodyPr>
          <a:lstStyle/>
          <a:p>
            <a:r>
              <a:rPr lang="en-US" b="1" dirty="0">
                <a:solidFill>
                  <a:schemeClr val="bg1"/>
                </a:solidFill>
              </a:rPr>
              <a:t>SIMD instructions used in the </a:t>
            </a:r>
            <a:r>
              <a:rPr lang="en-US" b="1" dirty="0" smtClean="0">
                <a:solidFill>
                  <a:schemeClr val="bg1"/>
                </a:solidFill>
              </a:rPr>
              <a:t>following example</a:t>
            </a:r>
            <a:endParaRPr lang="en-US" dirty="0">
              <a:solidFill>
                <a:schemeClr val="bg1"/>
              </a:solidFill>
            </a:endParaRPr>
          </a:p>
          <a:p>
            <a:r>
              <a:rPr lang="en-US" dirty="0">
                <a:solidFill>
                  <a:schemeClr val="bg1"/>
                </a:solidFill>
              </a:rPr>
              <a:t> </a:t>
            </a:r>
          </a:p>
          <a:p>
            <a:pPr>
              <a:tabLst>
                <a:tab pos="2690813" algn="l"/>
              </a:tabLst>
            </a:pPr>
            <a:r>
              <a:rPr lang="en-US" dirty="0" err="1">
                <a:solidFill>
                  <a:schemeClr val="bg1"/>
                </a:solidFill>
              </a:rPr>
              <a:t>MOVEq</a:t>
            </a:r>
            <a:r>
              <a:rPr lang="en-US" dirty="0">
                <a:solidFill>
                  <a:schemeClr val="bg1"/>
                </a:solidFill>
              </a:rPr>
              <a:t>   </a:t>
            </a:r>
            <a:r>
              <a:rPr lang="en-US" b="1" dirty="0">
                <a:solidFill>
                  <a:schemeClr val="bg1"/>
                </a:solidFill>
              </a:rPr>
              <a:t>MM3</a:t>
            </a:r>
            <a:r>
              <a:rPr lang="en-US" dirty="0">
                <a:solidFill>
                  <a:schemeClr val="bg1"/>
                </a:solidFill>
              </a:rPr>
              <a:t>,image1	;Load an MMX register from memory. </a:t>
            </a:r>
            <a:endParaRPr lang="en-US" dirty="0" smtClean="0">
              <a:solidFill>
                <a:schemeClr val="bg1"/>
              </a:solidFill>
            </a:endParaRPr>
          </a:p>
          <a:p>
            <a:pPr>
              <a:tabLst>
                <a:tab pos="2690813" algn="l"/>
              </a:tabLst>
            </a:pPr>
            <a:r>
              <a:rPr lang="en-US" dirty="0">
                <a:solidFill>
                  <a:schemeClr val="bg1"/>
                </a:solidFill>
              </a:rPr>
              <a:t>	</a:t>
            </a:r>
            <a:r>
              <a:rPr lang="en-US" dirty="0" smtClean="0">
                <a:solidFill>
                  <a:schemeClr val="bg1"/>
                </a:solidFill>
              </a:rPr>
              <a:t>The </a:t>
            </a:r>
            <a:r>
              <a:rPr lang="en-US" i="1" dirty="0">
                <a:solidFill>
                  <a:schemeClr val="bg1"/>
                </a:solidFill>
              </a:rPr>
              <a:t>q</a:t>
            </a:r>
            <a:r>
              <a:rPr lang="en-US" dirty="0">
                <a:solidFill>
                  <a:schemeClr val="bg1"/>
                </a:solidFill>
              </a:rPr>
              <a:t> denotes </a:t>
            </a:r>
            <a:r>
              <a:rPr lang="en-US" i="1" dirty="0">
                <a:solidFill>
                  <a:schemeClr val="bg1"/>
                </a:solidFill>
              </a:rPr>
              <a:t>quad</a:t>
            </a:r>
            <a:r>
              <a:rPr lang="en-US" dirty="0">
                <a:solidFill>
                  <a:schemeClr val="bg1"/>
                </a:solidFill>
              </a:rPr>
              <a:t> 64 bits</a:t>
            </a:r>
          </a:p>
          <a:p>
            <a:pPr>
              <a:tabLst>
                <a:tab pos="2690813" algn="l"/>
              </a:tabLst>
            </a:pPr>
            <a:r>
              <a:rPr lang="en-US" dirty="0" err="1">
                <a:solidFill>
                  <a:schemeClr val="bg1"/>
                </a:solidFill>
              </a:rPr>
              <a:t>MOVEq</a:t>
            </a:r>
            <a:r>
              <a:rPr lang="en-US" dirty="0">
                <a:solidFill>
                  <a:schemeClr val="bg1"/>
                </a:solidFill>
              </a:rPr>
              <a:t>   </a:t>
            </a:r>
            <a:r>
              <a:rPr lang="en-US" b="1" dirty="0">
                <a:solidFill>
                  <a:schemeClr val="bg1"/>
                </a:solidFill>
              </a:rPr>
              <a:t>MM4</a:t>
            </a:r>
            <a:r>
              <a:rPr lang="en-US" dirty="0">
                <a:solidFill>
                  <a:schemeClr val="bg1"/>
                </a:solidFill>
              </a:rPr>
              <a:t>,image2	</a:t>
            </a:r>
            <a:endParaRPr lang="en-US" dirty="0" smtClean="0">
              <a:solidFill>
                <a:schemeClr val="bg1"/>
              </a:solidFill>
            </a:endParaRPr>
          </a:p>
          <a:p>
            <a:pPr>
              <a:tabLst>
                <a:tab pos="2690813" algn="l"/>
              </a:tabLst>
            </a:pPr>
            <a:endParaRPr lang="en-US" dirty="0">
              <a:solidFill>
                <a:schemeClr val="bg1"/>
              </a:solidFill>
            </a:endParaRPr>
          </a:p>
          <a:p>
            <a:pPr>
              <a:tabLst>
                <a:tab pos="2690813" algn="l"/>
              </a:tabLst>
            </a:pPr>
            <a:r>
              <a:rPr lang="en-US" dirty="0" err="1">
                <a:solidFill>
                  <a:schemeClr val="bg1"/>
                </a:solidFill>
              </a:rPr>
              <a:t>PCMPEQb</a:t>
            </a:r>
            <a:r>
              <a:rPr lang="en-US" dirty="0">
                <a:solidFill>
                  <a:schemeClr val="bg1"/>
                </a:solidFill>
              </a:rPr>
              <a:t> </a:t>
            </a:r>
            <a:r>
              <a:rPr lang="en-US" b="1" dirty="0">
                <a:solidFill>
                  <a:schemeClr val="bg1"/>
                </a:solidFill>
              </a:rPr>
              <a:t>MM1</a:t>
            </a:r>
            <a:r>
              <a:rPr lang="en-US" dirty="0">
                <a:solidFill>
                  <a:schemeClr val="bg1"/>
                </a:solidFill>
              </a:rPr>
              <a:t>,MM3	;A parallel compare for equality over the </a:t>
            </a:r>
            <a:endParaRPr lang="en-US" dirty="0" smtClean="0">
              <a:solidFill>
                <a:schemeClr val="bg1"/>
              </a:solidFill>
            </a:endParaRPr>
          </a:p>
          <a:p>
            <a:pPr>
              <a:tabLst>
                <a:tab pos="2690813" algn="l"/>
              </a:tabLst>
            </a:pPr>
            <a:r>
              <a:rPr lang="en-US" dirty="0">
                <a:solidFill>
                  <a:schemeClr val="bg1"/>
                </a:solidFill>
              </a:rPr>
              <a:t>	</a:t>
            </a:r>
            <a:r>
              <a:rPr lang="en-US" dirty="0" smtClean="0">
                <a:solidFill>
                  <a:schemeClr val="bg1"/>
                </a:solidFill>
              </a:rPr>
              <a:t>;8 </a:t>
            </a:r>
            <a:r>
              <a:rPr lang="en-US" dirty="0">
                <a:solidFill>
                  <a:schemeClr val="bg1"/>
                </a:solidFill>
              </a:rPr>
              <a:t>bytes in two MMX registers.</a:t>
            </a:r>
          </a:p>
          <a:p>
            <a:pPr>
              <a:tabLst>
                <a:tab pos="2690813" algn="l"/>
              </a:tabLst>
            </a:pPr>
            <a:r>
              <a:rPr lang="en-US" dirty="0">
                <a:solidFill>
                  <a:schemeClr val="bg1"/>
                </a:solidFill>
              </a:rPr>
              <a:t>	;When two bytes are equal, 0xFF is loaded </a:t>
            </a:r>
            <a:r>
              <a:rPr lang="en-US" dirty="0" smtClean="0">
                <a:solidFill>
                  <a:schemeClr val="bg1"/>
                </a:solidFill>
              </a:rPr>
              <a:t>into</a:t>
            </a:r>
          </a:p>
          <a:p>
            <a:pPr>
              <a:tabLst>
                <a:tab pos="2690813" algn="l"/>
              </a:tabLst>
            </a:pPr>
            <a:r>
              <a:rPr lang="en-US" dirty="0">
                <a:solidFill>
                  <a:schemeClr val="bg1"/>
                </a:solidFill>
              </a:rPr>
              <a:t>	</a:t>
            </a:r>
            <a:r>
              <a:rPr lang="en-US" dirty="0" smtClean="0">
                <a:solidFill>
                  <a:schemeClr val="bg1"/>
                </a:solidFill>
              </a:rPr>
              <a:t>;the destination  register</a:t>
            </a:r>
            <a:r>
              <a:rPr lang="en-US" dirty="0">
                <a:solidFill>
                  <a:schemeClr val="bg1"/>
                </a:solidFill>
              </a:rPr>
              <a:t>. </a:t>
            </a:r>
            <a:endParaRPr lang="en-US" dirty="0" smtClean="0">
              <a:solidFill>
                <a:schemeClr val="bg1"/>
              </a:solidFill>
            </a:endParaRPr>
          </a:p>
          <a:p>
            <a:pPr>
              <a:tabLst>
                <a:tab pos="2690813" algn="l"/>
              </a:tabLst>
            </a:pPr>
            <a:r>
              <a:rPr lang="en-US" dirty="0">
                <a:solidFill>
                  <a:schemeClr val="bg1"/>
                </a:solidFill>
              </a:rPr>
              <a:t>	</a:t>
            </a:r>
            <a:r>
              <a:rPr lang="en-US" dirty="0" smtClean="0">
                <a:solidFill>
                  <a:schemeClr val="bg1"/>
                </a:solidFill>
              </a:rPr>
              <a:t>;If </a:t>
            </a:r>
            <a:r>
              <a:rPr lang="en-US" dirty="0">
                <a:solidFill>
                  <a:schemeClr val="bg1"/>
                </a:solidFill>
              </a:rPr>
              <a:t>they are unequal, the value 0x00 is loaded</a:t>
            </a:r>
            <a:r>
              <a:rPr lang="en-US" dirty="0" smtClean="0">
                <a:solidFill>
                  <a:schemeClr val="bg1"/>
                </a:solidFill>
              </a:rPr>
              <a:t>.</a:t>
            </a:r>
          </a:p>
          <a:p>
            <a:pPr>
              <a:tabLst>
                <a:tab pos="2690813" algn="l"/>
              </a:tabLst>
            </a:pPr>
            <a:endParaRPr lang="en-US" dirty="0">
              <a:solidFill>
                <a:schemeClr val="bg1"/>
              </a:solidFill>
            </a:endParaRPr>
          </a:p>
          <a:p>
            <a:pPr>
              <a:tabLst>
                <a:tab pos="2690813" algn="l"/>
              </a:tabLst>
            </a:pPr>
            <a:r>
              <a:rPr lang="en-US" dirty="0">
                <a:solidFill>
                  <a:schemeClr val="bg1"/>
                </a:solidFill>
              </a:rPr>
              <a:t>PAND    </a:t>
            </a:r>
            <a:r>
              <a:rPr lang="en-US" b="1" dirty="0">
                <a:solidFill>
                  <a:schemeClr val="bg1"/>
                </a:solidFill>
              </a:rPr>
              <a:t>MM4</a:t>
            </a:r>
            <a:r>
              <a:rPr lang="en-US" dirty="0">
                <a:solidFill>
                  <a:schemeClr val="bg1"/>
                </a:solidFill>
              </a:rPr>
              <a:t>,MM1	;An AND is performed between the two </a:t>
            </a:r>
            <a:r>
              <a:rPr lang="en-US" dirty="0" smtClean="0">
                <a:solidFill>
                  <a:schemeClr val="bg1"/>
                </a:solidFill>
              </a:rPr>
              <a:t>64-bit</a:t>
            </a:r>
          </a:p>
          <a:p>
            <a:pPr>
              <a:tabLst>
                <a:tab pos="2690813" algn="l"/>
              </a:tabLst>
            </a:pPr>
            <a:r>
              <a:rPr lang="en-US" dirty="0">
                <a:solidFill>
                  <a:schemeClr val="bg1"/>
                </a:solidFill>
              </a:rPr>
              <a:t>	</a:t>
            </a:r>
            <a:r>
              <a:rPr lang="en-US" dirty="0" smtClean="0">
                <a:solidFill>
                  <a:schemeClr val="bg1"/>
                </a:solidFill>
              </a:rPr>
              <a:t>;registers</a:t>
            </a:r>
          </a:p>
          <a:p>
            <a:pPr>
              <a:tabLst>
                <a:tab pos="2690813" algn="l"/>
              </a:tabLst>
            </a:pPr>
            <a:endParaRPr lang="en-US" dirty="0">
              <a:solidFill>
                <a:schemeClr val="bg1"/>
              </a:solidFill>
            </a:endParaRPr>
          </a:p>
          <a:p>
            <a:pPr>
              <a:tabLst>
                <a:tab pos="2690813" algn="l"/>
              </a:tabLst>
            </a:pPr>
            <a:r>
              <a:rPr lang="en-US" dirty="0">
                <a:solidFill>
                  <a:schemeClr val="bg1"/>
                </a:solidFill>
              </a:rPr>
              <a:t>PANDN   </a:t>
            </a:r>
            <a:r>
              <a:rPr lang="en-US" b="1" dirty="0">
                <a:solidFill>
                  <a:schemeClr val="bg1"/>
                </a:solidFill>
              </a:rPr>
              <a:t>MM1</a:t>
            </a:r>
            <a:r>
              <a:rPr lang="en-US" dirty="0">
                <a:solidFill>
                  <a:schemeClr val="bg1"/>
                </a:solidFill>
              </a:rPr>
              <a:t>,MM3	</a:t>
            </a:r>
            <a:r>
              <a:rPr lang="en-US" dirty="0" smtClean="0">
                <a:solidFill>
                  <a:schemeClr val="bg1"/>
                </a:solidFill>
              </a:rPr>
              <a:t>;Perform an </a:t>
            </a:r>
            <a:r>
              <a:rPr lang="en-US" dirty="0">
                <a:solidFill>
                  <a:schemeClr val="bg1"/>
                </a:solidFill>
              </a:rPr>
              <a:t>AND </a:t>
            </a:r>
            <a:r>
              <a:rPr lang="en-US" dirty="0" err="1">
                <a:solidFill>
                  <a:schemeClr val="bg1"/>
                </a:solidFill>
              </a:rPr>
              <a:t>and</a:t>
            </a:r>
            <a:r>
              <a:rPr lang="en-US" dirty="0">
                <a:solidFill>
                  <a:schemeClr val="bg1"/>
                </a:solidFill>
              </a:rPr>
              <a:t> </a:t>
            </a:r>
            <a:r>
              <a:rPr lang="en-US" dirty="0" smtClean="0">
                <a:solidFill>
                  <a:schemeClr val="bg1"/>
                </a:solidFill>
              </a:rPr>
              <a:t>invert  the </a:t>
            </a:r>
            <a:r>
              <a:rPr lang="en-US" dirty="0">
                <a:solidFill>
                  <a:schemeClr val="bg1"/>
                </a:solidFill>
              </a:rPr>
              <a:t>result</a:t>
            </a:r>
            <a:r>
              <a:rPr lang="en-US" dirty="0" smtClean="0">
                <a:solidFill>
                  <a:schemeClr val="bg1"/>
                </a:solidFill>
              </a:rPr>
              <a:t>.</a:t>
            </a:r>
          </a:p>
          <a:p>
            <a:pPr>
              <a:tabLst>
                <a:tab pos="2690813" algn="l"/>
              </a:tabLst>
            </a:pPr>
            <a:endParaRPr lang="en-US" dirty="0">
              <a:solidFill>
                <a:schemeClr val="bg1"/>
              </a:solidFill>
            </a:endParaRPr>
          </a:p>
          <a:p>
            <a:pPr>
              <a:tabLst>
                <a:tab pos="2690813" algn="l"/>
              </a:tabLst>
            </a:pPr>
            <a:r>
              <a:rPr lang="en-US" dirty="0">
                <a:solidFill>
                  <a:schemeClr val="bg1"/>
                </a:solidFill>
              </a:rPr>
              <a:t>POR     </a:t>
            </a:r>
            <a:r>
              <a:rPr lang="en-US" b="1" dirty="0">
                <a:solidFill>
                  <a:schemeClr val="bg1"/>
                </a:solidFill>
              </a:rPr>
              <a:t>MM4</a:t>
            </a:r>
            <a:r>
              <a:rPr lang="en-US" dirty="0">
                <a:solidFill>
                  <a:schemeClr val="bg1"/>
                </a:solidFill>
              </a:rPr>
              <a:t>,MM1	</a:t>
            </a:r>
            <a:r>
              <a:rPr lang="en-US" dirty="0" smtClean="0">
                <a:solidFill>
                  <a:schemeClr val="bg1"/>
                </a:solidFill>
              </a:rPr>
              <a:t>;OR the </a:t>
            </a:r>
            <a:r>
              <a:rPr lang="en-US" dirty="0">
                <a:solidFill>
                  <a:schemeClr val="bg1"/>
                </a:solidFill>
              </a:rPr>
              <a:t>two 64-bit registers</a:t>
            </a:r>
          </a:p>
        </p:txBody>
      </p:sp>
    </p:spTree>
    <p:extLst>
      <p:ext uri="{BB962C8B-B14F-4D97-AF65-F5344CB8AC3E}">
        <p14:creationId xmlns:p14="http://schemas.microsoft.com/office/powerpoint/2010/main" val="20769190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417174"/>
            <a:ext cx="8416159" cy="4801314"/>
          </a:xfrm>
          <a:prstGeom prst="rect">
            <a:avLst/>
          </a:prstGeom>
        </p:spPr>
        <p:txBody>
          <a:bodyPr wrap="square">
            <a:spAutoFit/>
          </a:bodyPr>
          <a:lstStyle/>
          <a:p>
            <a:r>
              <a:rPr lang="en-US" dirty="0"/>
              <a:t>Using SIMD extensions we can process groups of eight pixels in parallel</a:t>
            </a:r>
            <a:r>
              <a:rPr lang="en-US" dirty="0" smtClean="0"/>
              <a:t>.</a:t>
            </a:r>
          </a:p>
          <a:p>
            <a:r>
              <a:rPr lang="en-US" dirty="0" smtClean="0"/>
              <a:t> </a:t>
            </a:r>
            <a:r>
              <a:rPr lang="en-US" dirty="0"/>
              <a:t> </a:t>
            </a:r>
          </a:p>
          <a:p>
            <a:pPr>
              <a:tabLst>
                <a:tab pos="2868613" algn="l"/>
              </a:tabLst>
            </a:pPr>
            <a:r>
              <a:rPr lang="en-US" dirty="0" smtClean="0"/>
              <a:t>	;</a:t>
            </a:r>
            <a:r>
              <a:rPr lang="en-US" dirty="0"/>
              <a:t>initially MM1 contains </a:t>
            </a:r>
            <a:r>
              <a:rPr lang="en-US" dirty="0" smtClean="0"/>
              <a:t>eight </a:t>
            </a:r>
            <a:r>
              <a:rPr lang="en-US" dirty="0"/>
              <a:t>blue </a:t>
            </a:r>
            <a:r>
              <a:rPr lang="en-US" dirty="0" smtClean="0"/>
              <a:t>pixels</a:t>
            </a:r>
            <a:endParaRPr lang="en-US" dirty="0"/>
          </a:p>
          <a:p>
            <a:pPr>
              <a:tabLst>
                <a:tab pos="1250950" algn="l"/>
                <a:tab pos="2868613" algn="l"/>
              </a:tabLst>
            </a:pPr>
            <a:r>
              <a:rPr lang="en-US" dirty="0" err="1" smtClean="0"/>
              <a:t>MOVEq</a:t>
            </a:r>
            <a:r>
              <a:rPr lang="en-US" dirty="0" smtClean="0"/>
              <a:t> 	</a:t>
            </a:r>
            <a:r>
              <a:rPr lang="en-US" b="1" dirty="0" smtClean="0"/>
              <a:t>MM3</a:t>
            </a:r>
            <a:r>
              <a:rPr lang="en-US" dirty="0" smtClean="0"/>
              <a:t>,image1</a:t>
            </a:r>
            <a:r>
              <a:rPr lang="en-US" dirty="0"/>
              <a:t>	;read 8 pixels from the woman’s image into MM3</a:t>
            </a:r>
          </a:p>
          <a:p>
            <a:pPr>
              <a:tabLst>
                <a:tab pos="1250950" algn="l"/>
                <a:tab pos="2868613" algn="l"/>
              </a:tabLst>
            </a:pPr>
            <a:r>
              <a:rPr lang="en-US" dirty="0" err="1" smtClean="0"/>
              <a:t>MOVEq</a:t>
            </a:r>
            <a:r>
              <a:rPr lang="en-US" dirty="0" smtClean="0"/>
              <a:t>	</a:t>
            </a:r>
            <a:r>
              <a:rPr lang="en-US" b="1" dirty="0" smtClean="0"/>
              <a:t>MM4</a:t>
            </a:r>
            <a:r>
              <a:rPr lang="en-US" dirty="0" smtClean="0"/>
              <a:t>,image2</a:t>
            </a:r>
            <a:r>
              <a:rPr lang="en-US" dirty="0"/>
              <a:t>	;read 8 pixels from </a:t>
            </a:r>
            <a:r>
              <a:rPr lang="en-US" dirty="0" smtClean="0"/>
              <a:t>the flower </a:t>
            </a:r>
            <a:r>
              <a:rPr lang="en-US" dirty="0"/>
              <a:t>image </a:t>
            </a:r>
            <a:r>
              <a:rPr lang="en-US" dirty="0" smtClean="0"/>
              <a:t>into </a:t>
            </a:r>
            <a:r>
              <a:rPr lang="en-US" dirty="0"/>
              <a:t>MM4</a:t>
            </a:r>
          </a:p>
          <a:p>
            <a:pPr>
              <a:tabLst>
                <a:tab pos="1250950" algn="l"/>
                <a:tab pos="2868613" algn="l"/>
              </a:tabLst>
            </a:pPr>
            <a:r>
              <a:rPr lang="en-US" dirty="0" err="1" smtClean="0"/>
              <a:t>PCMPEQb</a:t>
            </a:r>
            <a:r>
              <a:rPr lang="en-US" dirty="0" smtClean="0"/>
              <a:t>	</a:t>
            </a:r>
            <a:r>
              <a:rPr lang="en-US" b="1" dirty="0" smtClean="0"/>
              <a:t>MM1</a:t>
            </a:r>
            <a:r>
              <a:rPr lang="en-US" dirty="0" smtClean="0"/>
              <a:t>,MM3</a:t>
            </a:r>
            <a:r>
              <a:rPr lang="en-US" dirty="0"/>
              <a:t>	;compare </a:t>
            </a:r>
            <a:r>
              <a:rPr lang="en-US" dirty="0" smtClean="0"/>
              <a:t>woman’s </a:t>
            </a:r>
            <a:r>
              <a:rPr lang="en-US" dirty="0"/>
              <a:t>image with blue pixels to </a:t>
            </a:r>
            <a:r>
              <a:rPr lang="en-US" dirty="0" smtClean="0"/>
              <a:t>create</a:t>
            </a:r>
          </a:p>
          <a:p>
            <a:pPr>
              <a:tabLst>
                <a:tab pos="1250950" algn="l"/>
                <a:tab pos="2868613" algn="l"/>
              </a:tabLst>
            </a:pPr>
            <a:r>
              <a:rPr lang="en-US" dirty="0"/>
              <a:t>	</a:t>
            </a:r>
            <a:r>
              <a:rPr lang="en-US" dirty="0" smtClean="0"/>
              <a:t>	;a </a:t>
            </a:r>
            <a:r>
              <a:rPr lang="en-US" dirty="0"/>
              <a:t>mask</a:t>
            </a:r>
          </a:p>
          <a:p>
            <a:pPr>
              <a:tabLst>
                <a:tab pos="1250950" algn="l"/>
                <a:tab pos="2868613" algn="l"/>
              </a:tabLst>
            </a:pPr>
            <a:r>
              <a:rPr lang="en-US" dirty="0" smtClean="0"/>
              <a:t>PAND	</a:t>
            </a:r>
            <a:r>
              <a:rPr lang="en-US" b="1" dirty="0" smtClean="0"/>
              <a:t>MM4</a:t>
            </a:r>
            <a:r>
              <a:rPr lang="en-US" dirty="0" smtClean="0"/>
              <a:t>,MM1</a:t>
            </a:r>
            <a:r>
              <a:rPr lang="en-US" dirty="0"/>
              <a:t>	;retain </a:t>
            </a:r>
            <a:r>
              <a:rPr lang="en-US" dirty="0" smtClean="0"/>
              <a:t>image </a:t>
            </a:r>
            <a:r>
              <a:rPr lang="en-US" dirty="0"/>
              <a:t>of </a:t>
            </a:r>
            <a:r>
              <a:rPr lang="en-US" dirty="0" smtClean="0"/>
              <a:t>flower </a:t>
            </a:r>
            <a:r>
              <a:rPr lang="en-US" dirty="0"/>
              <a:t>where image 1 is blue</a:t>
            </a:r>
          </a:p>
          <a:p>
            <a:pPr>
              <a:tabLst>
                <a:tab pos="1250950" algn="l"/>
                <a:tab pos="2868613" algn="l"/>
              </a:tabLst>
            </a:pPr>
            <a:r>
              <a:rPr lang="en-US" dirty="0" smtClean="0"/>
              <a:t>PANDN	</a:t>
            </a:r>
            <a:r>
              <a:rPr lang="en-US" b="1" dirty="0" smtClean="0"/>
              <a:t>MM1</a:t>
            </a:r>
            <a:r>
              <a:rPr lang="en-US" dirty="0" smtClean="0"/>
              <a:t>,MM3</a:t>
            </a:r>
            <a:r>
              <a:rPr lang="en-US" dirty="0"/>
              <a:t>	;retain </a:t>
            </a:r>
            <a:r>
              <a:rPr lang="en-US" dirty="0" smtClean="0"/>
              <a:t>image </a:t>
            </a:r>
            <a:r>
              <a:rPr lang="en-US" dirty="0"/>
              <a:t>of </a:t>
            </a:r>
            <a:r>
              <a:rPr lang="en-US" dirty="0" smtClean="0"/>
              <a:t>woman </a:t>
            </a:r>
            <a:r>
              <a:rPr lang="en-US" dirty="0"/>
              <a:t>where image 1 is not blue</a:t>
            </a:r>
          </a:p>
          <a:p>
            <a:pPr>
              <a:tabLst>
                <a:tab pos="1250950" algn="l"/>
                <a:tab pos="2868613" algn="l"/>
              </a:tabLst>
            </a:pPr>
            <a:r>
              <a:rPr lang="en-US" dirty="0" smtClean="0"/>
              <a:t>POR 	</a:t>
            </a:r>
            <a:r>
              <a:rPr lang="en-US" b="1" dirty="0" smtClean="0"/>
              <a:t>MM4</a:t>
            </a:r>
            <a:r>
              <a:rPr lang="en-US" dirty="0" smtClean="0"/>
              <a:t>,MM1</a:t>
            </a:r>
            <a:r>
              <a:rPr lang="en-US" dirty="0"/>
              <a:t>	;combine the two images</a:t>
            </a:r>
          </a:p>
          <a:p>
            <a:r>
              <a:rPr lang="en-US" dirty="0"/>
              <a:t> </a:t>
            </a:r>
          </a:p>
          <a:p>
            <a:r>
              <a:rPr lang="en-US" dirty="0"/>
              <a:t>These instructions process eight pixels in just six machine cycles. </a:t>
            </a:r>
            <a:endParaRPr lang="en-US" dirty="0" smtClean="0"/>
          </a:p>
          <a:p>
            <a:endParaRPr lang="en-US" dirty="0"/>
          </a:p>
          <a:p>
            <a:r>
              <a:rPr lang="en-US" dirty="0" smtClean="0"/>
              <a:t>Figure </a:t>
            </a:r>
            <a:r>
              <a:rPr lang="en-US" dirty="0"/>
              <a:t>5.24 demonstrates the effect of </a:t>
            </a:r>
            <a:r>
              <a:rPr lang="en-US" dirty="0" err="1"/>
              <a:t>PCMPEQb</a:t>
            </a:r>
            <a:r>
              <a:rPr lang="en-US" dirty="0"/>
              <a:t> </a:t>
            </a:r>
            <a:r>
              <a:rPr lang="en-US" b="1" dirty="0"/>
              <a:t>MM1</a:t>
            </a:r>
            <a:r>
              <a:rPr lang="en-US" dirty="0"/>
              <a:t>,MM3, where MM1 initially contains the blue mask </a:t>
            </a:r>
            <a:r>
              <a:rPr lang="en-US" dirty="0" smtClean="0"/>
              <a:t>used </a:t>
            </a:r>
            <a:r>
              <a:rPr lang="en-US" dirty="0"/>
              <a:t>to mask out the woman in image 1. </a:t>
            </a:r>
            <a:endParaRPr lang="en-US" dirty="0" smtClean="0"/>
          </a:p>
          <a:p>
            <a:endParaRPr lang="en-US" dirty="0"/>
          </a:p>
          <a:p>
            <a:r>
              <a:rPr lang="en-US" dirty="0" smtClean="0"/>
              <a:t>That </a:t>
            </a:r>
            <a:r>
              <a:rPr lang="en-US" dirty="0"/>
              <a:t>is, each pixel in MM1 is set to the same value as the blue background.</a:t>
            </a:r>
          </a:p>
        </p:txBody>
      </p:sp>
    </p:spTree>
    <p:extLst>
      <p:ext uri="{BB962C8B-B14F-4D97-AF65-F5344CB8AC3E}">
        <p14:creationId xmlns:p14="http://schemas.microsoft.com/office/powerpoint/2010/main" val="3236763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03426" name="Picture 2" descr="E:\CengageBook\CengageLectureNotesWebsite\Clements 1e JPG_files\ch05\87046-05-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16" y="990600"/>
            <a:ext cx="855375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606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304801" y="646386"/>
            <a:ext cx="8212520" cy="5293757"/>
          </a:xfrm>
          <a:prstGeom prst="rect">
            <a:avLst/>
          </a:prstGeom>
        </p:spPr>
        <p:txBody>
          <a:bodyPr wrap="square">
            <a:spAutoFit/>
          </a:bodyPr>
          <a:lstStyle/>
          <a:p>
            <a:r>
              <a:rPr lang="en-US" sz="2000" dirty="0" smtClean="0"/>
              <a:t>Example</a:t>
            </a:r>
          </a:p>
          <a:p>
            <a:endParaRPr lang="en-US" sz="2000" dirty="0"/>
          </a:p>
          <a:p>
            <a:r>
              <a:rPr lang="en-US" sz="2000" dirty="0" smtClean="0"/>
              <a:t>We </a:t>
            </a:r>
            <a:r>
              <a:rPr lang="en-US" sz="2000" dirty="0"/>
              <a:t>can </a:t>
            </a:r>
            <a:r>
              <a:rPr lang="en-US" sz="2000" dirty="0" smtClean="0"/>
              <a:t>improve some images by </a:t>
            </a:r>
            <a:r>
              <a:rPr lang="en-US" sz="2000" dirty="0"/>
              <a:t>emphasizing their edges in a process called </a:t>
            </a:r>
            <a:r>
              <a:rPr lang="en-US" sz="2000" i="1" dirty="0"/>
              <a:t>edge enhancement</a:t>
            </a:r>
            <a:r>
              <a:rPr lang="en-US" sz="2000" dirty="0"/>
              <a:t>; this is often called </a:t>
            </a:r>
            <a:r>
              <a:rPr lang="en-US" sz="2000" i="1" dirty="0"/>
              <a:t>sharpening</a:t>
            </a:r>
            <a:r>
              <a:rPr lang="en-US" sz="2000" dirty="0"/>
              <a:t> by image processing </a:t>
            </a:r>
            <a:r>
              <a:rPr lang="en-US" sz="2000" dirty="0" smtClean="0"/>
              <a:t>packages.</a:t>
            </a:r>
          </a:p>
          <a:p>
            <a:endParaRPr lang="en-US" sz="2000" dirty="0"/>
          </a:p>
          <a:p>
            <a:r>
              <a:rPr lang="en-US" sz="2000" dirty="0" smtClean="0"/>
              <a:t>One </a:t>
            </a:r>
            <a:r>
              <a:rPr lang="en-US" sz="2000" dirty="0"/>
              <a:t>way of performing edge enhancement is to take </a:t>
            </a:r>
            <a:r>
              <a:rPr lang="en-US" sz="2000" dirty="0" smtClean="0"/>
              <a:t>an </a:t>
            </a:r>
            <a:r>
              <a:rPr lang="en-US" sz="2000" i="1" dirty="0" smtClean="0"/>
              <a:t>m</a:t>
            </a:r>
            <a:r>
              <a:rPr lang="en-US" sz="2000" dirty="0" smtClean="0"/>
              <a:t> </a:t>
            </a:r>
            <a:r>
              <a:rPr lang="en-US" sz="2000" dirty="0"/>
              <a:t>x </a:t>
            </a:r>
            <a:r>
              <a:rPr lang="en-US" sz="2000" i="1" dirty="0"/>
              <a:t>m</a:t>
            </a:r>
            <a:r>
              <a:rPr lang="en-US" sz="2000" dirty="0"/>
              <a:t> </a:t>
            </a:r>
            <a:r>
              <a:rPr lang="en-US" sz="2000" dirty="0" smtClean="0"/>
              <a:t>matrix of pixels </a:t>
            </a:r>
            <a:r>
              <a:rPr lang="en-US" sz="2000" dirty="0"/>
              <a:t>centered on a given pixel, and multiply the matrix by a matrix that enhances contrast. A typical edge-enhancing matrix is:</a:t>
            </a:r>
          </a:p>
          <a:p>
            <a:r>
              <a:rPr lang="en-US" sz="2000" dirty="0"/>
              <a:t> </a:t>
            </a:r>
          </a:p>
          <a:p>
            <a:r>
              <a:rPr lang="en-US" sz="2000" dirty="0"/>
              <a:t>-1  -1  -1</a:t>
            </a:r>
          </a:p>
          <a:p>
            <a:r>
              <a:rPr lang="en-US" sz="2000" dirty="0"/>
              <a:t>-1   9  -1</a:t>
            </a:r>
          </a:p>
          <a:p>
            <a:r>
              <a:rPr lang="en-US" sz="2000" dirty="0"/>
              <a:t>-1  -1  -1  </a:t>
            </a:r>
          </a:p>
          <a:p>
            <a:endParaRPr lang="en-GB" dirty="0"/>
          </a:p>
          <a:p>
            <a:r>
              <a:rPr lang="en-GB" sz="2000" dirty="0"/>
              <a:t>Once again, we have an intrinsically simple operation involving multiplication and addition that </a:t>
            </a:r>
            <a:r>
              <a:rPr lang="en-GB" sz="2000" dirty="0" smtClean="0"/>
              <a:t>is </a:t>
            </a:r>
            <a:r>
              <a:rPr lang="en-GB" sz="2000" dirty="0"/>
              <a:t>applied to </a:t>
            </a:r>
            <a:r>
              <a:rPr lang="en-GB" sz="2000" dirty="0" smtClean="0"/>
              <a:t>many pixels.</a:t>
            </a:r>
            <a:endParaRPr lang="en-US" dirty="0"/>
          </a:p>
        </p:txBody>
      </p:sp>
    </p:spTree>
    <p:extLst>
      <p:ext uri="{BB962C8B-B14F-4D97-AF65-F5344CB8AC3E}">
        <p14:creationId xmlns:p14="http://schemas.microsoft.com/office/powerpoint/2010/main" val="17504970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417174"/>
            <a:ext cx="8416159" cy="3139321"/>
          </a:xfrm>
          <a:prstGeom prst="rect">
            <a:avLst/>
          </a:prstGeom>
        </p:spPr>
        <p:txBody>
          <a:bodyPr wrap="square">
            <a:spAutoFit/>
          </a:bodyPr>
          <a:lstStyle/>
          <a:p>
            <a:r>
              <a:rPr lang="en-US" dirty="0"/>
              <a:t>After the parallel compare instruction, </a:t>
            </a:r>
            <a:r>
              <a:rPr lang="en-US" dirty="0" err="1"/>
              <a:t>PCMPEQb</a:t>
            </a:r>
            <a:r>
              <a:rPr lang="en-US" dirty="0"/>
              <a:t> </a:t>
            </a:r>
            <a:r>
              <a:rPr lang="en-US" b="1" dirty="0"/>
              <a:t>MM1</a:t>
            </a:r>
            <a:r>
              <a:rPr lang="en-US" dirty="0"/>
              <a:t>,MM3, has been executed, register MM1 contains a bit mask. The bits in each byte are all ones if the pixel from image 1 was part of the blue background, or the bits are all zeros if the pixel was part of the woman. </a:t>
            </a:r>
            <a:endParaRPr lang="en-US" dirty="0" smtClean="0"/>
          </a:p>
          <a:p>
            <a:endParaRPr lang="en-US" dirty="0"/>
          </a:p>
          <a:p>
            <a:r>
              <a:rPr lang="en-US" dirty="0" smtClean="0"/>
              <a:t>Figure </a:t>
            </a:r>
            <a:r>
              <a:rPr lang="en-US" dirty="0"/>
              <a:t>5.25 demonstrates how we use the mask register with image 2 to mask out the bits of image 2, the flower, where the corresponding bits of image 1 are </a:t>
            </a:r>
            <a:r>
              <a:rPr lang="en-US" i="1" dirty="0"/>
              <a:t>not</a:t>
            </a:r>
            <a:r>
              <a:rPr lang="en-US" dirty="0"/>
              <a:t> blue. The PAND </a:t>
            </a:r>
            <a:r>
              <a:rPr lang="en-US" b="1" dirty="0"/>
              <a:t>MM4</a:t>
            </a:r>
            <a:r>
              <a:rPr lang="en-US" dirty="0"/>
              <a:t>,MM1 instruction retains bits in register MM4 when the corresponding mask bits are 1. At the end of this operation, the pixels in MM4 correspond to the flower where the background in image 1 is blue.</a:t>
            </a:r>
          </a:p>
        </p:txBody>
      </p:sp>
      <p:pic>
        <p:nvPicPr>
          <p:cNvPr id="6" name="Picture 2" descr="E:\CengageBook\CengageLectureNotesWebsite\Clements 1e JPG_files\ch05\87046-05-0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0"/>
            <a:ext cx="7894586"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7736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07578" y="533400"/>
            <a:ext cx="8326821" cy="2308324"/>
          </a:xfrm>
          <a:prstGeom prst="rect">
            <a:avLst/>
          </a:prstGeom>
        </p:spPr>
        <p:txBody>
          <a:bodyPr wrap="square">
            <a:spAutoFit/>
          </a:bodyPr>
          <a:lstStyle/>
          <a:p>
            <a:r>
              <a:rPr lang="en-US" dirty="0"/>
              <a:t>Figure 5.26 uses the negated AND operation, PANDN </a:t>
            </a:r>
            <a:r>
              <a:rPr lang="en-US" b="1" dirty="0"/>
              <a:t>MM1</a:t>
            </a:r>
            <a:r>
              <a:rPr lang="en-US" dirty="0"/>
              <a:t>,MM3, to copy pixels of image 1 for which the corresponding mask bits are 0. At the end of this operation register MM1 contains pixels from the image of the woman with zeros where the background was blue</a:t>
            </a:r>
            <a:r>
              <a:rPr lang="en-US" dirty="0" smtClean="0"/>
              <a:t>.</a:t>
            </a:r>
          </a:p>
          <a:p>
            <a:endParaRPr lang="en-US" dirty="0"/>
          </a:p>
          <a:p>
            <a:r>
              <a:rPr lang="en-US" dirty="0"/>
              <a:t>Having now created the two partial images with 0s where pixels are masked out, we can merge these images with a logical OR operation, POR </a:t>
            </a:r>
            <a:r>
              <a:rPr lang="en-US" b="1" dirty="0"/>
              <a:t>MM4</a:t>
            </a:r>
            <a:r>
              <a:rPr lang="en-US" dirty="0"/>
              <a:t>,MM1, as Figure 5.27 demonstrates.</a:t>
            </a:r>
          </a:p>
        </p:txBody>
      </p:sp>
      <p:pic>
        <p:nvPicPr>
          <p:cNvPr id="7" name="Picture 2" descr="E:\CengageBook\CengageLectureNotesWebsite\Clements 1e JPG_files\ch05\87046-05-0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055" y="2895600"/>
            <a:ext cx="8300545" cy="2363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65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06498" name="Picture 2" descr="E:\CengageBook\CengageLectureNotesWebsite\Clements 1e JPG_files\ch05\87046-05-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83820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0208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457200" y="1219200"/>
            <a:ext cx="7772400" cy="5078313"/>
          </a:xfrm>
          <a:prstGeom prst="rect">
            <a:avLst/>
          </a:prstGeom>
        </p:spPr>
        <p:txBody>
          <a:bodyPr wrap="square">
            <a:spAutoFit/>
          </a:bodyPr>
          <a:lstStyle/>
          <a:p>
            <a:r>
              <a:rPr lang="en-US" b="1" dirty="0"/>
              <a:t>Fade In and Out</a:t>
            </a:r>
            <a:endParaRPr lang="en-US" dirty="0"/>
          </a:p>
          <a:p>
            <a:r>
              <a:rPr lang="en-US" dirty="0"/>
              <a:t> </a:t>
            </a:r>
          </a:p>
          <a:p>
            <a:r>
              <a:rPr lang="en-US" dirty="0"/>
              <a:t>Another video processing application that can make good use of SIMD extensions is image combining or image merging. </a:t>
            </a:r>
            <a:endParaRPr lang="en-US" dirty="0" smtClean="0"/>
          </a:p>
          <a:p>
            <a:endParaRPr lang="en-US" dirty="0"/>
          </a:p>
          <a:p>
            <a:r>
              <a:rPr lang="en-US" dirty="0" smtClean="0"/>
              <a:t>Most </a:t>
            </a:r>
            <a:r>
              <a:rPr lang="en-US" dirty="0"/>
              <a:t>people are familiar with the </a:t>
            </a:r>
            <a:r>
              <a:rPr lang="en-US" i="1" dirty="0"/>
              <a:t>dissolve shot </a:t>
            </a:r>
            <a:r>
              <a:rPr lang="en-US" dirty="0"/>
              <a:t>on video where one image gradually fades out while another image fades in. </a:t>
            </a:r>
            <a:endParaRPr lang="en-US" dirty="0" smtClean="0"/>
          </a:p>
          <a:p>
            <a:endParaRPr lang="en-US" dirty="0"/>
          </a:p>
          <a:p>
            <a:r>
              <a:rPr lang="en-US" dirty="0" smtClean="0"/>
              <a:t>If </a:t>
            </a:r>
            <a:r>
              <a:rPr lang="en-US" dirty="0"/>
              <a:t>we combine </a:t>
            </a:r>
            <a:r>
              <a:rPr lang="en-US" dirty="0" err="1"/>
              <a:t>image</a:t>
            </a:r>
            <a:r>
              <a:rPr lang="en-US" baseline="-25000" dirty="0" err="1"/>
              <a:t>A</a:t>
            </a:r>
            <a:r>
              <a:rPr lang="en-US" dirty="0"/>
              <a:t> (the old image) with </a:t>
            </a:r>
            <a:r>
              <a:rPr lang="en-US" dirty="0" err="1"/>
              <a:t>image</a:t>
            </a:r>
            <a:r>
              <a:rPr lang="en-US" baseline="-25000" dirty="0" err="1"/>
              <a:t>B</a:t>
            </a:r>
            <a:r>
              <a:rPr lang="en-US" dirty="0"/>
              <a:t> (the new image) we get:</a:t>
            </a:r>
          </a:p>
          <a:p>
            <a:r>
              <a:rPr lang="en-US" dirty="0"/>
              <a:t> </a:t>
            </a:r>
          </a:p>
          <a:p>
            <a:r>
              <a:rPr lang="en-US" dirty="0"/>
              <a:t>output = fade x </a:t>
            </a:r>
            <a:r>
              <a:rPr lang="en-US" dirty="0" err="1"/>
              <a:t>image</a:t>
            </a:r>
            <a:r>
              <a:rPr lang="en-US" baseline="-25000" dirty="0" err="1"/>
              <a:t>A</a:t>
            </a:r>
            <a:r>
              <a:rPr lang="en-US" dirty="0"/>
              <a:t> + (1 – fade) x </a:t>
            </a:r>
            <a:r>
              <a:rPr lang="en-US" dirty="0" err="1" smtClean="0"/>
              <a:t>image</a:t>
            </a:r>
            <a:r>
              <a:rPr lang="en-US" baseline="-25000" dirty="0" err="1" smtClean="0"/>
              <a:t>B</a:t>
            </a:r>
            <a:endParaRPr lang="en-US" baseline="-25000" dirty="0" smtClean="0"/>
          </a:p>
          <a:p>
            <a:endParaRPr lang="en-GB" dirty="0"/>
          </a:p>
          <a:p>
            <a:r>
              <a:rPr lang="en-US" dirty="0"/>
              <a:t>We </a:t>
            </a:r>
            <a:r>
              <a:rPr lang="en-US" dirty="0" smtClean="0"/>
              <a:t>re-label </a:t>
            </a:r>
            <a:r>
              <a:rPr lang="en-US" dirty="0" err="1"/>
              <a:t>image</a:t>
            </a:r>
            <a:r>
              <a:rPr lang="en-US" baseline="-25000" dirty="0" err="1"/>
              <a:t>A</a:t>
            </a:r>
            <a:r>
              <a:rPr lang="en-US" dirty="0"/>
              <a:t> as </a:t>
            </a:r>
            <a:r>
              <a:rPr lang="en-US" i="1" dirty="0"/>
              <a:t>A</a:t>
            </a:r>
            <a:r>
              <a:rPr lang="en-US" dirty="0"/>
              <a:t> and </a:t>
            </a:r>
            <a:r>
              <a:rPr lang="en-US" dirty="0" err="1"/>
              <a:t>image</a:t>
            </a:r>
            <a:r>
              <a:rPr lang="en-US" baseline="-25000" dirty="0" err="1"/>
              <a:t>B</a:t>
            </a:r>
            <a:r>
              <a:rPr lang="en-US" dirty="0"/>
              <a:t> as </a:t>
            </a:r>
            <a:r>
              <a:rPr lang="en-US" i="1" dirty="0"/>
              <a:t>B</a:t>
            </a:r>
            <a:r>
              <a:rPr lang="en-US" dirty="0"/>
              <a:t> and rearrange the equation to get</a:t>
            </a:r>
          </a:p>
          <a:p>
            <a:r>
              <a:rPr lang="en-US" dirty="0"/>
              <a:t> </a:t>
            </a:r>
          </a:p>
          <a:p>
            <a:r>
              <a:rPr lang="en-US" dirty="0"/>
              <a:t>output = fade x (A – B) + B</a:t>
            </a:r>
          </a:p>
          <a:p>
            <a:endParaRPr lang="en-US" dirty="0"/>
          </a:p>
        </p:txBody>
      </p:sp>
    </p:spTree>
    <p:extLst>
      <p:ext uri="{BB962C8B-B14F-4D97-AF65-F5344CB8AC3E}">
        <p14:creationId xmlns:p14="http://schemas.microsoft.com/office/powerpoint/2010/main" val="27327757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457200" y="1219200"/>
            <a:ext cx="7772400" cy="4247317"/>
          </a:xfrm>
          <a:prstGeom prst="rect">
            <a:avLst/>
          </a:prstGeom>
        </p:spPr>
        <p:txBody>
          <a:bodyPr wrap="square">
            <a:spAutoFit/>
          </a:bodyPr>
          <a:lstStyle/>
          <a:p>
            <a:pPr>
              <a:tabLst>
                <a:tab pos="1524000" algn="l"/>
              </a:tabLst>
            </a:pPr>
            <a:endParaRPr lang="en-US" dirty="0"/>
          </a:p>
          <a:p>
            <a:pPr>
              <a:tabLst>
                <a:tab pos="1524000" algn="l"/>
                <a:tab pos="3227388" algn="l"/>
              </a:tabLst>
            </a:pPr>
            <a:r>
              <a:rPr lang="en-US" dirty="0" smtClean="0"/>
              <a:t>PXOR	</a:t>
            </a:r>
            <a:r>
              <a:rPr lang="en-US" b="1" dirty="0" smtClean="0"/>
              <a:t>MM7</a:t>
            </a:r>
            <a:r>
              <a:rPr lang="en-US" dirty="0" smtClean="0"/>
              <a:t>,MM7	;set </a:t>
            </a:r>
            <a:r>
              <a:rPr lang="en-US" dirty="0"/>
              <a:t>MM7 to 0 (we need a dummy 0 later)</a:t>
            </a:r>
          </a:p>
          <a:p>
            <a:pPr>
              <a:tabLst>
                <a:tab pos="1524000" algn="l"/>
                <a:tab pos="3227388" algn="l"/>
              </a:tabLst>
            </a:pPr>
            <a:r>
              <a:rPr lang="en-US" dirty="0" err="1" smtClean="0"/>
              <a:t>MOVq</a:t>
            </a:r>
            <a:r>
              <a:rPr lang="en-US" dirty="0" smtClean="0"/>
              <a:t>	</a:t>
            </a:r>
            <a:r>
              <a:rPr lang="en-US" b="1" dirty="0" smtClean="0"/>
              <a:t>MM3</a:t>
            </a:r>
            <a:r>
              <a:rPr lang="en-US" dirty="0" smtClean="0"/>
              <a:t>,fade</a:t>
            </a:r>
            <a:r>
              <a:rPr lang="en-US" dirty="0"/>
              <a:t>	;load </a:t>
            </a:r>
            <a:r>
              <a:rPr lang="en-US" dirty="0" smtClean="0"/>
              <a:t>fade </a:t>
            </a:r>
            <a:r>
              <a:rPr lang="en-US" dirty="0"/>
              <a:t>value (replicated in </a:t>
            </a:r>
            <a:r>
              <a:rPr lang="en-US" dirty="0" smtClean="0"/>
              <a:t>4 </a:t>
            </a:r>
            <a:r>
              <a:rPr lang="en-US" dirty="0"/>
              <a:t>words)</a:t>
            </a:r>
          </a:p>
          <a:p>
            <a:pPr>
              <a:tabLst>
                <a:tab pos="1524000" algn="l"/>
                <a:tab pos="3227388" algn="l"/>
              </a:tabLst>
            </a:pPr>
            <a:r>
              <a:rPr lang="en-US" dirty="0" err="1" smtClean="0"/>
              <a:t>MOVd</a:t>
            </a:r>
            <a:r>
              <a:rPr lang="en-US" dirty="0" smtClean="0"/>
              <a:t> 	</a:t>
            </a:r>
            <a:r>
              <a:rPr lang="en-US" b="1" dirty="0" smtClean="0"/>
              <a:t>MM0</a:t>
            </a:r>
            <a:r>
              <a:rPr lang="en-US" dirty="0" smtClean="0"/>
              <a:t>,imageA</a:t>
            </a:r>
            <a:r>
              <a:rPr lang="en-US" dirty="0"/>
              <a:t>	;load pixels from source image A </a:t>
            </a:r>
          </a:p>
          <a:p>
            <a:pPr>
              <a:tabLst>
                <a:tab pos="1524000" algn="l"/>
                <a:tab pos="3227388" algn="l"/>
              </a:tabLst>
            </a:pPr>
            <a:r>
              <a:rPr lang="en-US" dirty="0" err="1" smtClean="0"/>
              <a:t>MOVd</a:t>
            </a:r>
            <a:r>
              <a:rPr lang="en-US" dirty="0" smtClean="0"/>
              <a:t>	</a:t>
            </a:r>
            <a:r>
              <a:rPr lang="en-US" b="1" dirty="0" smtClean="0"/>
              <a:t>MM1</a:t>
            </a:r>
            <a:r>
              <a:rPr lang="en-US" dirty="0" smtClean="0"/>
              <a:t>,imageB</a:t>
            </a:r>
            <a:r>
              <a:rPr lang="en-US" dirty="0"/>
              <a:t>	;load pixels from source image </a:t>
            </a:r>
            <a:r>
              <a:rPr lang="en-US" dirty="0" smtClean="0"/>
              <a:t>B</a:t>
            </a:r>
          </a:p>
          <a:p>
            <a:pPr>
              <a:tabLst>
                <a:tab pos="1524000" algn="l"/>
                <a:tab pos="3227388" algn="l"/>
              </a:tabLst>
            </a:pPr>
            <a:endParaRPr lang="en-US" dirty="0"/>
          </a:p>
          <a:p>
            <a:pPr>
              <a:tabLst>
                <a:tab pos="1524000" algn="l"/>
                <a:tab pos="3227388" algn="l"/>
              </a:tabLst>
            </a:pPr>
            <a:r>
              <a:rPr lang="en-US" dirty="0" err="1" smtClean="0"/>
              <a:t>PUNPCKlbw</a:t>
            </a:r>
            <a:r>
              <a:rPr lang="en-US" dirty="0"/>
              <a:t>	</a:t>
            </a:r>
            <a:r>
              <a:rPr lang="en-US" b="1" dirty="0" smtClean="0"/>
              <a:t>MM0</a:t>
            </a:r>
            <a:r>
              <a:rPr lang="en-US" dirty="0" smtClean="0"/>
              <a:t>,MM7</a:t>
            </a:r>
            <a:r>
              <a:rPr lang="en-US" dirty="0"/>
              <a:t>	;unpack 8-bit </a:t>
            </a:r>
            <a:r>
              <a:rPr lang="en-US" dirty="0" smtClean="0"/>
              <a:t>pixels as words </a:t>
            </a:r>
            <a:r>
              <a:rPr lang="en-US" dirty="0"/>
              <a:t>in MM0</a:t>
            </a:r>
          </a:p>
          <a:p>
            <a:pPr>
              <a:tabLst>
                <a:tab pos="1524000" algn="l"/>
                <a:tab pos="3227388" algn="l"/>
              </a:tabLst>
            </a:pPr>
            <a:r>
              <a:rPr lang="en-US" dirty="0" err="1" smtClean="0"/>
              <a:t>PUNPCKlbw</a:t>
            </a:r>
            <a:r>
              <a:rPr lang="en-US" dirty="0"/>
              <a:t>	</a:t>
            </a:r>
            <a:r>
              <a:rPr lang="en-US" b="1" dirty="0" smtClean="0"/>
              <a:t>MM1</a:t>
            </a:r>
            <a:r>
              <a:rPr lang="en-US" dirty="0" smtClean="0"/>
              <a:t>,MM7</a:t>
            </a:r>
            <a:r>
              <a:rPr lang="en-US" dirty="0"/>
              <a:t>	;unpack 8-bit </a:t>
            </a:r>
            <a:r>
              <a:rPr lang="en-US" dirty="0" smtClean="0"/>
              <a:t>pixels as words </a:t>
            </a:r>
            <a:r>
              <a:rPr lang="en-US" dirty="0"/>
              <a:t>in MM1</a:t>
            </a:r>
          </a:p>
          <a:p>
            <a:pPr>
              <a:tabLst>
                <a:tab pos="1524000" algn="l"/>
                <a:tab pos="3227388" algn="l"/>
              </a:tabLst>
            </a:pPr>
            <a:r>
              <a:rPr lang="en-US" dirty="0" err="1" smtClean="0"/>
              <a:t>PSUBw</a:t>
            </a:r>
            <a:r>
              <a:rPr lang="en-US" dirty="0" smtClean="0"/>
              <a:t>	</a:t>
            </a:r>
            <a:r>
              <a:rPr lang="en-US" b="1" dirty="0" smtClean="0"/>
              <a:t>MM0</a:t>
            </a:r>
            <a:r>
              <a:rPr lang="en-US" dirty="0" smtClean="0"/>
              <a:t>,MM1</a:t>
            </a:r>
            <a:r>
              <a:rPr lang="en-US" dirty="0"/>
              <a:t>	;subtract image B from image A</a:t>
            </a:r>
          </a:p>
          <a:p>
            <a:pPr>
              <a:tabLst>
                <a:tab pos="1524000" algn="l"/>
                <a:tab pos="3227388" algn="l"/>
              </a:tabLst>
            </a:pPr>
            <a:r>
              <a:rPr lang="en-US" dirty="0" err="1" smtClean="0"/>
              <a:t>PMULhw</a:t>
            </a:r>
            <a:r>
              <a:rPr lang="en-US" dirty="0" smtClean="0"/>
              <a:t>	</a:t>
            </a:r>
            <a:r>
              <a:rPr lang="en-US" b="1" dirty="0" smtClean="0"/>
              <a:t>MM0</a:t>
            </a:r>
            <a:r>
              <a:rPr lang="en-US" dirty="0" smtClean="0"/>
              <a:t>,MM3</a:t>
            </a:r>
            <a:r>
              <a:rPr lang="en-US" dirty="0"/>
              <a:t>	;multiply </a:t>
            </a:r>
            <a:r>
              <a:rPr lang="en-US" dirty="0" smtClean="0"/>
              <a:t>difference </a:t>
            </a:r>
            <a:r>
              <a:rPr lang="en-US" dirty="0"/>
              <a:t>by the fade value </a:t>
            </a:r>
          </a:p>
          <a:p>
            <a:pPr>
              <a:tabLst>
                <a:tab pos="1524000" algn="l"/>
                <a:tab pos="3227388" algn="l"/>
              </a:tabLst>
            </a:pPr>
            <a:r>
              <a:rPr lang="en-US" dirty="0" err="1" smtClean="0"/>
              <a:t>PADDwq</a:t>
            </a:r>
            <a:r>
              <a:rPr lang="en-US" dirty="0" smtClean="0"/>
              <a:t>	</a:t>
            </a:r>
            <a:r>
              <a:rPr lang="en-US" b="1" dirty="0" smtClean="0"/>
              <a:t>MM0</a:t>
            </a:r>
            <a:r>
              <a:rPr lang="en-US" dirty="0" smtClean="0"/>
              <a:t>,MM1</a:t>
            </a:r>
            <a:r>
              <a:rPr lang="en-US" dirty="0"/>
              <a:t>	;add result to </a:t>
            </a:r>
            <a:r>
              <a:rPr lang="en-US" dirty="0" smtClean="0"/>
              <a:t>B </a:t>
            </a:r>
            <a:r>
              <a:rPr lang="en-US" dirty="0"/>
              <a:t>to get fade x (A – B) + </a:t>
            </a:r>
            <a:r>
              <a:rPr lang="en-US" dirty="0" smtClean="0"/>
              <a:t>B</a:t>
            </a:r>
          </a:p>
          <a:p>
            <a:pPr>
              <a:tabLst>
                <a:tab pos="1524000" algn="l"/>
                <a:tab pos="3227388" algn="l"/>
              </a:tabLst>
            </a:pPr>
            <a:endParaRPr lang="en-US" dirty="0"/>
          </a:p>
          <a:p>
            <a:pPr>
              <a:tabLst>
                <a:tab pos="1524000" algn="l"/>
                <a:tab pos="3227388" algn="l"/>
              </a:tabLst>
            </a:pPr>
            <a:r>
              <a:rPr lang="en-US" dirty="0" err="1" smtClean="0"/>
              <a:t>PACKUSwb</a:t>
            </a:r>
            <a:r>
              <a:rPr lang="en-US" dirty="0" smtClean="0"/>
              <a:t>   </a:t>
            </a:r>
            <a:r>
              <a:rPr lang="en-US" b="1" dirty="0"/>
              <a:t>MM0</a:t>
            </a:r>
            <a:r>
              <a:rPr lang="en-US" dirty="0"/>
              <a:t>,MM7	;repack 16-bit results to byte </a:t>
            </a:r>
            <a:r>
              <a:rPr lang="en-US" dirty="0" smtClean="0"/>
              <a:t>get</a:t>
            </a:r>
          </a:p>
          <a:p>
            <a:pPr>
              <a:tabLst>
                <a:tab pos="1524000" algn="l"/>
                <a:tab pos="3227388" algn="l"/>
              </a:tabLst>
            </a:pPr>
            <a:r>
              <a:rPr lang="en-US" dirty="0"/>
              <a:t>	</a:t>
            </a:r>
            <a:r>
              <a:rPr lang="en-US" dirty="0" smtClean="0"/>
              <a:t>	;output </a:t>
            </a:r>
            <a:r>
              <a:rPr lang="en-US" dirty="0"/>
              <a:t>= fade x (A – B) + B</a:t>
            </a:r>
          </a:p>
          <a:p>
            <a:endParaRPr lang="en-US" dirty="0"/>
          </a:p>
        </p:txBody>
      </p:sp>
    </p:spTree>
    <p:extLst>
      <p:ext uri="{BB962C8B-B14F-4D97-AF65-F5344CB8AC3E}">
        <p14:creationId xmlns:p14="http://schemas.microsoft.com/office/powerpoint/2010/main" val="2650971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04800" y="838200"/>
            <a:ext cx="8077200" cy="5078313"/>
          </a:xfrm>
          <a:prstGeom prst="rect">
            <a:avLst/>
          </a:prstGeom>
        </p:spPr>
        <p:txBody>
          <a:bodyPr wrap="square">
            <a:spAutoFit/>
          </a:bodyPr>
          <a:lstStyle/>
          <a:p>
            <a:r>
              <a:rPr lang="en-US" dirty="0"/>
              <a:t>Two </a:t>
            </a:r>
            <a:r>
              <a:rPr lang="en-US" dirty="0" err="1"/>
              <a:t>MOVd</a:t>
            </a:r>
            <a:r>
              <a:rPr lang="en-US" dirty="0"/>
              <a:t> instructions take the pixels from </a:t>
            </a:r>
            <a:r>
              <a:rPr lang="en-US" i="1" dirty="0" smtClean="0"/>
              <a:t>A</a:t>
            </a:r>
            <a:r>
              <a:rPr lang="en-US" dirty="0" smtClean="0"/>
              <a:t> </a:t>
            </a:r>
            <a:r>
              <a:rPr lang="en-US" dirty="0"/>
              <a:t>and </a:t>
            </a:r>
            <a:r>
              <a:rPr lang="en-US" i="1" dirty="0"/>
              <a:t>B</a:t>
            </a:r>
            <a:r>
              <a:rPr lang="en-US" dirty="0"/>
              <a:t> and load them into registers MM0 and MM1 for processing. </a:t>
            </a:r>
            <a:endParaRPr lang="en-US" dirty="0" smtClean="0"/>
          </a:p>
          <a:p>
            <a:endParaRPr lang="en-US" dirty="0"/>
          </a:p>
          <a:p>
            <a:r>
              <a:rPr lang="en-US" dirty="0" smtClean="0"/>
              <a:t>The </a:t>
            </a:r>
            <a:r>
              <a:rPr lang="en-US" dirty="0"/>
              <a:t>two </a:t>
            </a:r>
            <a:r>
              <a:rPr lang="en-US" dirty="0" err="1"/>
              <a:t>PUNPACKlbw</a:t>
            </a:r>
            <a:r>
              <a:rPr lang="en-US" dirty="0"/>
              <a:t>  instructions </a:t>
            </a:r>
            <a:r>
              <a:rPr lang="en-US" dirty="0" smtClean="0"/>
              <a:t>unpack and expand byte-values </a:t>
            </a:r>
            <a:r>
              <a:rPr lang="en-US" dirty="0"/>
              <a:t>to word values. This </a:t>
            </a:r>
            <a:r>
              <a:rPr lang="en-US" dirty="0" smtClean="0"/>
              <a:t>is </a:t>
            </a:r>
            <a:r>
              <a:rPr lang="en-US" dirty="0"/>
              <a:t>necessary because the </a:t>
            </a:r>
            <a:r>
              <a:rPr lang="en-US" dirty="0" smtClean="0"/>
              <a:t>multiplication </a:t>
            </a:r>
            <a:r>
              <a:rPr lang="en-US" dirty="0"/>
              <a:t>operation </a:t>
            </a:r>
            <a:r>
              <a:rPr lang="en-US" dirty="0" smtClean="0"/>
              <a:t>act </a:t>
            </a:r>
            <a:r>
              <a:rPr lang="en-US" dirty="0"/>
              <a:t>only on word values. </a:t>
            </a:r>
            <a:r>
              <a:rPr lang="en-US" dirty="0" err="1" smtClean="0"/>
              <a:t>PUNPACKlbw</a:t>
            </a:r>
            <a:r>
              <a:rPr lang="en-US" dirty="0" smtClean="0"/>
              <a:t>  </a:t>
            </a:r>
            <a:r>
              <a:rPr lang="en-US" dirty="0"/>
              <a:t>requires two source operands; in this case, source operand 2 is the dummy register MM7 that contains zero</a:t>
            </a:r>
            <a:r>
              <a:rPr lang="en-US" dirty="0" smtClean="0"/>
              <a:t>.</a:t>
            </a:r>
          </a:p>
          <a:p>
            <a:endParaRPr lang="en-US" dirty="0"/>
          </a:p>
          <a:p>
            <a:r>
              <a:rPr lang="en-US" dirty="0" smtClean="0"/>
              <a:t>Operations </a:t>
            </a:r>
            <a:r>
              <a:rPr lang="en-US" dirty="0" err="1"/>
              <a:t>PSUBw</a:t>
            </a:r>
            <a:r>
              <a:rPr lang="en-US" dirty="0"/>
              <a:t>, </a:t>
            </a:r>
            <a:r>
              <a:rPr lang="en-US" dirty="0" err="1"/>
              <a:t>PMULhw</a:t>
            </a:r>
            <a:r>
              <a:rPr lang="en-US" dirty="0"/>
              <a:t> and </a:t>
            </a:r>
            <a:r>
              <a:rPr lang="en-US" dirty="0" err="1"/>
              <a:t>PADDwq</a:t>
            </a:r>
            <a:r>
              <a:rPr lang="en-US" dirty="0"/>
              <a:t> do </a:t>
            </a:r>
            <a:r>
              <a:rPr lang="en-US" dirty="0" smtClean="0"/>
              <a:t>the </a:t>
            </a:r>
            <a:r>
              <a:rPr lang="en-US" dirty="0"/>
              <a:t>processing work by calculating the new </a:t>
            </a:r>
            <a:r>
              <a:rPr lang="en-US" dirty="0" smtClean="0"/>
              <a:t>output </a:t>
            </a:r>
            <a:r>
              <a:rPr lang="en-US" dirty="0"/>
              <a:t>= fade x </a:t>
            </a:r>
            <a:r>
              <a:rPr lang="en-US" dirty="0" err="1"/>
              <a:t>image</a:t>
            </a:r>
            <a:r>
              <a:rPr lang="en-US" baseline="-25000" dirty="0" err="1"/>
              <a:t>A</a:t>
            </a:r>
            <a:r>
              <a:rPr lang="en-US" dirty="0"/>
              <a:t> + (1 – fade) x </a:t>
            </a:r>
            <a:r>
              <a:rPr lang="en-US" dirty="0" err="1"/>
              <a:t>image</a:t>
            </a:r>
            <a:r>
              <a:rPr lang="en-US" baseline="-25000" dirty="0" err="1"/>
              <a:t>B</a:t>
            </a:r>
            <a:r>
              <a:rPr lang="en-US" dirty="0" smtClean="0"/>
              <a:t>.</a:t>
            </a:r>
          </a:p>
          <a:p>
            <a:endParaRPr lang="en-US" dirty="0"/>
          </a:p>
          <a:p>
            <a:r>
              <a:rPr lang="en-US" dirty="0"/>
              <a:t>The final operation, </a:t>
            </a:r>
            <a:r>
              <a:rPr lang="en-US" dirty="0" err="1"/>
              <a:t>PACKUSwb</a:t>
            </a:r>
            <a:r>
              <a:rPr lang="en-US" dirty="0"/>
              <a:t>, packs the word length values into bytes. </a:t>
            </a:r>
            <a:endParaRPr lang="en-US" dirty="0" smtClean="0"/>
          </a:p>
          <a:p>
            <a:endParaRPr lang="en-US" dirty="0"/>
          </a:p>
          <a:p>
            <a:r>
              <a:rPr lang="en-US" dirty="0" smtClean="0"/>
              <a:t>Figure </a:t>
            </a:r>
            <a:r>
              <a:rPr lang="en-US" dirty="0"/>
              <a:t>5.28 illustrates this sequence of operations. Note that this processing applies to only one set of four pixels of one color. We would have to repeat these operations once for each of the three color values (and the alpha value if that is used).</a:t>
            </a:r>
          </a:p>
          <a:p>
            <a:endParaRPr lang="en-US" dirty="0"/>
          </a:p>
        </p:txBody>
      </p:sp>
    </p:spTree>
    <p:extLst>
      <p:ext uri="{BB962C8B-B14F-4D97-AF65-F5344CB8AC3E}">
        <p14:creationId xmlns:p14="http://schemas.microsoft.com/office/powerpoint/2010/main" val="100647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07522" name="Picture 2" descr="E:\CengageBook\CengageLectureNotesWebsite\Clements 1e JPG_files\ch05\87046-05-0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534400" cy="5040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6380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554421" y="383024"/>
            <a:ext cx="8001000" cy="6093976"/>
          </a:xfrm>
          <a:prstGeom prst="rect">
            <a:avLst/>
          </a:prstGeom>
        </p:spPr>
        <p:txBody>
          <a:bodyPr wrap="square">
            <a:spAutoFit/>
          </a:bodyPr>
          <a:lstStyle/>
          <a:p>
            <a:pPr algn="ctr"/>
            <a:r>
              <a:rPr lang="en-US" sz="2000" b="1" dirty="0"/>
              <a:t>Clipping</a:t>
            </a:r>
          </a:p>
          <a:p>
            <a:r>
              <a:rPr lang="en-US" dirty="0"/>
              <a:t> </a:t>
            </a:r>
          </a:p>
          <a:p>
            <a:r>
              <a:rPr lang="en-US" dirty="0"/>
              <a:t>An important operation in graphics is </a:t>
            </a:r>
            <a:r>
              <a:rPr lang="en-US" i="1" dirty="0"/>
              <a:t>clipping</a:t>
            </a:r>
            <a:r>
              <a:rPr lang="en-US" dirty="0"/>
              <a:t>  that constrains a variable to lie within a fixed </a:t>
            </a:r>
            <a:r>
              <a:rPr lang="en-US" dirty="0" smtClean="0"/>
              <a:t>range.</a:t>
            </a:r>
          </a:p>
          <a:p>
            <a:endParaRPr lang="en-US" dirty="0"/>
          </a:p>
          <a:p>
            <a:r>
              <a:rPr lang="en-US" dirty="0" smtClean="0"/>
              <a:t>For </a:t>
            </a:r>
            <a:r>
              <a:rPr lang="en-US" dirty="0"/>
              <a:t>example, if the upper and lower values for a variable </a:t>
            </a:r>
            <a:r>
              <a:rPr lang="en-US" i="1" dirty="0"/>
              <a:t>X</a:t>
            </a:r>
            <a:r>
              <a:rPr lang="en-US" dirty="0"/>
              <a:t> are 4 and 20, then the value of </a:t>
            </a:r>
            <a:r>
              <a:rPr lang="en-US" i="1" dirty="0"/>
              <a:t>X</a:t>
            </a:r>
            <a:r>
              <a:rPr lang="en-US" dirty="0"/>
              <a:t> must always fall within this range. </a:t>
            </a:r>
            <a:endParaRPr lang="en-US" dirty="0" smtClean="0"/>
          </a:p>
          <a:p>
            <a:endParaRPr lang="en-US" dirty="0"/>
          </a:p>
          <a:p>
            <a:r>
              <a:rPr lang="en-US" dirty="0" smtClean="0"/>
              <a:t>If </a:t>
            </a:r>
            <a:r>
              <a:rPr lang="en-US" i="1" dirty="0"/>
              <a:t>X</a:t>
            </a:r>
            <a:r>
              <a:rPr lang="en-US" dirty="0"/>
              <a:t> = 15 and we add 7, then we get X = 20 because 20 is the upper limit of X and all higher values are clamped to 20. This operation should remind you of </a:t>
            </a:r>
            <a:r>
              <a:rPr lang="en-US" i="1" dirty="0"/>
              <a:t>saturating arithmetic</a:t>
            </a:r>
            <a:r>
              <a:rPr lang="en-US" dirty="0" smtClean="0"/>
              <a:t>.</a:t>
            </a:r>
          </a:p>
          <a:p>
            <a:endParaRPr lang="en-US" dirty="0"/>
          </a:p>
          <a:p>
            <a:r>
              <a:rPr lang="en-US" dirty="0"/>
              <a:t>A constrained value is used in graphics when one image obscures another. Therefore, it’s necessary to know when to clip or hide parts of the obscured background image under the foreground. </a:t>
            </a:r>
            <a:endParaRPr lang="en-US" dirty="0" smtClean="0"/>
          </a:p>
          <a:p>
            <a:endParaRPr lang="en-US" dirty="0"/>
          </a:p>
          <a:p>
            <a:r>
              <a:rPr lang="en-US" dirty="0" smtClean="0"/>
              <a:t>If </a:t>
            </a:r>
            <a:r>
              <a:rPr lang="en-US" dirty="0"/>
              <a:t>a value </a:t>
            </a:r>
            <a:r>
              <a:rPr lang="en-US" i="1" dirty="0"/>
              <a:t>x</a:t>
            </a:r>
            <a:r>
              <a:rPr lang="en-US" dirty="0"/>
              <a:t> is clipped to be greater than </a:t>
            </a:r>
            <a:r>
              <a:rPr lang="en-US" dirty="0" err="1"/>
              <a:t>x</a:t>
            </a:r>
            <a:r>
              <a:rPr lang="en-US" baseline="-25000" dirty="0" err="1"/>
              <a:t>low</a:t>
            </a:r>
            <a:r>
              <a:rPr lang="en-US" dirty="0"/>
              <a:t> and higher than </a:t>
            </a:r>
            <a:r>
              <a:rPr lang="en-US" dirty="0" err="1"/>
              <a:t>x</a:t>
            </a:r>
            <a:r>
              <a:rPr lang="en-US" baseline="-25000" dirty="0" err="1"/>
              <a:t>high</a:t>
            </a:r>
            <a:r>
              <a:rPr lang="en-US" dirty="0"/>
              <a:t>, we can write</a:t>
            </a:r>
          </a:p>
          <a:p>
            <a:r>
              <a:rPr lang="en-US" dirty="0"/>
              <a:t> </a:t>
            </a:r>
          </a:p>
          <a:p>
            <a:pPr>
              <a:tabLst>
                <a:tab pos="1619250" algn="l"/>
              </a:tabLst>
            </a:pPr>
            <a:r>
              <a:rPr lang="en-US" sz="2400" dirty="0"/>
              <a:t>if x &lt; </a:t>
            </a:r>
            <a:r>
              <a:rPr lang="en-US" sz="2400" dirty="0" err="1" smtClean="0"/>
              <a:t>x</a:t>
            </a:r>
            <a:r>
              <a:rPr lang="en-US" sz="2400" baseline="-25000" dirty="0" err="1" smtClean="0"/>
              <a:t>low</a:t>
            </a:r>
            <a:r>
              <a:rPr lang="en-US" sz="2400" dirty="0"/>
              <a:t>	</a:t>
            </a:r>
            <a:r>
              <a:rPr lang="en-US" sz="2400" dirty="0" smtClean="0"/>
              <a:t>then </a:t>
            </a:r>
            <a:r>
              <a:rPr lang="en-US" sz="2400" dirty="0"/>
              <a:t>x = </a:t>
            </a:r>
            <a:r>
              <a:rPr lang="en-US" sz="2400" dirty="0" err="1"/>
              <a:t>x</a:t>
            </a:r>
            <a:r>
              <a:rPr lang="en-US" sz="2400" baseline="-25000" dirty="0" err="1"/>
              <a:t>low</a:t>
            </a:r>
            <a:endParaRPr lang="en-US" sz="2400" dirty="0"/>
          </a:p>
          <a:p>
            <a:pPr>
              <a:tabLst>
                <a:tab pos="1619250" algn="l"/>
              </a:tabLst>
            </a:pPr>
            <a:r>
              <a:rPr lang="en-US" sz="2400" dirty="0" smtClean="0"/>
              <a:t>	else </a:t>
            </a:r>
            <a:r>
              <a:rPr lang="en-US" sz="2400" dirty="0"/>
              <a:t>if x &gt; </a:t>
            </a:r>
            <a:r>
              <a:rPr lang="en-US" sz="2400" dirty="0" err="1"/>
              <a:t>x</a:t>
            </a:r>
            <a:r>
              <a:rPr lang="en-US" sz="2400" baseline="-25000" dirty="0" err="1"/>
              <a:t>high</a:t>
            </a:r>
            <a:r>
              <a:rPr lang="en-US" sz="2400" dirty="0"/>
              <a:t> then x = </a:t>
            </a:r>
            <a:r>
              <a:rPr lang="en-US" sz="2400" dirty="0" err="1"/>
              <a:t>x</a:t>
            </a:r>
            <a:r>
              <a:rPr lang="en-US" sz="2400" baseline="-25000" dirty="0" err="1"/>
              <a:t>high</a:t>
            </a:r>
            <a:endParaRPr lang="en-US" sz="2400" dirty="0"/>
          </a:p>
        </p:txBody>
      </p:sp>
    </p:spTree>
    <p:extLst>
      <p:ext uri="{BB962C8B-B14F-4D97-AF65-F5344CB8AC3E}">
        <p14:creationId xmlns:p14="http://schemas.microsoft.com/office/powerpoint/2010/main" val="9134709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12682" y="457200"/>
            <a:ext cx="8297917" cy="3785652"/>
          </a:xfrm>
          <a:prstGeom prst="rect">
            <a:avLst/>
          </a:prstGeom>
        </p:spPr>
        <p:txBody>
          <a:bodyPr wrap="square">
            <a:spAutoFit/>
          </a:bodyPr>
          <a:lstStyle/>
          <a:p>
            <a:r>
              <a:rPr lang="en-US" sz="2000" dirty="0"/>
              <a:t>In conventional assembly language terms we might have to write something like the following generic CISC code</a:t>
            </a:r>
          </a:p>
          <a:p>
            <a:r>
              <a:rPr lang="en-US" sz="2000" dirty="0"/>
              <a:t> </a:t>
            </a:r>
          </a:p>
          <a:p>
            <a:pPr>
              <a:tabLst>
                <a:tab pos="3227388" algn="l"/>
              </a:tabLst>
            </a:pPr>
            <a:r>
              <a:rPr lang="en-US" sz="2000" dirty="0">
                <a:latin typeface="Courier New" pitchFamily="49" charset="0"/>
                <a:cs typeface="Courier New" pitchFamily="49" charset="0"/>
              </a:rPr>
              <a:t>        CMP </a:t>
            </a:r>
            <a:r>
              <a:rPr lang="en-US" sz="2000" b="1" dirty="0" err="1">
                <a:latin typeface="Courier New" pitchFamily="49" charset="0"/>
                <a:cs typeface="Courier New" pitchFamily="49" charset="0"/>
              </a:rPr>
              <a:t>x</a:t>
            </a:r>
            <a:r>
              <a:rPr lang="en-US" sz="2000" dirty="0" err="1">
                <a:latin typeface="Courier New" pitchFamily="49" charset="0"/>
                <a:cs typeface="Courier New" pitchFamily="49" charset="0"/>
              </a:rPr>
              <a:t>,xLow</a:t>
            </a:r>
            <a:r>
              <a:rPr lang="en-US" sz="2000" dirty="0">
                <a:latin typeface="Courier New" pitchFamily="49" charset="0"/>
                <a:cs typeface="Courier New" pitchFamily="49" charset="0"/>
              </a:rPr>
              <a:t>	;Is x less than </a:t>
            </a:r>
            <a:r>
              <a:rPr lang="en-US" sz="2000" dirty="0" smtClean="0">
                <a:latin typeface="Courier New" pitchFamily="49" charset="0"/>
                <a:cs typeface="Courier New" pitchFamily="49" charset="0"/>
              </a:rPr>
              <a:t>lower </a:t>
            </a:r>
            <a:r>
              <a:rPr lang="en-US" sz="2000" dirty="0">
                <a:latin typeface="Courier New" pitchFamily="49" charset="0"/>
                <a:cs typeface="Courier New" pitchFamily="49" charset="0"/>
              </a:rPr>
              <a:t>limit?</a:t>
            </a:r>
          </a:p>
          <a:p>
            <a:pPr>
              <a:tabLst>
                <a:tab pos="3227388" algn="l"/>
              </a:tabLst>
            </a:pPr>
            <a:r>
              <a:rPr lang="en-US" sz="2000" dirty="0">
                <a:latin typeface="Courier New" pitchFamily="49" charset="0"/>
                <a:cs typeface="Courier New" pitchFamily="49" charset="0"/>
              </a:rPr>
              <a:t>        BLT </a:t>
            </a:r>
            <a:r>
              <a:rPr lang="en-US" sz="2000" dirty="0" err="1">
                <a:latin typeface="Courier New" pitchFamily="49" charset="0"/>
                <a:cs typeface="Courier New" pitchFamily="49" charset="0"/>
              </a:rPr>
              <a:t>FixLow</a:t>
            </a:r>
            <a:r>
              <a:rPr lang="en-US" sz="2000" dirty="0">
                <a:latin typeface="Courier New" pitchFamily="49" charset="0"/>
                <a:cs typeface="Courier New" pitchFamily="49" charset="0"/>
              </a:rPr>
              <a:t>	;If so, then fix it</a:t>
            </a:r>
          </a:p>
          <a:p>
            <a:pPr>
              <a:tabLst>
                <a:tab pos="3227388" algn="l"/>
              </a:tabLst>
            </a:pPr>
            <a:r>
              <a:rPr lang="en-US" sz="2000" dirty="0">
                <a:latin typeface="Courier New" pitchFamily="49" charset="0"/>
                <a:cs typeface="Courier New" pitchFamily="49" charset="0"/>
              </a:rPr>
              <a:t>        CMP </a:t>
            </a:r>
            <a:r>
              <a:rPr lang="en-US" sz="2000" b="1" dirty="0" err="1">
                <a:latin typeface="Courier New" pitchFamily="49" charset="0"/>
                <a:cs typeface="Courier New" pitchFamily="49" charset="0"/>
              </a:rPr>
              <a:t>x</a:t>
            </a:r>
            <a:r>
              <a:rPr lang="en-US" sz="2000" dirty="0" err="1">
                <a:latin typeface="Courier New" pitchFamily="49" charset="0"/>
                <a:cs typeface="Courier New" pitchFamily="49" charset="0"/>
              </a:rPr>
              <a:t>,xHigh</a:t>
            </a:r>
            <a:r>
              <a:rPr lang="en-US" sz="2000" dirty="0">
                <a:latin typeface="Courier New" pitchFamily="49" charset="0"/>
                <a:cs typeface="Courier New" pitchFamily="49" charset="0"/>
              </a:rPr>
              <a:t>	;Is x greater than </a:t>
            </a:r>
            <a:r>
              <a:rPr lang="en-US" sz="2000" dirty="0" smtClean="0">
                <a:latin typeface="Courier New" pitchFamily="49" charset="0"/>
                <a:cs typeface="Courier New" pitchFamily="49" charset="0"/>
              </a:rPr>
              <a:t>upper </a:t>
            </a:r>
            <a:r>
              <a:rPr lang="en-US" sz="2000" dirty="0">
                <a:latin typeface="Courier New" pitchFamily="49" charset="0"/>
                <a:cs typeface="Courier New" pitchFamily="49" charset="0"/>
              </a:rPr>
              <a:t>limit?</a:t>
            </a:r>
          </a:p>
          <a:p>
            <a:pPr>
              <a:tabLst>
                <a:tab pos="3227388" algn="l"/>
              </a:tabLst>
            </a:pPr>
            <a:r>
              <a:rPr lang="en-US" sz="2000" dirty="0">
                <a:latin typeface="Courier New" pitchFamily="49" charset="0"/>
                <a:cs typeface="Courier New" pitchFamily="49" charset="0"/>
              </a:rPr>
              <a:t>        BGT </a:t>
            </a:r>
            <a:r>
              <a:rPr lang="en-US" sz="2000" dirty="0" err="1">
                <a:latin typeface="Courier New" pitchFamily="49" charset="0"/>
                <a:cs typeface="Courier New" pitchFamily="49" charset="0"/>
              </a:rPr>
              <a:t>FixHigh</a:t>
            </a:r>
            <a:r>
              <a:rPr lang="en-US" sz="2000" dirty="0">
                <a:latin typeface="Courier New" pitchFamily="49" charset="0"/>
                <a:cs typeface="Courier New" pitchFamily="49" charset="0"/>
              </a:rPr>
              <a:t>	;If too high then fix it</a:t>
            </a:r>
          </a:p>
          <a:p>
            <a:pPr>
              <a:tabLst>
                <a:tab pos="3227388" algn="l"/>
              </a:tabLst>
            </a:pPr>
            <a:r>
              <a:rPr lang="en-US" sz="2000" dirty="0">
                <a:latin typeface="Courier New" pitchFamily="49" charset="0"/>
                <a:cs typeface="Courier New" pitchFamily="49" charset="0"/>
              </a:rPr>
              <a:t>        BRA Exit	;If we reach here then </a:t>
            </a:r>
            <a:r>
              <a:rPr lang="en-US" sz="2000" dirty="0" smtClean="0">
                <a:latin typeface="Courier New" pitchFamily="49" charset="0"/>
                <a:cs typeface="Courier New" pitchFamily="49" charset="0"/>
              </a:rPr>
              <a:t>in </a:t>
            </a:r>
            <a:r>
              <a:rPr lang="en-US" sz="2000" dirty="0">
                <a:latin typeface="Courier New" pitchFamily="49" charset="0"/>
                <a:cs typeface="Courier New" pitchFamily="49" charset="0"/>
              </a:rPr>
              <a:t>range</a:t>
            </a:r>
          </a:p>
          <a:p>
            <a:pPr>
              <a:tabLst>
                <a:tab pos="3227388" algn="l"/>
              </a:tabLst>
            </a:pPr>
            <a:r>
              <a:rPr lang="en-US" sz="2000" dirty="0" err="1">
                <a:latin typeface="Courier New" pitchFamily="49" charset="0"/>
                <a:cs typeface="Courier New" pitchFamily="49" charset="0"/>
              </a:rPr>
              <a:t>FixLow</a:t>
            </a:r>
            <a:r>
              <a:rPr lang="en-US" sz="2000" dirty="0">
                <a:latin typeface="Courier New" pitchFamily="49" charset="0"/>
                <a:cs typeface="Courier New" pitchFamily="49" charset="0"/>
              </a:rPr>
              <a:t>  MOV </a:t>
            </a:r>
            <a:r>
              <a:rPr lang="en-US" sz="2000" b="1" dirty="0" err="1">
                <a:latin typeface="Courier New" pitchFamily="49" charset="0"/>
                <a:cs typeface="Courier New" pitchFamily="49" charset="0"/>
              </a:rPr>
              <a:t>x</a:t>
            </a:r>
            <a:r>
              <a:rPr lang="en-US" sz="2000" dirty="0" err="1">
                <a:latin typeface="Courier New" pitchFamily="49" charset="0"/>
                <a:cs typeface="Courier New" pitchFamily="49" charset="0"/>
              </a:rPr>
              <a:t>,x_low</a:t>
            </a:r>
            <a:r>
              <a:rPr lang="en-US" sz="2000" dirty="0">
                <a:latin typeface="Courier New" pitchFamily="49" charset="0"/>
                <a:cs typeface="Courier New" pitchFamily="49" charset="0"/>
              </a:rPr>
              <a:t>	;Constrain to </a:t>
            </a:r>
            <a:r>
              <a:rPr lang="en-US" sz="2000" dirty="0" smtClean="0">
                <a:latin typeface="Courier New" pitchFamily="49" charset="0"/>
                <a:cs typeface="Courier New" pitchFamily="49" charset="0"/>
              </a:rPr>
              <a:t>lower </a:t>
            </a:r>
            <a:r>
              <a:rPr lang="en-US" sz="2000" dirty="0">
                <a:latin typeface="Courier New" pitchFamily="49" charset="0"/>
                <a:cs typeface="Courier New" pitchFamily="49" charset="0"/>
              </a:rPr>
              <a:t>limit </a:t>
            </a:r>
            <a:r>
              <a:rPr lang="en-US" sz="2000" dirty="0" smtClean="0">
                <a:latin typeface="Courier New" pitchFamily="49" charset="0"/>
                <a:cs typeface="Courier New" pitchFamily="49" charset="0"/>
              </a:rPr>
              <a:t>&amp; </a:t>
            </a:r>
            <a:r>
              <a:rPr lang="en-US" sz="2000" dirty="0">
                <a:latin typeface="Courier New" pitchFamily="49" charset="0"/>
                <a:cs typeface="Courier New" pitchFamily="49" charset="0"/>
              </a:rPr>
              <a:t>exit</a:t>
            </a:r>
          </a:p>
          <a:p>
            <a:pPr>
              <a:tabLst>
                <a:tab pos="3227388" algn="l"/>
              </a:tabLst>
            </a:pPr>
            <a:r>
              <a:rPr lang="en-US" sz="2000" dirty="0">
                <a:latin typeface="Courier New" pitchFamily="49" charset="0"/>
                <a:cs typeface="Courier New" pitchFamily="49" charset="0"/>
              </a:rPr>
              <a:t>        BRA Exit</a:t>
            </a:r>
          </a:p>
          <a:p>
            <a:pPr>
              <a:tabLst>
                <a:tab pos="3227388" algn="l"/>
              </a:tabLst>
            </a:pPr>
            <a:r>
              <a:rPr lang="en-US" sz="2000" dirty="0" err="1">
                <a:latin typeface="Courier New" pitchFamily="49" charset="0"/>
                <a:cs typeface="Courier New" pitchFamily="49" charset="0"/>
              </a:rPr>
              <a:t>FixHigh</a:t>
            </a:r>
            <a:r>
              <a:rPr lang="en-US" sz="2000" dirty="0">
                <a:latin typeface="Courier New" pitchFamily="49" charset="0"/>
                <a:cs typeface="Courier New" pitchFamily="49" charset="0"/>
              </a:rPr>
              <a:t> MOV </a:t>
            </a:r>
            <a:r>
              <a:rPr lang="en-US" sz="2000" b="1" dirty="0" err="1">
                <a:latin typeface="Courier New" pitchFamily="49" charset="0"/>
                <a:cs typeface="Courier New" pitchFamily="49" charset="0"/>
              </a:rPr>
              <a:t>x</a:t>
            </a:r>
            <a:r>
              <a:rPr lang="en-US" sz="2000" dirty="0" err="1">
                <a:latin typeface="Courier New" pitchFamily="49" charset="0"/>
                <a:cs typeface="Courier New" pitchFamily="49" charset="0"/>
              </a:rPr>
              <a:t>,xHigh</a:t>
            </a:r>
            <a:r>
              <a:rPr lang="en-US" sz="2000" dirty="0">
                <a:latin typeface="Courier New" pitchFamily="49" charset="0"/>
                <a:cs typeface="Courier New" pitchFamily="49" charset="0"/>
              </a:rPr>
              <a:t> 	;Constrain to </a:t>
            </a:r>
            <a:r>
              <a:rPr lang="en-US" sz="2000" dirty="0" smtClean="0">
                <a:latin typeface="Courier New" pitchFamily="49" charset="0"/>
                <a:cs typeface="Courier New" pitchFamily="49" charset="0"/>
              </a:rPr>
              <a:t>upper </a:t>
            </a:r>
            <a:r>
              <a:rPr lang="en-US" sz="2000" dirty="0">
                <a:latin typeface="Courier New" pitchFamily="49" charset="0"/>
                <a:cs typeface="Courier New" pitchFamily="49" charset="0"/>
              </a:rPr>
              <a:t>limit </a:t>
            </a:r>
            <a:r>
              <a:rPr lang="en-US" sz="2000" dirty="0" smtClean="0">
                <a:latin typeface="Courier New" pitchFamily="49" charset="0"/>
                <a:cs typeface="Courier New" pitchFamily="49" charset="0"/>
              </a:rPr>
              <a:t>&amp; </a:t>
            </a:r>
            <a:r>
              <a:rPr lang="en-US" sz="2000" dirty="0">
                <a:latin typeface="Courier New" pitchFamily="49" charset="0"/>
                <a:cs typeface="Courier New" pitchFamily="49" charset="0"/>
              </a:rPr>
              <a:t>exit</a:t>
            </a:r>
          </a:p>
          <a:p>
            <a:pPr>
              <a:tabLst>
                <a:tab pos="3227388" algn="l"/>
              </a:tabLst>
            </a:pPr>
            <a:r>
              <a:rPr lang="en-US" sz="2000" dirty="0">
                <a:latin typeface="Courier New" pitchFamily="49" charset="0"/>
                <a:cs typeface="Courier New" pitchFamily="49" charset="0"/>
              </a:rPr>
              <a:t>Exit</a:t>
            </a:r>
          </a:p>
        </p:txBody>
      </p:sp>
    </p:spTree>
    <p:extLst>
      <p:ext uri="{BB962C8B-B14F-4D97-AF65-F5344CB8AC3E}">
        <p14:creationId xmlns:p14="http://schemas.microsoft.com/office/powerpoint/2010/main" val="42073619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609600" y="1720840"/>
            <a:ext cx="7467600" cy="2308324"/>
          </a:xfrm>
          <a:prstGeom prst="rect">
            <a:avLst/>
          </a:prstGeom>
        </p:spPr>
        <p:txBody>
          <a:bodyPr wrap="square">
            <a:spAutoFit/>
          </a:bodyPr>
          <a:lstStyle/>
          <a:p>
            <a:r>
              <a:rPr lang="en-US" dirty="0"/>
              <a:t>We can do a better job by exploiting ARM’s conditional execution. </a:t>
            </a:r>
            <a:endParaRPr lang="en-US" dirty="0" smtClean="0"/>
          </a:p>
          <a:p>
            <a:endParaRPr lang="en-US" dirty="0"/>
          </a:p>
          <a:p>
            <a:r>
              <a:rPr lang="en-US" dirty="0" smtClean="0"/>
              <a:t>Consider </a:t>
            </a:r>
            <a:r>
              <a:rPr lang="en-US" dirty="0"/>
              <a:t>the </a:t>
            </a:r>
            <a:r>
              <a:rPr lang="en-US" dirty="0" smtClean="0"/>
              <a:t>following</a:t>
            </a:r>
            <a:endParaRPr lang="en-US" dirty="0"/>
          </a:p>
          <a:p>
            <a:r>
              <a:rPr lang="en-US" dirty="0"/>
              <a:t> </a:t>
            </a:r>
          </a:p>
          <a:p>
            <a:pPr defTabSz="1314450">
              <a:tabLst>
                <a:tab pos="1619250" algn="l"/>
                <a:tab pos="3143250" algn="l"/>
              </a:tabLst>
            </a:pPr>
            <a:r>
              <a:rPr lang="en-US" dirty="0"/>
              <a:t>      CMP </a:t>
            </a:r>
            <a:r>
              <a:rPr lang="en-US" dirty="0" smtClean="0"/>
              <a:t>	r0</a:t>
            </a:r>
            <a:r>
              <a:rPr lang="en-US" dirty="0"/>
              <a:t>,#xLow	;Is x less then lower limit?</a:t>
            </a:r>
          </a:p>
          <a:p>
            <a:pPr defTabSz="1314450">
              <a:tabLst>
                <a:tab pos="1619250" algn="l"/>
                <a:tab pos="3143250" algn="l"/>
              </a:tabLst>
            </a:pPr>
            <a:r>
              <a:rPr lang="en-US" dirty="0"/>
              <a:t>      </a:t>
            </a:r>
            <a:r>
              <a:rPr lang="en-US" dirty="0" smtClean="0"/>
              <a:t>MOVLT	</a:t>
            </a:r>
            <a:r>
              <a:rPr lang="en-US" b="1" dirty="0" smtClean="0"/>
              <a:t>r0</a:t>
            </a:r>
            <a:r>
              <a:rPr lang="en-US" dirty="0"/>
              <a:t>,#xLow	;If so then fix at lower limit</a:t>
            </a:r>
          </a:p>
          <a:p>
            <a:pPr defTabSz="1314450">
              <a:tabLst>
                <a:tab pos="1619250" algn="l"/>
                <a:tab pos="3143250" algn="l"/>
              </a:tabLst>
            </a:pPr>
            <a:r>
              <a:rPr lang="en-US" dirty="0"/>
              <a:t>      </a:t>
            </a:r>
            <a:r>
              <a:rPr lang="en-US" dirty="0" smtClean="0"/>
              <a:t>CMP	r0</a:t>
            </a:r>
            <a:r>
              <a:rPr lang="en-US" dirty="0"/>
              <a:t>,#xHigh	;Is x greater than upper limit?</a:t>
            </a:r>
          </a:p>
          <a:p>
            <a:pPr defTabSz="1314450">
              <a:tabLst>
                <a:tab pos="1619250" algn="l"/>
                <a:tab pos="3143250" algn="l"/>
              </a:tabLst>
            </a:pPr>
            <a:r>
              <a:rPr lang="en-US" dirty="0"/>
              <a:t>      </a:t>
            </a:r>
            <a:r>
              <a:rPr lang="en-US" dirty="0" smtClean="0"/>
              <a:t>MOVGT	</a:t>
            </a:r>
            <a:r>
              <a:rPr lang="en-US" b="1" dirty="0" smtClean="0"/>
              <a:t>r0</a:t>
            </a:r>
            <a:r>
              <a:rPr lang="en-US" dirty="0"/>
              <a:t>,#xHigh	;If so then fix at upper limit</a:t>
            </a:r>
          </a:p>
        </p:txBody>
      </p:sp>
    </p:spTree>
    <p:extLst>
      <p:ext uri="{BB962C8B-B14F-4D97-AF65-F5344CB8AC3E}">
        <p14:creationId xmlns:p14="http://schemas.microsoft.com/office/powerpoint/2010/main" val="1968644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83970" name="Picture 2" descr="E:\CengageBook\CengageLectureNotesWebsite\Clements 1e JPG_files\ch05\87046-05-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5105400" cy="26708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CengageBook\CengageLectureNotesWebsite\Clements 1e JPG_files\ch05\87046-05-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633459"/>
            <a:ext cx="5118538" cy="27467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15000" y="762000"/>
            <a:ext cx="2743200" cy="2031325"/>
          </a:xfrm>
          <a:prstGeom prst="rect">
            <a:avLst/>
          </a:prstGeom>
        </p:spPr>
        <p:txBody>
          <a:bodyPr wrap="square">
            <a:spAutoFit/>
          </a:bodyPr>
          <a:lstStyle/>
          <a:p>
            <a:r>
              <a:rPr lang="en-US" dirty="0" smtClean="0"/>
              <a:t>This is an example of image processing.</a:t>
            </a:r>
          </a:p>
          <a:p>
            <a:endParaRPr lang="en-GB" dirty="0"/>
          </a:p>
          <a:p>
            <a:r>
              <a:rPr lang="en-GB" dirty="0" smtClean="0"/>
              <a:t>Large numbers of simple operations can be used to improve the contrast of an image.</a:t>
            </a:r>
            <a:endParaRPr lang="en-US" dirty="0"/>
          </a:p>
        </p:txBody>
      </p:sp>
    </p:spTree>
    <p:extLst>
      <p:ext uri="{BB962C8B-B14F-4D97-AF65-F5344CB8AC3E}">
        <p14:creationId xmlns:p14="http://schemas.microsoft.com/office/powerpoint/2010/main" val="33647308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457200" y="612845"/>
            <a:ext cx="8001000" cy="4801314"/>
          </a:xfrm>
          <a:prstGeom prst="rect">
            <a:avLst/>
          </a:prstGeom>
        </p:spPr>
        <p:txBody>
          <a:bodyPr wrap="square">
            <a:spAutoFit/>
          </a:bodyPr>
          <a:lstStyle/>
          <a:p>
            <a:r>
              <a:rPr lang="en-US" dirty="0"/>
              <a:t>SIMD extensions provide a useful means of implementing clipping without using conditional branch operations. </a:t>
            </a:r>
            <a:endParaRPr lang="en-US" dirty="0" smtClean="0"/>
          </a:p>
          <a:p>
            <a:endParaRPr lang="en-US" dirty="0"/>
          </a:p>
          <a:p>
            <a:r>
              <a:rPr lang="en-US" dirty="0" smtClean="0"/>
              <a:t>The </a:t>
            </a:r>
            <a:r>
              <a:rPr lang="en-US" dirty="0"/>
              <a:t>following fragment of code demonstrates unsigned word clipping to the upper limit high and the lower limit low. The key to clipping is the application of </a:t>
            </a:r>
            <a:r>
              <a:rPr lang="en-US" i="1" dirty="0"/>
              <a:t>saturating</a:t>
            </a:r>
            <a:r>
              <a:rPr lang="en-US" dirty="0"/>
              <a:t> arithmetic. </a:t>
            </a:r>
            <a:endParaRPr lang="en-US" dirty="0" smtClean="0"/>
          </a:p>
          <a:p>
            <a:endParaRPr lang="en-US" dirty="0"/>
          </a:p>
          <a:p>
            <a:r>
              <a:rPr lang="en-US" dirty="0" smtClean="0"/>
              <a:t>Figure</a:t>
            </a:r>
            <a:r>
              <a:rPr lang="en-US" dirty="0"/>
              <a:t> 5.29 illustrates the relationship between the clipping and saturation limits and demonstrates an example of clipping. </a:t>
            </a:r>
            <a:endParaRPr lang="en-US" dirty="0" smtClean="0"/>
          </a:p>
          <a:p>
            <a:endParaRPr lang="en-US" dirty="0"/>
          </a:p>
          <a:p>
            <a:r>
              <a:rPr lang="en-US" dirty="0" smtClean="0"/>
              <a:t>In </a:t>
            </a:r>
            <a:r>
              <a:rPr lang="en-US" dirty="0"/>
              <a:t>the following code, the option </a:t>
            </a:r>
            <a:r>
              <a:rPr lang="en-US" b="1" dirty="0"/>
              <a:t>u</a:t>
            </a:r>
            <a:r>
              <a:rPr lang="en-US" dirty="0"/>
              <a:t> indicates unsigned, </a:t>
            </a:r>
            <a:r>
              <a:rPr lang="en-US" b="1" dirty="0"/>
              <a:t>s</a:t>
            </a:r>
            <a:r>
              <a:rPr lang="en-US" dirty="0"/>
              <a:t> indicates saturated and </a:t>
            </a:r>
            <a:r>
              <a:rPr lang="en-US" b="1" dirty="0"/>
              <a:t>w</a:t>
            </a:r>
            <a:r>
              <a:rPr lang="en-US" dirty="0"/>
              <a:t> indicates a word (16-bit) operation.</a:t>
            </a:r>
          </a:p>
          <a:p>
            <a:r>
              <a:rPr lang="en-US" dirty="0"/>
              <a:t> </a:t>
            </a:r>
          </a:p>
          <a:p>
            <a:pPr>
              <a:tabLst>
                <a:tab pos="1619250" algn="l"/>
                <a:tab pos="5381625" algn="l"/>
              </a:tabLst>
            </a:pPr>
            <a:r>
              <a:rPr lang="en-US" sz="2400" dirty="0" err="1" smtClean="0"/>
              <a:t>PADDusw</a:t>
            </a:r>
            <a:r>
              <a:rPr lang="en-US" sz="2400" dirty="0" smtClean="0"/>
              <a:t>	</a:t>
            </a:r>
            <a:r>
              <a:rPr lang="en-US" sz="2400" b="1" dirty="0" smtClean="0"/>
              <a:t>MM0</a:t>
            </a:r>
            <a:r>
              <a:rPr lang="en-US" sz="2400" dirty="0" smtClean="0"/>
              <a:t>,0xFFFF-high</a:t>
            </a:r>
            <a:r>
              <a:rPr lang="en-US" sz="2400" dirty="0"/>
              <a:t>	;clip to high</a:t>
            </a:r>
          </a:p>
          <a:p>
            <a:pPr>
              <a:tabLst>
                <a:tab pos="1619250" algn="l"/>
                <a:tab pos="5381625" algn="l"/>
              </a:tabLst>
            </a:pPr>
            <a:r>
              <a:rPr lang="en-US" sz="2400" dirty="0" err="1" smtClean="0"/>
              <a:t>PSUBusw</a:t>
            </a:r>
            <a:r>
              <a:rPr lang="en-US" sz="2400" dirty="0" smtClean="0"/>
              <a:t>	</a:t>
            </a:r>
            <a:r>
              <a:rPr lang="en-US" sz="2400" b="1" dirty="0" smtClean="0"/>
              <a:t>MM0</a:t>
            </a:r>
            <a:r>
              <a:rPr lang="en-US" sz="2400" dirty="0" smtClean="0"/>
              <a:t>,0xFFFF-high+low</a:t>
            </a:r>
            <a:r>
              <a:rPr lang="en-US" sz="2400" dirty="0"/>
              <a:t>	;clip to low</a:t>
            </a:r>
          </a:p>
          <a:p>
            <a:pPr>
              <a:tabLst>
                <a:tab pos="1619250" algn="l"/>
                <a:tab pos="5381625" algn="l"/>
              </a:tabLst>
            </a:pPr>
            <a:r>
              <a:rPr lang="en-US" sz="2400" dirty="0" err="1" smtClean="0"/>
              <a:t>PADDw</a:t>
            </a:r>
            <a:r>
              <a:rPr lang="en-US" sz="2400" dirty="0" smtClean="0"/>
              <a:t>	</a:t>
            </a:r>
            <a:r>
              <a:rPr lang="en-US" sz="2400" b="1" dirty="0" smtClean="0"/>
              <a:t>MM0</a:t>
            </a:r>
            <a:r>
              <a:rPr lang="en-US" sz="2400" dirty="0" smtClean="0"/>
              <a:t>,low</a:t>
            </a:r>
            <a:r>
              <a:rPr lang="en-US" sz="2400" dirty="0"/>
              <a:t>	;adjust result</a:t>
            </a:r>
          </a:p>
        </p:txBody>
      </p:sp>
    </p:spTree>
    <p:extLst>
      <p:ext uri="{BB962C8B-B14F-4D97-AF65-F5344CB8AC3E}">
        <p14:creationId xmlns:p14="http://schemas.microsoft.com/office/powerpoint/2010/main" val="2163455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08546" name="Picture 2" descr="E:\CengageBook\CengageLectureNotesWebsite\Clements 1e JPG_files\ch05\87046-05-0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838200"/>
            <a:ext cx="8064459"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3493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04800" y="457200"/>
            <a:ext cx="8153400" cy="3970318"/>
          </a:xfrm>
          <a:prstGeom prst="rect">
            <a:avLst/>
          </a:prstGeom>
        </p:spPr>
        <p:txBody>
          <a:bodyPr wrap="square">
            <a:spAutoFit/>
          </a:bodyPr>
          <a:lstStyle/>
          <a:p>
            <a:r>
              <a:rPr lang="en-US" dirty="0" smtClean="0"/>
              <a:t>The </a:t>
            </a:r>
            <a:r>
              <a:rPr lang="en-US" dirty="0"/>
              <a:t>first instruction </a:t>
            </a:r>
            <a:r>
              <a:rPr lang="en-US" dirty="0" err="1"/>
              <a:t>PADDusw</a:t>
            </a:r>
            <a:r>
              <a:rPr lang="en-US" dirty="0"/>
              <a:t> </a:t>
            </a:r>
            <a:r>
              <a:rPr lang="en-US" b="1" dirty="0"/>
              <a:t>MM0</a:t>
            </a:r>
            <a:r>
              <a:rPr lang="en-US" dirty="0"/>
              <a:t>,0xffff-high adds a constant to the </a:t>
            </a:r>
            <a:r>
              <a:rPr lang="en-US" dirty="0" smtClean="0"/>
              <a:t>value </a:t>
            </a:r>
            <a:r>
              <a:rPr lang="en-US" dirty="0"/>
              <a:t>in MM0 to be clipped. This </a:t>
            </a:r>
            <a:r>
              <a:rPr lang="en-US" dirty="0" smtClean="0"/>
              <a:t>is </a:t>
            </a:r>
            <a:r>
              <a:rPr lang="en-US" dirty="0"/>
              <a:t>the maximum value </a:t>
            </a:r>
            <a:r>
              <a:rPr lang="en-US" dirty="0" smtClean="0"/>
              <a:t>minus </a:t>
            </a:r>
            <a:r>
              <a:rPr lang="en-US" dirty="0"/>
              <a:t>the upper clipping limit. If the number to be clipped is above the upper limit, it is </a:t>
            </a:r>
            <a:r>
              <a:rPr lang="en-US" dirty="0" smtClean="0"/>
              <a:t>held </a:t>
            </a:r>
            <a:r>
              <a:rPr lang="en-US" dirty="0"/>
              <a:t>there by the saturation mechanism. </a:t>
            </a:r>
            <a:endParaRPr lang="en-US" dirty="0" smtClean="0"/>
          </a:p>
          <a:p>
            <a:endParaRPr lang="en-US" dirty="0"/>
          </a:p>
          <a:p>
            <a:r>
              <a:rPr lang="en-US" dirty="0" smtClean="0"/>
              <a:t>The </a:t>
            </a:r>
            <a:r>
              <a:rPr lang="en-US" dirty="0"/>
              <a:t>second operation </a:t>
            </a:r>
            <a:r>
              <a:rPr lang="en-US" dirty="0" smtClean="0"/>
              <a:t> performing </a:t>
            </a:r>
            <a:r>
              <a:rPr lang="en-US" dirty="0"/>
              <a:t>the same </a:t>
            </a:r>
            <a:r>
              <a:rPr lang="en-US" dirty="0" smtClean="0"/>
              <a:t>action at </a:t>
            </a:r>
            <a:r>
              <a:rPr lang="en-US" dirty="0"/>
              <a:t>the lower limit. The final operation adds back the lower limit that was previously subtracted. </a:t>
            </a:r>
            <a:endParaRPr lang="en-US" dirty="0" smtClean="0"/>
          </a:p>
          <a:p>
            <a:r>
              <a:rPr lang="en-US" dirty="0"/>
              <a:t> </a:t>
            </a:r>
          </a:p>
          <a:p>
            <a:r>
              <a:rPr lang="en-US" dirty="0"/>
              <a:t>x = x + 0xFFFF </a:t>
            </a:r>
            <a:r>
              <a:rPr lang="en-US" dirty="0" smtClean="0"/>
              <a:t>- </a:t>
            </a:r>
            <a:r>
              <a:rPr lang="en-US" dirty="0"/>
              <a:t>high </a:t>
            </a:r>
            <a:r>
              <a:rPr lang="en-US" dirty="0" smtClean="0"/>
              <a:t>- 0xFFFF </a:t>
            </a:r>
            <a:r>
              <a:rPr lang="en-US" dirty="0"/>
              <a:t>+ high </a:t>
            </a:r>
            <a:r>
              <a:rPr lang="en-US" dirty="0" smtClean="0"/>
              <a:t>- </a:t>
            </a:r>
            <a:r>
              <a:rPr lang="en-US" dirty="0"/>
              <a:t>low + low = x</a:t>
            </a:r>
          </a:p>
          <a:p>
            <a:r>
              <a:rPr lang="en-US" dirty="0"/>
              <a:t> </a:t>
            </a:r>
          </a:p>
          <a:p>
            <a:r>
              <a:rPr lang="en-US" dirty="0"/>
              <a:t>That is, if the value of </a:t>
            </a:r>
            <a:r>
              <a:rPr lang="en-US" i="1" dirty="0"/>
              <a:t>x</a:t>
            </a:r>
            <a:r>
              <a:rPr lang="en-US" dirty="0"/>
              <a:t> is in range, it is unaffected by this chain of operations. </a:t>
            </a:r>
            <a:endParaRPr lang="en-US" dirty="0" smtClean="0"/>
          </a:p>
          <a:p>
            <a:endParaRPr lang="en-US" dirty="0"/>
          </a:p>
          <a:p>
            <a:r>
              <a:rPr lang="en-US" dirty="0" smtClean="0"/>
              <a:t>If </a:t>
            </a:r>
            <a:r>
              <a:rPr lang="en-US" i="1" dirty="0"/>
              <a:t>x</a:t>
            </a:r>
            <a:r>
              <a:rPr lang="en-US" dirty="0"/>
              <a:t> is out of range, it is clipped due to the saturation mechanism. </a:t>
            </a:r>
            <a:endParaRPr lang="en-US" dirty="0" smtClean="0"/>
          </a:p>
        </p:txBody>
      </p:sp>
    </p:spTree>
    <p:extLst>
      <p:ext uri="{BB962C8B-B14F-4D97-AF65-F5344CB8AC3E}">
        <p14:creationId xmlns:p14="http://schemas.microsoft.com/office/powerpoint/2010/main" val="34470626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04800" y="457200"/>
            <a:ext cx="8153400" cy="4247317"/>
          </a:xfrm>
          <a:prstGeom prst="rect">
            <a:avLst/>
          </a:prstGeom>
        </p:spPr>
        <p:txBody>
          <a:bodyPr wrap="square">
            <a:spAutoFit/>
          </a:bodyPr>
          <a:lstStyle/>
          <a:p>
            <a:r>
              <a:rPr lang="en-US" dirty="0" smtClean="0"/>
              <a:t>x </a:t>
            </a:r>
            <a:r>
              <a:rPr lang="en-US" dirty="0"/>
              <a:t>= x + 0xFFFF – high – 0xFFFF + high – low + low = x</a:t>
            </a:r>
          </a:p>
          <a:p>
            <a:r>
              <a:rPr lang="en-US" dirty="0"/>
              <a:t> </a:t>
            </a:r>
          </a:p>
          <a:p>
            <a:r>
              <a:rPr lang="en-US" dirty="0" smtClean="0"/>
              <a:t>Consider </a:t>
            </a:r>
            <a:r>
              <a:rPr lang="en-US" dirty="0"/>
              <a:t>the following example using 4-bit unsigned integer arithmetic with a range 0 to 15. </a:t>
            </a:r>
            <a:endParaRPr lang="en-US" dirty="0" smtClean="0"/>
          </a:p>
          <a:p>
            <a:endParaRPr lang="en-US" dirty="0"/>
          </a:p>
          <a:p>
            <a:r>
              <a:rPr lang="en-US" dirty="0" smtClean="0"/>
              <a:t>We </a:t>
            </a:r>
            <a:r>
              <a:rPr lang="en-US" dirty="0"/>
              <a:t>will use the clipping limits high = 12 and low = 5. Let’s see what happens with the test cases in Table 5.6 </a:t>
            </a:r>
            <a:endParaRPr lang="en-US" dirty="0" smtClean="0"/>
          </a:p>
          <a:p>
            <a:endParaRPr lang="en-US" dirty="0"/>
          </a:p>
          <a:p>
            <a:r>
              <a:rPr lang="en-US" dirty="0" smtClean="0"/>
              <a:t>This </a:t>
            </a:r>
            <a:r>
              <a:rPr lang="en-US" dirty="0"/>
              <a:t>example demonstrates that the test case of 7 (in range) yields the result 5. </a:t>
            </a:r>
            <a:endParaRPr lang="en-US" dirty="0" smtClean="0"/>
          </a:p>
          <a:p>
            <a:endParaRPr lang="en-US" dirty="0"/>
          </a:p>
          <a:p>
            <a:r>
              <a:rPr lang="en-US" dirty="0" smtClean="0"/>
              <a:t>However</a:t>
            </a:r>
            <a:r>
              <a:rPr lang="en-US" dirty="0"/>
              <a:t>, the test value 14 is above the maximum range and that yields the clipped result 12. </a:t>
            </a:r>
            <a:endParaRPr lang="en-US" dirty="0" smtClean="0"/>
          </a:p>
          <a:p>
            <a:endParaRPr lang="en-US" dirty="0"/>
          </a:p>
          <a:p>
            <a:r>
              <a:rPr lang="en-US" dirty="0" smtClean="0"/>
              <a:t>Similarly</a:t>
            </a:r>
            <a:r>
              <a:rPr lang="en-US" dirty="0"/>
              <a:t>, the value 3 is below the lower limit and the clipped result is 5.</a:t>
            </a:r>
          </a:p>
        </p:txBody>
      </p:sp>
    </p:spTree>
    <p:extLst>
      <p:ext uri="{BB962C8B-B14F-4D97-AF65-F5344CB8AC3E}">
        <p14:creationId xmlns:p14="http://schemas.microsoft.com/office/powerpoint/2010/main" val="12457263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graphicFrame>
        <p:nvGraphicFramePr>
          <p:cNvPr id="6" name="Table 5"/>
          <p:cNvGraphicFramePr>
            <a:graphicFrameLocks noGrp="1"/>
          </p:cNvGraphicFramePr>
          <p:nvPr>
            <p:extLst>
              <p:ext uri="{D42A27DB-BD31-4B8C-83A1-F6EECF244321}">
                <p14:modId xmlns:p14="http://schemas.microsoft.com/office/powerpoint/2010/main" val="1742078344"/>
              </p:ext>
            </p:extLst>
          </p:nvPr>
        </p:nvGraphicFramePr>
        <p:xfrm>
          <a:off x="273269" y="990600"/>
          <a:ext cx="8032532" cy="2560820"/>
        </p:xfrm>
        <a:graphic>
          <a:graphicData uri="http://schemas.openxmlformats.org/drawingml/2006/table">
            <a:tbl>
              <a:tblPr firstRow="1" firstCol="1" bandRow="1" bandCol="1">
                <a:tableStyleId>{5C22544A-7EE6-4342-B048-85BDC9FD1C3A}</a:tableStyleId>
              </a:tblPr>
              <a:tblGrid>
                <a:gridCol w="3216591"/>
                <a:gridCol w="1259554"/>
                <a:gridCol w="1407737"/>
                <a:gridCol w="2148650"/>
              </a:tblGrid>
              <a:tr h="512164">
                <a:tc>
                  <a:txBody>
                    <a:bodyPr/>
                    <a:lstStyle/>
                    <a:p>
                      <a:pPr marL="0" marR="0" algn="just">
                        <a:spcBef>
                          <a:spcPts val="0"/>
                        </a:spcBef>
                        <a:spcAft>
                          <a:spcPts val="0"/>
                        </a:spcAft>
                      </a:pPr>
                      <a:r>
                        <a:rPr lang="en-US" sz="1800" dirty="0">
                          <a:effectLst/>
                        </a:rPr>
                        <a:t>Operation</a:t>
                      </a:r>
                      <a:endParaRPr lang="en-US" sz="18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Case 1</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Case 2</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Case 3</a:t>
                      </a:r>
                      <a:endParaRPr lang="en-US" sz="1800">
                        <a:effectLst/>
                        <a:latin typeface="Times New Roman"/>
                        <a:ea typeface="Times New Roman"/>
                      </a:endParaRPr>
                    </a:p>
                  </a:txBody>
                  <a:tcPr marL="68580" marR="68580" marT="0" marB="0"/>
                </a:tc>
              </a:tr>
              <a:tr h="512164">
                <a:tc>
                  <a:txBody>
                    <a:bodyPr/>
                    <a:lstStyle/>
                    <a:p>
                      <a:pPr marL="0" marR="0" algn="just">
                        <a:spcBef>
                          <a:spcPts val="0"/>
                        </a:spcBef>
                        <a:spcAft>
                          <a:spcPts val="0"/>
                        </a:spcAft>
                      </a:pPr>
                      <a:r>
                        <a:rPr lang="en-US" sz="1800" dirty="0">
                          <a:effectLst/>
                        </a:rPr>
                        <a:t>Initial value</a:t>
                      </a:r>
                      <a:endParaRPr lang="en-US" sz="18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dirty="0">
                          <a:effectLst/>
                        </a:rPr>
                        <a:t>7</a:t>
                      </a:r>
                      <a:endParaRPr lang="en-US" sz="18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dirty="0">
                          <a:effectLst/>
                        </a:rPr>
                        <a:t>14</a:t>
                      </a:r>
                      <a:endParaRPr lang="en-US" sz="18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3</a:t>
                      </a:r>
                      <a:endParaRPr lang="en-US" sz="1800">
                        <a:effectLst/>
                        <a:latin typeface="Times New Roman"/>
                        <a:ea typeface="Times New Roman"/>
                      </a:endParaRPr>
                    </a:p>
                  </a:txBody>
                  <a:tcPr marL="68580" marR="68580" marT="0" marB="0"/>
                </a:tc>
              </a:tr>
              <a:tr h="512164">
                <a:tc>
                  <a:txBody>
                    <a:bodyPr/>
                    <a:lstStyle/>
                    <a:p>
                      <a:pPr marL="0" marR="0" algn="just">
                        <a:spcBef>
                          <a:spcPts val="0"/>
                        </a:spcBef>
                        <a:spcAft>
                          <a:spcPts val="0"/>
                        </a:spcAft>
                      </a:pPr>
                      <a:r>
                        <a:rPr lang="en-US" sz="1800" dirty="0" err="1">
                          <a:effectLst/>
                        </a:rPr>
                        <a:t>PADDusw</a:t>
                      </a:r>
                      <a:r>
                        <a:rPr lang="en-US" sz="1800" dirty="0">
                          <a:effectLst/>
                        </a:rPr>
                        <a:t> MM0,15-12</a:t>
                      </a:r>
                      <a:endParaRPr lang="en-US" sz="18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10</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dirty="0">
                          <a:effectLst/>
                        </a:rPr>
                        <a:t>17 </a:t>
                      </a:r>
                      <a:r>
                        <a:rPr lang="en-US" sz="1800" dirty="0">
                          <a:effectLst/>
                          <a:sym typeface="Symbol"/>
                        </a:rPr>
                        <a:t></a:t>
                      </a:r>
                      <a:r>
                        <a:rPr lang="en-US" sz="1800" dirty="0">
                          <a:effectLst/>
                        </a:rPr>
                        <a:t> 15</a:t>
                      </a:r>
                      <a:endParaRPr lang="en-US" sz="18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6</a:t>
                      </a:r>
                      <a:endParaRPr lang="en-US" sz="1800">
                        <a:effectLst/>
                        <a:latin typeface="Times New Roman"/>
                        <a:ea typeface="Times New Roman"/>
                      </a:endParaRPr>
                    </a:p>
                  </a:txBody>
                  <a:tcPr marL="68580" marR="68580" marT="0" marB="0"/>
                </a:tc>
              </a:tr>
              <a:tr h="512164">
                <a:tc>
                  <a:txBody>
                    <a:bodyPr/>
                    <a:lstStyle/>
                    <a:p>
                      <a:pPr marL="0" marR="0" algn="just">
                        <a:spcBef>
                          <a:spcPts val="0"/>
                        </a:spcBef>
                        <a:spcAft>
                          <a:spcPts val="0"/>
                        </a:spcAft>
                      </a:pPr>
                      <a:r>
                        <a:rPr lang="en-US" sz="1800">
                          <a:effectLst/>
                        </a:rPr>
                        <a:t>PSUBusw MM0,15-12+5</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2</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dirty="0">
                          <a:effectLst/>
                        </a:rPr>
                        <a:t>7</a:t>
                      </a:r>
                      <a:endParaRPr lang="en-US" sz="18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dirty="0">
                          <a:effectLst/>
                        </a:rPr>
                        <a:t>-2 </a:t>
                      </a:r>
                      <a:r>
                        <a:rPr lang="en-US" sz="1800" dirty="0">
                          <a:effectLst/>
                          <a:sym typeface="Symbol"/>
                        </a:rPr>
                        <a:t></a:t>
                      </a:r>
                      <a:r>
                        <a:rPr lang="en-US" sz="1800" dirty="0">
                          <a:effectLst/>
                        </a:rPr>
                        <a:t> 0</a:t>
                      </a:r>
                      <a:endParaRPr lang="en-US" sz="1800" dirty="0">
                        <a:effectLst/>
                        <a:latin typeface="Times New Roman"/>
                        <a:ea typeface="Times New Roman"/>
                      </a:endParaRPr>
                    </a:p>
                  </a:txBody>
                  <a:tcPr marL="68580" marR="68580" marT="0" marB="0"/>
                </a:tc>
              </a:tr>
              <a:tr h="512164">
                <a:tc>
                  <a:txBody>
                    <a:bodyPr/>
                    <a:lstStyle/>
                    <a:p>
                      <a:pPr marL="0" marR="0" algn="just">
                        <a:spcBef>
                          <a:spcPts val="0"/>
                        </a:spcBef>
                        <a:spcAft>
                          <a:spcPts val="0"/>
                        </a:spcAft>
                      </a:pPr>
                      <a:r>
                        <a:rPr lang="en-US" sz="1800">
                          <a:effectLst/>
                        </a:rPr>
                        <a:t>PADDw   MM0,5</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7</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12</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dirty="0">
                          <a:effectLst/>
                        </a:rPr>
                        <a:t>5</a:t>
                      </a:r>
                      <a:endParaRPr lang="en-US" sz="18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6622969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81000" y="609600"/>
            <a:ext cx="8077200" cy="5078313"/>
          </a:xfrm>
          <a:prstGeom prst="rect">
            <a:avLst/>
          </a:prstGeom>
        </p:spPr>
        <p:txBody>
          <a:bodyPr wrap="square">
            <a:spAutoFit/>
          </a:bodyPr>
          <a:lstStyle/>
          <a:p>
            <a:r>
              <a:rPr lang="en-US" b="1" dirty="0"/>
              <a:t>Streaming Extensions and the Development of SIMD Technology</a:t>
            </a:r>
          </a:p>
          <a:p>
            <a:r>
              <a:rPr lang="en-US" dirty="0"/>
              <a:t> </a:t>
            </a:r>
          </a:p>
          <a:p>
            <a:r>
              <a:rPr lang="en-US" dirty="0"/>
              <a:t>Since the introduction of </a:t>
            </a:r>
            <a:r>
              <a:rPr lang="en-US" dirty="0" smtClean="0"/>
              <a:t>SIMD </a:t>
            </a:r>
            <a:r>
              <a:rPr lang="en-US" dirty="0"/>
              <a:t>extensions, development has been continuous, and the handful of MMX extensions has been replaced by generation after generation of new extensions. </a:t>
            </a:r>
            <a:endParaRPr lang="en-US" dirty="0" smtClean="0"/>
          </a:p>
          <a:p>
            <a:endParaRPr lang="en-US" dirty="0"/>
          </a:p>
          <a:p>
            <a:r>
              <a:rPr lang="en-US" dirty="0" smtClean="0"/>
              <a:t>However</a:t>
            </a:r>
            <a:r>
              <a:rPr lang="en-US" dirty="0"/>
              <a:t>, </a:t>
            </a:r>
            <a:r>
              <a:rPr lang="en-US" dirty="0" smtClean="0"/>
              <a:t>the </a:t>
            </a:r>
            <a:r>
              <a:rPr lang="en-US" dirty="0"/>
              <a:t>basic principles are still the same; the ability to manipulate multiple elements in a single register and to perform operations that are of importance in multimedia or in other domains such as cryptography</a:t>
            </a:r>
            <a:r>
              <a:rPr lang="en-US" dirty="0" smtClean="0"/>
              <a:t>.</a:t>
            </a:r>
          </a:p>
          <a:p>
            <a:endParaRPr lang="en-US" dirty="0"/>
          </a:p>
          <a:p>
            <a:r>
              <a:rPr lang="en-US" dirty="0"/>
              <a:t>A short time is a long time in the microprocessor world. Intel had hardly launched its MMX architecture before it moved on and introduced its </a:t>
            </a:r>
            <a:r>
              <a:rPr lang="en-US" i="1" dirty="0"/>
              <a:t>Streaming SIMD Extensions</a:t>
            </a:r>
            <a:r>
              <a:rPr lang="en-US" dirty="0"/>
              <a:t>, SSE, in 1999. </a:t>
            </a:r>
            <a:endParaRPr lang="en-US" dirty="0" smtClean="0"/>
          </a:p>
          <a:p>
            <a:endParaRPr lang="en-US" dirty="0"/>
          </a:p>
          <a:p>
            <a:r>
              <a:rPr lang="en-US" dirty="0" smtClean="0"/>
              <a:t>Streaming </a:t>
            </a:r>
            <a:r>
              <a:rPr lang="en-US" dirty="0"/>
              <a:t>SIMD Extensions first appeared in the Pentium III </a:t>
            </a:r>
            <a:r>
              <a:rPr lang="en-US" dirty="0" smtClean="0"/>
              <a:t>with two </a:t>
            </a:r>
            <a:r>
              <a:rPr lang="en-US" dirty="0"/>
              <a:t>components, </a:t>
            </a:r>
            <a:r>
              <a:rPr lang="en-US" dirty="0" smtClean="0"/>
              <a:t>integer </a:t>
            </a:r>
            <a:r>
              <a:rPr lang="en-US" dirty="0"/>
              <a:t>instructions known as </a:t>
            </a:r>
            <a:r>
              <a:rPr lang="en-US" i="1" dirty="0"/>
              <a:t>New-media Instructions</a:t>
            </a:r>
            <a:r>
              <a:rPr lang="en-US" dirty="0"/>
              <a:t> that operate on the MMX register set, and </a:t>
            </a:r>
            <a:r>
              <a:rPr lang="en-US" i="1" dirty="0" smtClean="0"/>
              <a:t>floating-point</a:t>
            </a:r>
            <a:r>
              <a:rPr lang="en-US" dirty="0" smtClean="0"/>
              <a:t> </a:t>
            </a:r>
            <a:r>
              <a:rPr lang="en-US" dirty="0"/>
              <a:t>SIMD operations that operate on an entirely new set of registers</a:t>
            </a:r>
            <a:r>
              <a:rPr lang="en-US" dirty="0" smtClean="0"/>
              <a:t>.</a:t>
            </a:r>
          </a:p>
        </p:txBody>
      </p:sp>
    </p:spTree>
    <p:extLst>
      <p:ext uri="{BB962C8B-B14F-4D97-AF65-F5344CB8AC3E}">
        <p14:creationId xmlns:p14="http://schemas.microsoft.com/office/powerpoint/2010/main" val="10155332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493986" y="838200"/>
            <a:ext cx="7924800" cy="4247317"/>
          </a:xfrm>
          <a:prstGeom prst="rect">
            <a:avLst/>
          </a:prstGeom>
        </p:spPr>
        <p:txBody>
          <a:bodyPr wrap="square">
            <a:spAutoFit/>
          </a:bodyPr>
          <a:lstStyle/>
          <a:p>
            <a:r>
              <a:rPr lang="en-US" dirty="0" smtClean="0"/>
              <a:t>To </a:t>
            </a:r>
            <a:r>
              <a:rPr lang="en-US" dirty="0"/>
              <a:t>a considerable extent, the Pentium III’s new media instructions are MMX extensions that didn’t make it onto silicon the first time around. </a:t>
            </a:r>
            <a:endParaRPr lang="en-US" dirty="0" smtClean="0"/>
          </a:p>
          <a:p>
            <a:r>
              <a:rPr lang="en-US" dirty="0" smtClean="0"/>
              <a:t>Some </a:t>
            </a:r>
            <a:r>
              <a:rPr lang="en-US" dirty="0"/>
              <a:t>of these instructions are extended MMX instructions, and some provide floating-point facilities. </a:t>
            </a:r>
            <a:endParaRPr lang="en-US" dirty="0" smtClean="0"/>
          </a:p>
          <a:p>
            <a:endParaRPr lang="en-US" dirty="0" smtClean="0"/>
          </a:p>
          <a:p>
            <a:r>
              <a:rPr lang="en-US" dirty="0" smtClean="0"/>
              <a:t>One </a:t>
            </a:r>
            <a:r>
              <a:rPr lang="en-US" dirty="0"/>
              <a:t>commentator writing on the introduction of SSE stated it was really Intel’s attempt at </a:t>
            </a:r>
            <a:r>
              <a:rPr lang="en-US" i="1" dirty="0"/>
              <a:t>getting MMX right the second time round</a:t>
            </a:r>
            <a:r>
              <a:rPr lang="en-US" dirty="0"/>
              <a:t>. </a:t>
            </a:r>
            <a:endParaRPr lang="en-US" dirty="0" smtClean="0"/>
          </a:p>
          <a:p>
            <a:endParaRPr lang="en-US" dirty="0"/>
          </a:p>
          <a:p>
            <a:r>
              <a:rPr lang="en-US" dirty="0" smtClean="0"/>
              <a:t>You </a:t>
            </a:r>
            <a:r>
              <a:rPr lang="en-US" dirty="0"/>
              <a:t>have to appreciate that Intel was locked into a battle with those making IA32 compatible processors such as AMD and that delaying innovation until it was perfect was not an option. </a:t>
            </a:r>
            <a:endParaRPr lang="en-US" dirty="0" smtClean="0"/>
          </a:p>
          <a:p>
            <a:endParaRPr lang="en-US" dirty="0"/>
          </a:p>
          <a:p>
            <a:r>
              <a:rPr lang="en-US" dirty="0" smtClean="0"/>
              <a:t>This </a:t>
            </a:r>
            <a:r>
              <a:rPr lang="en-US" dirty="0"/>
              <a:t>is probably less true today since Intel appears to have emerged as the undisputed winner in the PC-architecture wars even though AMD is still a major player.</a:t>
            </a:r>
          </a:p>
        </p:txBody>
      </p:sp>
    </p:spTree>
    <p:extLst>
      <p:ext uri="{BB962C8B-B14F-4D97-AF65-F5344CB8AC3E}">
        <p14:creationId xmlns:p14="http://schemas.microsoft.com/office/powerpoint/2010/main" val="18574773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493986" y="838200"/>
            <a:ext cx="7924800" cy="4524315"/>
          </a:xfrm>
          <a:prstGeom prst="rect">
            <a:avLst/>
          </a:prstGeom>
        </p:spPr>
        <p:txBody>
          <a:bodyPr wrap="square">
            <a:spAutoFit/>
          </a:bodyPr>
          <a:lstStyle/>
          <a:p>
            <a:r>
              <a:rPr lang="en-US" dirty="0"/>
              <a:t>Intel’s Pentium 4 introduced yet a new batch of </a:t>
            </a:r>
            <a:r>
              <a:rPr lang="en-US" i="1" dirty="0"/>
              <a:t>SIMD Streaming Extensions</a:t>
            </a:r>
            <a:r>
              <a:rPr lang="en-US" dirty="0"/>
              <a:t> called SSE2 that extended both the MMX and the SSE architectures by adding 144 new instructions and increasing the number of data types. </a:t>
            </a:r>
            <a:endParaRPr lang="en-US" dirty="0" smtClean="0"/>
          </a:p>
          <a:p>
            <a:endParaRPr lang="en-US" dirty="0"/>
          </a:p>
          <a:p>
            <a:r>
              <a:rPr lang="en-US" dirty="0" smtClean="0"/>
              <a:t>The </a:t>
            </a:r>
            <a:r>
              <a:rPr lang="en-US" dirty="0"/>
              <a:t>new data types are a 128-bit packed double-precision floating point, a 64-bit </a:t>
            </a:r>
            <a:r>
              <a:rPr lang="en-US" dirty="0" err="1"/>
              <a:t>quadword</a:t>
            </a:r>
            <a:r>
              <a:rPr lang="en-US" dirty="0"/>
              <a:t> integer, and four 128-bit integer data types. </a:t>
            </a:r>
            <a:endParaRPr lang="en-US" dirty="0" smtClean="0"/>
          </a:p>
          <a:p>
            <a:endParaRPr lang="en-US" dirty="0"/>
          </a:p>
          <a:p>
            <a:r>
              <a:rPr lang="en-US" dirty="0" smtClean="0"/>
              <a:t>The </a:t>
            </a:r>
            <a:r>
              <a:rPr lang="en-US" dirty="0"/>
              <a:t>packed floating-point type allows two IEEE 64-bit double-precision floating-point values to be packed into one double </a:t>
            </a:r>
            <a:r>
              <a:rPr lang="en-US" dirty="0" err="1"/>
              <a:t>quadword</a:t>
            </a:r>
            <a:r>
              <a:rPr lang="en-US" dirty="0"/>
              <a:t>. </a:t>
            </a:r>
            <a:endParaRPr lang="en-US" dirty="0" smtClean="0"/>
          </a:p>
          <a:p>
            <a:endParaRPr lang="en-US" dirty="0"/>
          </a:p>
          <a:p>
            <a:r>
              <a:rPr lang="en-US" dirty="0" smtClean="0"/>
              <a:t>The </a:t>
            </a:r>
            <a:r>
              <a:rPr lang="en-US" dirty="0"/>
              <a:t>64-bit </a:t>
            </a:r>
            <a:r>
              <a:rPr lang="en-US" dirty="0" err="1"/>
              <a:t>quadword</a:t>
            </a:r>
            <a:r>
              <a:rPr lang="en-US" dirty="0"/>
              <a:t> integer supports both signed and unsigned values, and the 128-bit integer allows two </a:t>
            </a:r>
            <a:r>
              <a:rPr lang="en-US" dirty="0" err="1"/>
              <a:t>quadwords</a:t>
            </a:r>
            <a:r>
              <a:rPr lang="en-US" dirty="0"/>
              <a:t>, four </a:t>
            </a:r>
            <a:r>
              <a:rPr lang="en-US" dirty="0" err="1"/>
              <a:t>doublewords</a:t>
            </a:r>
            <a:r>
              <a:rPr lang="en-US" dirty="0"/>
              <a:t>, eight words, or 16 bytes integers to be packed into a double </a:t>
            </a:r>
            <a:r>
              <a:rPr lang="en-US" dirty="0" err="1"/>
              <a:t>quadword</a:t>
            </a:r>
            <a:r>
              <a:rPr lang="en-US" dirty="0"/>
              <a:t>. </a:t>
            </a:r>
            <a:endParaRPr lang="en-US" dirty="0" smtClean="0"/>
          </a:p>
          <a:p>
            <a:endParaRPr lang="en-GB" dirty="0"/>
          </a:p>
          <a:p>
            <a:endParaRPr lang="en-US" dirty="0"/>
          </a:p>
        </p:txBody>
      </p:sp>
    </p:spTree>
    <p:extLst>
      <p:ext uri="{BB962C8B-B14F-4D97-AF65-F5344CB8AC3E}">
        <p14:creationId xmlns:p14="http://schemas.microsoft.com/office/powerpoint/2010/main" val="19138047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04800" y="533400"/>
            <a:ext cx="8229600" cy="5078313"/>
          </a:xfrm>
          <a:prstGeom prst="rect">
            <a:avLst/>
          </a:prstGeom>
        </p:spPr>
        <p:txBody>
          <a:bodyPr wrap="square">
            <a:spAutoFit/>
          </a:bodyPr>
          <a:lstStyle/>
          <a:p>
            <a:r>
              <a:rPr lang="en-US" dirty="0" smtClean="0"/>
              <a:t>The </a:t>
            </a:r>
            <a:r>
              <a:rPr lang="en-US" dirty="0"/>
              <a:t>double-precision floating-point instructions provide data movement, arithmetic, comparison, conversion, logical, and shuffle </a:t>
            </a:r>
            <a:r>
              <a:rPr lang="en-US" dirty="0" err="1" smtClean="0"/>
              <a:t>ioperations</a:t>
            </a:r>
            <a:r>
              <a:rPr lang="en-US" dirty="0" smtClean="0"/>
              <a:t>. </a:t>
            </a:r>
            <a:r>
              <a:rPr lang="en-US" dirty="0"/>
              <a:t>Floating-point SSE2 instructions can move packed double-precision floating-points and perform arithmetic operations on them, as well as converting between double-and single-precision floating-point formats</a:t>
            </a:r>
            <a:r>
              <a:rPr lang="en-US" dirty="0" smtClean="0"/>
              <a:t>.</a:t>
            </a:r>
          </a:p>
          <a:p>
            <a:endParaRPr lang="en-US" dirty="0"/>
          </a:p>
          <a:p>
            <a:r>
              <a:rPr lang="en-US" dirty="0"/>
              <a:t>Some of the new integer instructions are PADDQ (packed </a:t>
            </a:r>
            <a:r>
              <a:rPr lang="en-US" dirty="0" err="1"/>
              <a:t>quadword</a:t>
            </a:r>
            <a:r>
              <a:rPr lang="en-US" dirty="0"/>
              <a:t> add), PMULUDQ (unsigned </a:t>
            </a:r>
            <a:r>
              <a:rPr lang="en-US" dirty="0" err="1"/>
              <a:t>doubleword</a:t>
            </a:r>
            <a:r>
              <a:rPr lang="en-US" dirty="0"/>
              <a:t> multiply), PSHUFD (shuffle packed </a:t>
            </a:r>
            <a:r>
              <a:rPr lang="en-US" dirty="0" err="1"/>
              <a:t>doublewords</a:t>
            </a:r>
            <a:r>
              <a:rPr lang="en-US" dirty="0"/>
              <a:t> in an XMM register), and MOVQ2DQ (move integer data from MMX to XMM registers). </a:t>
            </a:r>
            <a:r>
              <a:rPr lang="en-US" dirty="0" smtClean="0"/>
              <a:t>Existing </a:t>
            </a:r>
            <a:r>
              <a:rPr lang="en-US" dirty="0"/>
              <a:t>64-bit </a:t>
            </a:r>
            <a:r>
              <a:rPr lang="en-US" dirty="0" smtClean="0"/>
              <a:t>MMX/SSE </a:t>
            </a:r>
            <a:r>
              <a:rPr lang="en-US" dirty="0"/>
              <a:t>integer instructions are extended to operate on 128-bit operands in the XMM registers</a:t>
            </a:r>
            <a:r>
              <a:rPr lang="en-US" dirty="0" smtClean="0"/>
              <a:t>.</a:t>
            </a:r>
          </a:p>
          <a:p>
            <a:endParaRPr lang="en-US" dirty="0"/>
          </a:p>
          <a:p>
            <a:r>
              <a:rPr lang="en-US" dirty="0" smtClean="0"/>
              <a:t>Pentium’s </a:t>
            </a:r>
            <a:r>
              <a:rPr lang="en-US" dirty="0"/>
              <a:t>new multimedia-friendly SSE2 architecture is rather messy, having picked up </a:t>
            </a:r>
            <a:r>
              <a:rPr lang="en-US" dirty="0" smtClean="0"/>
              <a:t>so much baggage </a:t>
            </a:r>
            <a:r>
              <a:rPr lang="en-US" dirty="0"/>
              <a:t>along the </a:t>
            </a:r>
            <a:r>
              <a:rPr lang="en-US" dirty="0" smtClean="0"/>
              <a:t>way. </a:t>
            </a:r>
            <a:r>
              <a:rPr lang="en-US" dirty="0"/>
              <a:t>You can’t convert MMX </a:t>
            </a:r>
            <a:r>
              <a:rPr lang="en-US" dirty="0" smtClean="0"/>
              <a:t>code </a:t>
            </a:r>
            <a:r>
              <a:rPr lang="en-US" dirty="0"/>
              <a:t>into SSE2 code just by replacing register name MM0 with XMM0, etc. You can’t use MOVQ to access the 128-bit registers; you have to use a MOVAPD instruction instead. Similarly, you have to use new versions of shuffle and shifting instructions.</a:t>
            </a:r>
          </a:p>
        </p:txBody>
      </p:sp>
    </p:spTree>
    <p:extLst>
      <p:ext uri="{BB962C8B-B14F-4D97-AF65-F5344CB8AC3E}">
        <p14:creationId xmlns:p14="http://schemas.microsoft.com/office/powerpoint/2010/main" val="36457295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457200" y="533400"/>
            <a:ext cx="8001000" cy="5909310"/>
          </a:xfrm>
          <a:prstGeom prst="rect">
            <a:avLst/>
          </a:prstGeom>
        </p:spPr>
        <p:txBody>
          <a:bodyPr wrap="square">
            <a:spAutoFit/>
          </a:bodyPr>
          <a:lstStyle/>
          <a:p>
            <a:r>
              <a:rPr lang="en-US" b="1" dirty="0"/>
              <a:t>Intel’s SSE3 and SSE4 Instructions</a:t>
            </a:r>
            <a:endParaRPr lang="en-US" dirty="0"/>
          </a:p>
          <a:p>
            <a:r>
              <a:rPr lang="en-US" dirty="0"/>
              <a:t> </a:t>
            </a:r>
          </a:p>
          <a:p>
            <a:r>
              <a:rPr lang="en-US" dirty="0" smtClean="0"/>
              <a:t>The </a:t>
            </a:r>
            <a:r>
              <a:rPr lang="en-US" dirty="0"/>
              <a:t>Pentium </a:t>
            </a:r>
            <a:r>
              <a:rPr lang="en-US" dirty="0" smtClean="0"/>
              <a:t>4E introduced </a:t>
            </a:r>
            <a:r>
              <a:rPr lang="en-US" dirty="0"/>
              <a:t>SSE3 extensions </a:t>
            </a:r>
            <a:r>
              <a:rPr lang="en-US" dirty="0" smtClean="0"/>
              <a:t>in 2004. </a:t>
            </a:r>
            <a:r>
              <a:rPr lang="en-US" dirty="0"/>
              <a:t>They use </a:t>
            </a:r>
            <a:r>
              <a:rPr lang="en-US" dirty="0" smtClean="0"/>
              <a:t>128-bit registers and add </a:t>
            </a:r>
            <a:r>
              <a:rPr lang="en-US" dirty="0"/>
              <a:t>14 </a:t>
            </a:r>
            <a:r>
              <a:rPr lang="en-US" dirty="0" smtClean="0"/>
              <a:t>instructions </a:t>
            </a:r>
            <a:r>
              <a:rPr lang="en-US" dirty="0"/>
              <a:t>aimed at </a:t>
            </a:r>
            <a:r>
              <a:rPr lang="en-US" dirty="0" smtClean="0"/>
              <a:t>floating-point </a:t>
            </a:r>
            <a:r>
              <a:rPr lang="en-US" dirty="0"/>
              <a:t>to integer conversion, complex arithmetic, video encoding, and thread synchronization. </a:t>
            </a:r>
            <a:endParaRPr lang="en-US" dirty="0" smtClean="0"/>
          </a:p>
          <a:p>
            <a:endParaRPr lang="en-US" dirty="0"/>
          </a:p>
          <a:p>
            <a:r>
              <a:rPr lang="en-US" dirty="0" smtClean="0"/>
              <a:t>In </a:t>
            </a:r>
            <a:r>
              <a:rPr lang="en-US" dirty="0"/>
              <a:t>2006 they were extended </a:t>
            </a:r>
            <a:r>
              <a:rPr lang="en-US" dirty="0" smtClean="0"/>
              <a:t>in </a:t>
            </a:r>
            <a:r>
              <a:rPr lang="en-US" dirty="0"/>
              <a:t>the </a:t>
            </a:r>
            <a:r>
              <a:rPr lang="en-US" i="1" dirty="0"/>
              <a:t>Core Duo</a:t>
            </a:r>
            <a:r>
              <a:rPr lang="en-US" dirty="0"/>
              <a:t> with the addition of a further 16 op-codes. </a:t>
            </a:r>
            <a:endParaRPr lang="en-GB" dirty="0" smtClean="0"/>
          </a:p>
          <a:p>
            <a:endParaRPr lang="en-GB" dirty="0"/>
          </a:p>
          <a:p>
            <a:r>
              <a:rPr lang="en-US" dirty="0" smtClean="0"/>
              <a:t>Complex </a:t>
            </a:r>
            <a:r>
              <a:rPr lang="en-US" dirty="0"/>
              <a:t>arithmetic is important in digital signal processing applications, particularly in the realm of Fourier transforms.  </a:t>
            </a:r>
            <a:r>
              <a:rPr lang="en-US" dirty="0" smtClean="0"/>
              <a:t>A </a:t>
            </a:r>
            <a:r>
              <a:rPr lang="en-US" dirty="0"/>
              <a:t>complex value z is represented by </a:t>
            </a:r>
            <a:r>
              <a:rPr lang="en-US" i="1" dirty="0"/>
              <a:t>a + bi</a:t>
            </a:r>
            <a:r>
              <a:rPr lang="en-US" dirty="0"/>
              <a:t> where </a:t>
            </a:r>
            <a:r>
              <a:rPr lang="en-US" i="1" dirty="0" err="1"/>
              <a:t>i</a:t>
            </a:r>
            <a:r>
              <a:rPr lang="en-US" dirty="0"/>
              <a:t> is the square root of ‑1. </a:t>
            </a:r>
            <a:endParaRPr lang="en-US" dirty="0" smtClean="0"/>
          </a:p>
          <a:p>
            <a:endParaRPr lang="en-US" dirty="0"/>
          </a:p>
          <a:p>
            <a:r>
              <a:rPr lang="en-US" dirty="0" smtClean="0"/>
              <a:t>The </a:t>
            </a:r>
            <a:r>
              <a:rPr lang="en-US" dirty="0"/>
              <a:t>product of </a:t>
            </a:r>
            <a:r>
              <a:rPr lang="en-US" dirty="0" smtClean="0"/>
              <a:t> </a:t>
            </a:r>
            <a:r>
              <a:rPr lang="en-US" i="1" dirty="0" smtClean="0"/>
              <a:t>a</a:t>
            </a:r>
            <a:r>
              <a:rPr lang="en-US" i="1" baseline="-25000" dirty="0" smtClean="0"/>
              <a:t>1</a:t>
            </a:r>
            <a:r>
              <a:rPr lang="en-US" i="1" dirty="0" smtClean="0"/>
              <a:t> </a:t>
            </a:r>
            <a:r>
              <a:rPr lang="en-US" i="1" dirty="0"/>
              <a:t>+ b</a:t>
            </a:r>
            <a:r>
              <a:rPr lang="en-US" i="1" baseline="-25000" dirty="0"/>
              <a:t>1</a:t>
            </a:r>
            <a:r>
              <a:rPr lang="en-US" i="1" dirty="0"/>
              <a:t>i</a:t>
            </a:r>
            <a:r>
              <a:rPr lang="en-US" dirty="0"/>
              <a:t> and </a:t>
            </a:r>
            <a:r>
              <a:rPr lang="en-US" i="1" dirty="0"/>
              <a:t>a</a:t>
            </a:r>
            <a:r>
              <a:rPr lang="en-US" i="1" baseline="-25000" dirty="0"/>
              <a:t>2</a:t>
            </a:r>
            <a:r>
              <a:rPr lang="en-US" i="1" dirty="0"/>
              <a:t> + b</a:t>
            </a:r>
            <a:r>
              <a:rPr lang="en-US" i="1" baseline="-25000" dirty="0"/>
              <a:t>2</a:t>
            </a:r>
            <a:r>
              <a:rPr lang="en-US" i="1" dirty="0"/>
              <a:t>i</a:t>
            </a:r>
            <a:r>
              <a:rPr lang="en-US" dirty="0"/>
              <a:t> is given by</a:t>
            </a:r>
            <a:r>
              <a:rPr lang="en-US" i="1" dirty="0"/>
              <a:t> a</a:t>
            </a:r>
            <a:r>
              <a:rPr lang="en-US" i="1" baseline="-25000" dirty="0"/>
              <a:t>1</a:t>
            </a:r>
            <a:r>
              <a:rPr lang="en-US" i="1" dirty="0"/>
              <a:t>a</a:t>
            </a:r>
            <a:r>
              <a:rPr lang="en-US" i="1" baseline="-25000" dirty="0"/>
              <a:t>2</a:t>
            </a:r>
            <a:r>
              <a:rPr lang="en-US" i="1" dirty="0"/>
              <a:t> – b</a:t>
            </a:r>
            <a:r>
              <a:rPr lang="en-US" i="1" baseline="-25000" dirty="0"/>
              <a:t>1</a:t>
            </a:r>
            <a:r>
              <a:rPr lang="en-US" i="1" dirty="0"/>
              <a:t>b</a:t>
            </a:r>
            <a:r>
              <a:rPr lang="en-US" i="1" baseline="-25000" dirty="0"/>
              <a:t>2</a:t>
            </a:r>
            <a:r>
              <a:rPr lang="en-US" i="1" dirty="0"/>
              <a:t> + (a</a:t>
            </a:r>
            <a:r>
              <a:rPr lang="en-US" i="1" baseline="-25000" dirty="0"/>
              <a:t>1</a:t>
            </a:r>
            <a:r>
              <a:rPr lang="en-US" i="1" dirty="0"/>
              <a:t>b</a:t>
            </a:r>
            <a:r>
              <a:rPr lang="en-US" i="1" baseline="-25000" dirty="0"/>
              <a:t>2</a:t>
            </a:r>
            <a:r>
              <a:rPr lang="en-US" i="1" dirty="0"/>
              <a:t> + a</a:t>
            </a:r>
            <a:r>
              <a:rPr lang="en-US" i="1" baseline="-25000" dirty="0"/>
              <a:t>2</a:t>
            </a:r>
            <a:r>
              <a:rPr lang="en-US" i="1" dirty="0"/>
              <a:t>b</a:t>
            </a:r>
            <a:r>
              <a:rPr lang="en-US" i="1" baseline="-25000" dirty="0"/>
              <a:t>1</a:t>
            </a:r>
            <a:r>
              <a:rPr lang="en-US" i="1" dirty="0"/>
              <a:t>) </a:t>
            </a:r>
            <a:r>
              <a:rPr lang="en-US" i="1" dirty="0" err="1"/>
              <a:t>i</a:t>
            </a:r>
            <a:r>
              <a:rPr lang="en-US" dirty="0"/>
              <a:t>. </a:t>
            </a:r>
            <a:endParaRPr lang="en-US" dirty="0" smtClean="0"/>
          </a:p>
          <a:p>
            <a:endParaRPr lang="en-US" dirty="0"/>
          </a:p>
          <a:p>
            <a:r>
              <a:rPr lang="en-US" dirty="0" smtClean="0"/>
              <a:t>SSE </a:t>
            </a:r>
            <a:r>
              <a:rPr lang="en-US" dirty="0"/>
              <a:t>3 provides support for complex arithmetic. </a:t>
            </a:r>
            <a:endParaRPr lang="en-US" dirty="0" smtClean="0"/>
          </a:p>
          <a:p>
            <a:endParaRPr lang="en-US" dirty="0"/>
          </a:p>
          <a:p>
            <a:r>
              <a:rPr lang="en-US" dirty="0" smtClean="0"/>
              <a:t>ADDSUBPS </a:t>
            </a:r>
            <a:r>
              <a:rPr lang="en-US" b="1" dirty="0" err="1"/>
              <a:t>OperandA</a:t>
            </a:r>
            <a:r>
              <a:rPr lang="en-US" dirty="0"/>
              <a:t> </a:t>
            </a:r>
            <a:r>
              <a:rPr lang="en-US" dirty="0" err="1"/>
              <a:t>OperandB</a:t>
            </a:r>
            <a:r>
              <a:rPr lang="en-US" dirty="0"/>
              <a:t>, where </a:t>
            </a:r>
            <a:r>
              <a:rPr lang="en-US" dirty="0" smtClean="0"/>
              <a:t>Operand A </a:t>
            </a:r>
            <a:r>
              <a:rPr lang="en-US" dirty="0"/>
              <a:t>contains coefficients a</a:t>
            </a:r>
            <a:r>
              <a:rPr lang="en-US" baseline="-25000" dirty="0"/>
              <a:t>3</a:t>
            </a:r>
            <a:r>
              <a:rPr lang="en-US" dirty="0"/>
              <a:t>,a</a:t>
            </a:r>
            <a:r>
              <a:rPr lang="en-US" baseline="-25000" dirty="0"/>
              <a:t>2</a:t>
            </a:r>
            <a:r>
              <a:rPr lang="en-US" dirty="0"/>
              <a:t>,a</a:t>
            </a:r>
            <a:r>
              <a:rPr lang="en-US" baseline="-25000" dirty="0"/>
              <a:t>1</a:t>
            </a:r>
            <a:r>
              <a:rPr lang="en-US" dirty="0"/>
              <a:t>, a</a:t>
            </a:r>
            <a:r>
              <a:rPr lang="en-US" baseline="-25000" dirty="0"/>
              <a:t>0</a:t>
            </a:r>
            <a:r>
              <a:rPr lang="en-US" dirty="0"/>
              <a:t> and Operand B contains b</a:t>
            </a:r>
            <a:r>
              <a:rPr lang="en-US" baseline="-25000" dirty="0"/>
              <a:t>3</a:t>
            </a:r>
            <a:r>
              <a:rPr lang="en-US" dirty="0"/>
              <a:t>,b</a:t>
            </a:r>
            <a:r>
              <a:rPr lang="en-US" baseline="-25000" dirty="0"/>
              <a:t>2</a:t>
            </a:r>
            <a:r>
              <a:rPr lang="en-US" dirty="0"/>
              <a:t>,b</a:t>
            </a:r>
            <a:r>
              <a:rPr lang="en-US" baseline="-25000" dirty="0"/>
              <a:t>1</a:t>
            </a:r>
            <a:r>
              <a:rPr lang="en-US" dirty="0"/>
              <a:t>,b</a:t>
            </a:r>
            <a:r>
              <a:rPr lang="en-US" baseline="-25000" dirty="0"/>
              <a:t>0</a:t>
            </a:r>
            <a:r>
              <a:rPr lang="en-US" dirty="0"/>
              <a:t>, generates a</a:t>
            </a:r>
            <a:r>
              <a:rPr lang="en-US" baseline="-25000" dirty="0"/>
              <a:t>3</a:t>
            </a:r>
            <a:r>
              <a:rPr lang="en-US" dirty="0"/>
              <a:t>+b</a:t>
            </a:r>
            <a:r>
              <a:rPr lang="en-US" baseline="-25000" dirty="0"/>
              <a:t>3</a:t>
            </a:r>
            <a:r>
              <a:rPr lang="en-US" dirty="0"/>
              <a:t>, a</a:t>
            </a:r>
            <a:r>
              <a:rPr lang="en-US" baseline="-25000" dirty="0"/>
              <a:t>2</a:t>
            </a:r>
            <a:r>
              <a:rPr lang="en-US" dirty="0"/>
              <a:t>-b</a:t>
            </a:r>
            <a:r>
              <a:rPr lang="en-US" baseline="-25000" dirty="0"/>
              <a:t>2</a:t>
            </a:r>
            <a:r>
              <a:rPr lang="en-US" dirty="0"/>
              <a:t>, a</a:t>
            </a:r>
            <a:r>
              <a:rPr lang="en-US" baseline="-25000" dirty="0"/>
              <a:t>1</a:t>
            </a:r>
            <a:r>
              <a:rPr lang="en-US" dirty="0"/>
              <a:t>+b</a:t>
            </a:r>
            <a:r>
              <a:rPr lang="en-US" baseline="-25000" dirty="0"/>
              <a:t>1</a:t>
            </a:r>
            <a:r>
              <a:rPr lang="en-US" dirty="0"/>
              <a:t>, a</a:t>
            </a:r>
            <a:r>
              <a:rPr lang="en-US" baseline="-25000" dirty="0"/>
              <a:t>0</a:t>
            </a:r>
            <a:r>
              <a:rPr lang="en-US" dirty="0"/>
              <a:t>,b</a:t>
            </a:r>
            <a:r>
              <a:rPr lang="en-US" baseline="-25000" dirty="0"/>
              <a:t>0</a:t>
            </a:r>
            <a:r>
              <a:rPr lang="en-US" dirty="0"/>
              <a:t>.</a:t>
            </a:r>
          </a:p>
        </p:txBody>
      </p:sp>
    </p:spTree>
    <p:extLst>
      <p:ext uri="{BB962C8B-B14F-4D97-AF65-F5344CB8AC3E}">
        <p14:creationId xmlns:p14="http://schemas.microsoft.com/office/powerpoint/2010/main" val="2630672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457200" y="646386"/>
            <a:ext cx="7966841" cy="5016758"/>
          </a:xfrm>
          <a:prstGeom prst="rect">
            <a:avLst/>
          </a:prstGeom>
        </p:spPr>
        <p:txBody>
          <a:bodyPr wrap="square">
            <a:spAutoFit/>
          </a:bodyPr>
          <a:lstStyle/>
          <a:p>
            <a:r>
              <a:rPr lang="en-US" sz="2000" b="1" dirty="0" smtClean="0"/>
              <a:t>Digital </a:t>
            </a:r>
            <a:r>
              <a:rPr lang="en-US" sz="2000" b="1" dirty="0"/>
              <a:t>Signal Processing</a:t>
            </a:r>
            <a:endParaRPr lang="en-US" sz="2000" dirty="0"/>
          </a:p>
          <a:p>
            <a:r>
              <a:rPr lang="en-US" sz="2000" dirty="0"/>
              <a:t> </a:t>
            </a:r>
          </a:p>
          <a:p>
            <a:r>
              <a:rPr lang="en-GB" sz="2000" dirty="0" smtClean="0"/>
              <a:t>Let’s take a short detour and introduce digital signal processing.</a:t>
            </a:r>
            <a:endParaRPr lang="en-US" sz="2000" dirty="0" smtClean="0"/>
          </a:p>
          <a:p>
            <a:endParaRPr lang="en-US" sz="2000" dirty="0"/>
          </a:p>
          <a:p>
            <a:r>
              <a:rPr lang="en-US" sz="2000" dirty="0" smtClean="0"/>
              <a:t>Digital </a:t>
            </a:r>
            <a:r>
              <a:rPr lang="en-US" sz="2000" dirty="0"/>
              <a:t>signal processing, DSP, is referred to in the joint ACM/IEEE Computing Curriculum 2005 as “</a:t>
            </a:r>
            <a:r>
              <a:rPr lang="en-US" sz="2000" i="1" dirty="0"/>
              <a:t>The field of computing that deals with digital filters, time and frequency transforms, and other digital methods of handling analog signals</a:t>
            </a:r>
            <a:r>
              <a:rPr lang="en-US" sz="2000" dirty="0"/>
              <a:t>.” </a:t>
            </a:r>
            <a:endParaRPr lang="en-US" sz="2000" dirty="0" smtClean="0"/>
          </a:p>
          <a:p>
            <a:endParaRPr lang="en-US" sz="2000" dirty="0"/>
          </a:p>
          <a:p>
            <a:r>
              <a:rPr lang="en-US" sz="2000" dirty="0" smtClean="0"/>
              <a:t>DSP </a:t>
            </a:r>
            <a:r>
              <a:rPr lang="en-US" sz="2000" dirty="0"/>
              <a:t>is not a topic normally covered in computer architecture texts, and DSP is all but invisible to most students taking CS and IT degrees. </a:t>
            </a:r>
            <a:endParaRPr lang="en-US" sz="2000" dirty="0" smtClean="0"/>
          </a:p>
          <a:p>
            <a:endParaRPr lang="en-US" sz="2000" dirty="0"/>
          </a:p>
          <a:p>
            <a:r>
              <a:rPr lang="en-US" sz="2000" dirty="0" smtClean="0"/>
              <a:t>DSP </a:t>
            </a:r>
            <a:r>
              <a:rPr lang="en-US" sz="2000" dirty="0"/>
              <a:t>is probably the most important of all computing applications in today’s </a:t>
            </a:r>
            <a:r>
              <a:rPr lang="en-US" sz="2000" dirty="0" smtClean="0"/>
              <a:t>world</a:t>
            </a:r>
            <a:endParaRPr lang="en-US" dirty="0"/>
          </a:p>
        </p:txBody>
      </p:sp>
    </p:spTree>
    <p:extLst>
      <p:ext uri="{BB962C8B-B14F-4D97-AF65-F5344CB8AC3E}">
        <p14:creationId xmlns:p14="http://schemas.microsoft.com/office/powerpoint/2010/main" val="5786394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09570" name="Picture 2" descr="E:\CengageBook\CengageLectureNotesWebsite\Clements 1e JPG_files\ch05\87046-05-0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7696200" cy="46499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9034" y="611108"/>
            <a:ext cx="8305800" cy="923330"/>
          </a:xfrm>
          <a:prstGeom prst="rect">
            <a:avLst/>
          </a:prstGeom>
        </p:spPr>
        <p:txBody>
          <a:bodyPr wrap="square">
            <a:spAutoFit/>
          </a:bodyPr>
          <a:lstStyle/>
          <a:p>
            <a:r>
              <a:rPr lang="en-US" dirty="0" smtClean="0"/>
              <a:t>Figure </a:t>
            </a:r>
            <a:r>
              <a:rPr lang="en-US" dirty="0"/>
              <a:t>5.30 illustrates the PSHUFB </a:t>
            </a:r>
            <a:r>
              <a:rPr lang="en-US" b="1" dirty="0"/>
              <a:t>mm</a:t>
            </a:r>
            <a:r>
              <a:rPr lang="en-US" dirty="0"/>
              <a:t>,m64 instruction that takes a string of eight bytes in the destination register and re-orders them according to the contents of the corresponding byte in the source register. </a:t>
            </a:r>
          </a:p>
        </p:txBody>
      </p:sp>
    </p:spTree>
    <p:extLst>
      <p:ext uri="{BB962C8B-B14F-4D97-AF65-F5344CB8AC3E}">
        <p14:creationId xmlns:p14="http://schemas.microsoft.com/office/powerpoint/2010/main" val="14858416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09570" name="Picture 2" descr="E:\CengageBook\CengageLectureNotesWebsite\Clements 1e JPG_files\ch05\87046-05-0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289" y="3429000"/>
            <a:ext cx="5115911" cy="30909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9034" y="611108"/>
            <a:ext cx="8305800" cy="2585323"/>
          </a:xfrm>
          <a:prstGeom prst="rect">
            <a:avLst/>
          </a:prstGeom>
        </p:spPr>
        <p:txBody>
          <a:bodyPr wrap="square">
            <a:spAutoFit/>
          </a:bodyPr>
          <a:lstStyle/>
          <a:p>
            <a:r>
              <a:rPr lang="en-US" dirty="0" smtClean="0"/>
              <a:t>A </a:t>
            </a:r>
            <a:r>
              <a:rPr lang="en-US" dirty="0"/>
              <a:t>source byte </a:t>
            </a:r>
            <a:r>
              <a:rPr lang="en-US" dirty="0" smtClean="0"/>
              <a:t>defines where </a:t>
            </a:r>
            <a:r>
              <a:rPr lang="en-US" dirty="0"/>
              <a:t>each byte of the destination is to come from in the source. </a:t>
            </a:r>
            <a:endParaRPr lang="en-US" dirty="0" smtClean="0"/>
          </a:p>
          <a:p>
            <a:endParaRPr lang="en-US" dirty="0"/>
          </a:p>
          <a:p>
            <a:r>
              <a:rPr lang="en-US" dirty="0" smtClean="0"/>
              <a:t>This </a:t>
            </a:r>
            <a:r>
              <a:rPr lang="en-US" dirty="0"/>
              <a:t>arrangement allows you to both </a:t>
            </a:r>
            <a:r>
              <a:rPr lang="en-US" i="1" dirty="0"/>
              <a:t>permute</a:t>
            </a:r>
            <a:r>
              <a:rPr lang="en-US" dirty="0"/>
              <a:t> bytes and to </a:t>
            </a:r>
            <a:r>
              <a:rPr lang="en-US" i="1" dirty="0"/>
              <a:t>repeat</a:t>
            </a:r>
            <a:r>
              <a:rPr lang="en-US" dirty="0"/>
              <a:t> them; for example, the sequence 0x12345678 could be rearranged as 0x12785612 using permutation and repetition. </a:t>
            </a:r>
            <a:endParaRPr lang="en-US" dirty="0" smtClean="0"/>
          </a:p>
          <a:p>
            <a:endParaRPr lang="en-US" dirty="0"/>
          </a:p>
          <a:p>
            <a:r>
              <a:rPr lang="en-US" dirty="0" smtClean="0"/>
              <a:t>If </a:t>
            </a:r>
            <a:r>
              <a:rPr lang="en-US" dirty="0"/>
              <a:t>a byte in the source has its most-significant bit set (0xFF and 0x80 in Figure 5.30) then the corresponding byte in the destination is cleared.</a:t>
            </a:r>
          </a:p>
        </p:txBody>
      </p:sp>
    </p:spTree>
    <p:extLst>
      <p:ext uri="{BB962C8B-B14F-4D97-AF65-F5344CB8AC3E}">
        <p14:creationId xmlns:p14="http://schemas.microsoft.com/office/powerpoint/2010/main" val="32360278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04800" y="990600"/>
            <a:ext cx="8229600" cy="4247317"/>
          </a:xfrm>
          <a:prstGeom prst="rect">
            <a:avLst/>
          </a:prstGeom>
        </p:spPr>
        <p:txBody>
          <a:bodyPr wrap="square">
            <a:spAutoFit/>
          </a:bodyPr>
          <a:lstStyle/>
          <a:p>
            <a:r>
              <a:rPr lang="en-US" b="1" dirty="0"/>
              <a:t>ARM Family Multimedia Instructions</a:t>
            </a:r>
            <a:endParaRPr lang="en-US" dirty="0"/>
          </a:p>
          <a:p>
            <a:r>
              <a:rPr lang="en-US" dirty="0"/>
              <a:t> </a:t>
            </a:r>
          </a:p>
          <a:p>
            <a:r>
              <a:rPr lang="en-US" dirty="0"/>
              <a:t>Members of the ARM family have also implemented instruction extensions. The Cortex-A ARM processor has an </a:t>
            </a:r>
            <a:r>
              <a:rPr lang="en-US" i="1" dirty="0"/>
              <a:t>advanced SIMD architecture extension</a:t>
            </a:r>
            <a:r>
              <a:rPr lang="en-US" dirty="0"/>
              <a:t>, called NEON. </a:t>
            </a:r>
            <a:endParaRPr lang="en-US" dirty="0" smtClean="0"/>
          </a:p>
          <a:p>
            <a:endParaRPr lang="en-US" dirty="0"/>
          </a:p>
          <a:p>
            <a:r>
              <a:rPr lang="en-US" dirty="0" smtClean="0"/>
              <a:t>NEON </a:t>
            </a:r>
            <a:r>
              <a:rPr lang="en-US" dirty="0"/>
              <a:t>technology operates with 64- and 128-bit data registers and can perform MP3 operations on processors operating at 10 MHz (a clock rate far lower than conventional PC processors). </a:t>
            </a:r>
            <a:endParaRPr lang="en-US" dirty="0" smtClean="0"/>
          </a:p>
          <a:p>
            <a:endParaRPr lang="en-US" dirty="0"/>
          </a:p>
          <a:p>
            <a:r>
              <a:rPr lang="en-US" dirty="0" smtClean="0"/>
              <a:t>ARM </a:t>
            </a:r>
            <a:r>
              <a:rPr lang="en-US" dirty="0"/>
              <a:t>family SIMD extensions, also called DSP extensions, allow low-cost, low-speed processors to have cutting-edge architectures that permit the mass manufacture of very low-cost consumer entertainment and automotive systems.</a:t>
            </a:r>
          </a:p>
          <a:p>
            <a:r>
              <a:rPr lang="en-US" dirty="0"/>
              <a:t>	</a:t>
            </a:r>
          </a:p>
        </p:txBody>
      </p:sp>
    </p:spTree>
    <p:extLst>
      <p:ext uri="{BB962C8B-B14F-4D97-AF65-F5344CB8AC3E}">
        <p14:creationId xmlns:p14="http://schemas.microsoft.com/office/powerpoint/2010/main" val="25352817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10594" name="Picture 2" descr="E:\CengageBook\CengageLectureNotesWebsite\Clements 1e JPG_files\ch05\87046-05-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119" y="2057400"/>
            <a:ext cx="8030405"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7474" y="457200"/>
            <a:ext cx="8363125" cy="1200329"/>
          </a:xfrm>
          <a:prstGeom prst="rect">
            <a:avLst/>
          </a:prstGeom>
        </p:spPr>
        <p:txBody>
          <a:bodyPr wrap="square">
            <a:spAutoFit/>
          </a:bodyPr>
          <a:lstStyle/>
          <a:p>
            <a:r>
              <a:rPr lang="en-US" b="1" dirty="0"/>
              <a:t>ARM Family Multimedia Instructions</a:t>
            </a:r>
            <a:endParaRPr lang="en-US" dirty="0"/>
          </a:p>
          <a:p>
            <a:r>
              <a:rPr lang="en-US" dirty="0"/>
              <a:t> </a:t>
            </a:r>
          </a:p>
          <a:p>
            <a:r>
              <a:rPr lang="en-US" dirty="0" smtClean="0"/>
              <a:t>The </a:t>
            </a:r>
            <a:r>
              <a:rPr lang="en-US" dirty="0"/>
              <a:t>NEON architecture has two </a:t>
            </a:r>
            <a:r>
              <a:rPr lang="en-US" i="1" dirty="0"/>
              <a:t>logical</a:t>
            </a:r>
            <a:r>
              <a:rPr lang="en-US" dirty="0"/>
              <a:t> banks of registers; 64-bit D registers and 128-bit Q </a:t>
            </a:r>
            <a:r>
              <a:rPr lang="en-US" dirty="0" smtClean="0"/>
              <a:t>registers.</a:t>
            </a:r>
            <a:endParaRPr lang="en-US" dirty="0"/>
          </a:p>
        </p:txBody>
      </p:sp>
      <p:pic>
        <p:nvPicPr>
          <p:cNvPr id="7" name="Picture 2" descr="E:\CengageBook\CengageLectureNotesWebsite\Clements 1e JPG_files\ch05\87046-05-0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275" y="4953000"/>
            <a:ext cx="6958304"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3496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12642" name="Picture 2" descr="E:\CengageBook\CengageLectureNotesWebsite\Clements 1e JPG_files\ch05\87046-05-0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 y="3124199"/>
            <a:ext cx="7472363" cy="34238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8014" y="566678"/>
            <a:ext cx="8037786" cy="2308324"/>
          </a:xfrm>
          <a:prstGeom prst="rect">
            <a:avLst/>
          </a:prstGeom>
        </p:spPr>
        <p:txBody>
          <a:bodyPr wrap="square">
            <a:spAutoFit/>
          </a:bodyPr>
          <a:lstStyle/>
          <a:p>
            <a:r>
              <a:rPr lang="en-US" dirty="0"/>
              <a:t>A typical operation is VADD.I16 </a:t>
            </a:r>
            <a:r>
              <a:rPr lang="en-US" b="1" dirty="0"/>
              <a:t>D0</a:t>
            </a:r>
            <a:r>
              <a:rPr lang="en-US" dirty="0"/>
              <a:t>,D1,D2 that adds four pairs of 16-bit values in registers D1 and D2 and puts the four 16-bit results in D0. </a:t>
            </a:r>
            <a:endParaRPr lang="en-US" dirty="0" smtClean="0"/>
          </a:p>
          <a:p>
            <a:endParaRPr lang="en-US" dirty="0"/>
          </a:p>
          <a:p>
            <a:r>
              <a:rPr lang="en-US" dirty="0" smtClean="0"/>
              <a:t>Consider </a:t>
            </a:r>
            <a:r>
              <a:rPr lang="en-US" dirty="0"/>
              <a:t>the mixed 16-bit/32-bit multiplication operation VMUL.I32.S16 </a:t>
            </a:r>
            <a:r>
              <a:rPr lang="en-US" b="1" dirty="0"/>
              <a:t>Q0</a:t>
            </a:r>
            <a:r>
              <a:rPr lang="en-US" dirty="0"/>
              <a:t>,D2,D3 that forms the product of four pairs of 16-bit integers and returns the four 32-bit products in the 128-bit register Q0 (which is, of course, registers D1 and D0). Figure 5.33 demonstrates this operation.</a:t>
            </a:r>
          </a:p>
        </p:txBody>
      </p:sp>
    </p:spTree>
    <p:extLst>
      <p:ext uri="{BB962C8B-B14F-4D97-AF65-F5344CB8AC3E}">
        <p14:creationId xmlns:p14="http://schemas.microsoft.com/office/powerpoint/2010/main" val="1816595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457200" y="646386"/>
            <a:ext cx="7966841" cy="5324535"/>
          </a:xfrm>
          <a:prstGeom prst="rect">
            <a:avLst/>
          </a:prstGeom>
        </p:spPr>
        <p:txBody>
          <a:bodyPr wrap="square">
            <a:spAutoFit/>
          </a:bodyPr>
          <a:lstStyle/>
          <a:p>
            <a:r>
              <a:rPr lang="en-US" sz="2000" dirty="0"/>
              <a:t>DSP covers the branch of computer science (computer engineering) that deals with the processing and interpretation of signals from electrocardiograms (EKGs), MRI scanners, seismometers, ultrasound scanners, oil rigs (when exploring), and so on. </a:t>
            </a:r>
            <a:endParaRPr lang="en-US" sz="2000" dirty="0" smtClean="0"/>
          </a:p>
          <a:p>
            <a:endParaRPr lang="en-US" sz="2000" dirty="0"/>
          </a:p>
          <a:p>
            <a:r>
              <a:rPr lang="en-US" sz="2000" dirty="0" smtClean="0"/>
              <a:t>These </a:t>
            </a:r>
            <a:r>
              <a:rPr lang="en-US" sz="2000" dirty="0"/>
              <a:t>are applications that are vital to the world’s economy and to our health-care systems</a:t>
            </a:r>
            <a:r>
              <a:rPr lang="en-US" sz="2000" dirty="0" smtClean="0"/>
              <a:t>.</a:t>
            </a:r>
          </a:p>
          <a:p>
            <a:endParaRPr lang="en-GB" sz="2000" dirty="0"/>
          </a:p>
          <a:p>
            <a:r>
              <a:rPr lang="en-US" sz="2000" dirty="0"/>
              <a:t>DSP has its </a:t>
            </a:r>
            <a:r>
              <a:rPr lang="en-US" sz="2000" dirty="0" smtClean="0"/>
              <a:t>origins </a:t>
            </a:r>
            <a:r>
              <a:rPr lang="en-US" sz="2000" dirty="0"/>
              <a:t>in the 1960s when the </a:t>
            </a:r>
            <a:r>
              <a:rPr lang="en-US" sz="2000" i="1" dirty="0"/>
              <a:t>adaptive equalizer</a:t>
            </a:r>
            <a:r>
              <a:rPr lang="en-US" sz="2000" dirty="0"/>
              <a:t> was designed to maximize the bandwidth of transmission paths across the global analog-based telecommunications network of the 1960s and 70s. </a:t>
            </a:r>
            <a:endParaRPr lang="en-US" sz="2000" dirty="0" smtClean="0"/>
          </a:p>
          <a:p>
            <a:endParaRPr lang="en-US" sz="2000" dirty="0"/>
          </a:p>
          <a:p>
            <a:r>
              <a:rPr lang="en-US" sz="2000" dirty="0" smtClean="0"/>
              <a:t>In </a:t>
            </a:r>
            <a:r>
              <a:rPr lang="en-US" sz="2000" dirty="0"/>
              <a:t>the 1960s high-speed wide bandwidth optical transmission lines didn’t exist and public switched telephone data links had a bandwidth of only </a:t>
            </a:r>
            <a:r>
              <a:rPr lang="en-US" sz="2000" dirty="0" smtClean="0"/>
              <a:t>3000 Hz.</a:t>
            </a:r>
            <a:endParaRPr lang="en-US" dirty="0"/>
          </a:p>
        </p:txBody>
      </p:sp>
    </p:spTree>
    <p:extLst>
      <p:ext uri="{BB962C8B-B14F-4D97-AF65-F5344CB8AC3E}">
        <p14:creationId xmlns:p14="http://schemas.microsoft.com/office/powerpoint/2010/main" val="2999021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441434" y="533400"/>
            <a:ext cx="8092966" cy="5509200"/>
          </a:xfrm>
          <a:prstGeom prst="rect">
            <a:avLst/>
          </a:prstGeom>
        </p:spPr>
        <p:txBody>
          <a:bodyPr wrap="square">
            <a:spAutoFit/>
          </a:bodyPr>
          <a:lstStyle/>
          <a:p>
            <a:r>
              <a:rPr lang="en-US" sz="2000" dirty="0"/>
              <a:t>A DSP system uses a sequence of </a:t>
            </a:r>
            <a:r>
              <a:rPr lang="en-US" sz="2000" i="1" dirty="0"/>
              <a:t>sampled values</a:t>
            </a:r>
            <a:r>
              <a:rPr lang="en-US" sz="2000" dirty="0"/>
              <a:t> of a signal; for example, the signal level of an analog signal such as music, picked up by a microphone and sampled at over 40,000 times a second. </a:t>
            </a:r>
            <a:endParaRPr lang="en-US" sz="2000" dirty="0" smtClean="0"/>
          </a:p>
          <a:p>
            <a:endParaRPr lang="en-US" sz="2000" dirty="0"/>
          </a:p>
          <a:p>
            <a:r>
              <a:rPr lang="en-US" sz="2000" dirty="0" smtClean="0"/>
              <a:t>These </a:t>
            </a:r>
            <a:r>
              <a:rPr lang="en-US" sz="2000" dirty="0"/>
              <a:t>samples can be multiplied by constants and variables and delayed in </a:t>
            </a:r>
            <a:r>
              <a:rPr lang="en-US" sz="2000" i="1" dirty="0"/>
              <a:t>unit delay</a:t>
            </a:r>
            <a:r>
              <a:rPr lang="en-US" sz="2000" dirty="0"/>
              <a:t> blocks. </a:t>
            </a:r>
            <a:endParaRPr lang="en-US" sz="2000" dirty="0" smtClean="0"/>
          </a:p>
          <a:p>
            <a:endParaRPr lang="en-US" sz="2000" dirty="0"/>
          </a:p>
          <a:p>
            <a:r>
              <a:rPr lang="en-US" sz="2000" dirty="0" smtClean="0"/>
              <a:t>A </a:t>
            </a:r>
            <a:r>
              <a:rPr lang="en-US" sz="2000" dirty="0"/>
              <a:t>delay is equal to one clock </a:t>
            </a:r>
            <a:r>
              <a:rPr lang="en-US" sz="2000" dirty="0" smtClean="0"/>
              <a:t>period. The </a:t>
            </a:r>
            <a:r>
              <a:rPr lang="en-US" sz="2000" dirty="0"/>
              <a:t>mathematical operator that denotes a delay is written z</a:t>
            </a:r>
            <a:r>
              <a:rPr lang="en-US" sz="2000" baseline="30000" dirty="0"/>
              <a:t>-1</a:t>
            </a:r>
            <a:r>
              <a:rPr lang="en-US" sz="2000" dirty="0"/>
              <a:t>. </a:t>
            </a:r>
            <a:endParaRPr lang="en-US" sz="2000" dirty="0" smtClean="0"/>
          </a:p>
          <a:p>
            <a:endParaRPr lang="en-US" sz="2000" dirty="0"/>
          </a:p>
          <a:p>
            <a:r>
              <a:rPr lang="en-US" sz="2000" dirty="0" smtClean="0"/>
              <a:t>If </a:t>
            </a:r>
            <a:r>
              <a:rPr lang="en-US" sz="2000" dirty="0"/>
              <a:t>you were to write an expression in </a:t>
            </a:r>
            <a:r>
              <a:rPr lang="en-US" sz="2000" i="1" dirty="0"/>
              <a:t>Z-transform</a:t>
            </a:r>
            <a:r>
              <a:rPr lang="en-US" sz="2000" dirty="0"/>
              <a:t> notation </a:t>
            </a:r>
            <a:endParaRPr lang="en-US" sz="2000" dirty="0" smtClean="0"/>
          </a:p>
          <a:p>
            <a:endParaRPr lang="en-US" sz="2000" dirty="0"/>
          </a:p>
          <a:p>
            <a:r>
              <a:rPr lang="en-US" sz="3200" b="1" dirty="0" err="1" smtClean="0">
                <a:solidFill>
                  <a:srgbClr val="FF0000"/>
                </a:solidFill>
              </a:rPr>
              <a:t>y</a:t>
            </a:r>
            <a:r>
              <a:rPr lang="en-US" sz="3200" b="1" baseline="-25000" dirty="0" err="1" smtClean="0">
                <a:solidFill>
                  <a:srgbClr val="FF0000"/>
                </a:solidFill>
              </a:rPr>
              <a:t>i</a:t>
            </a:r>
            <a:r>
              <a:rPr lang="en-US" sz="3200" b="1" dirty="0" smtClean="0">
                <a:solidFill>
                  <a:srgbClr val="FF0000"/>
                </a:solidFill>
              </a:rPr>
              <a:t> </a:t>
            </a:r>
            <a:r>
              <a:rPr lang="en-US" sz="3200" b="1" dirty="0">
                <a:solidFill>
                  <a:srgbClr val="FF0000"/>
                </a:solidFill>
              </a:rPr>
              <a:t>= 0.8x</a:t>
            </a:r>
            <a:r>
              <a:rPr lang="en-US" sz="3200" b="1" baseline="-25000" dirty="0">
                <a:solidFill>
                  <a:srgbClr val="FF0000"/>
                </a:solidFill>
              </a:rPr>
              <a:t>i</a:t>
            </a:r>
            <a:r>
              <a:rPr lang="en-US" sz="3200" b="1" dirty="0">
                <a:solidFill>
                  <a:srgbClr val="FF0000"/>
                </a:solidFill>
              </a:rPr>
              <a:t> + 0.2x</a:t>
            </a:r>
            <a:r>
              <a:rPr lang="en-US" sz="3200" b="1" baseline="-25000" dirty="0">
                <a:solidFill>
                  <a:srgbClr val="FF0000"/>
                </a:solidFill>
              </a:rPr>
              <a:t>i-1</a:t>
            </a:r>
            <a:r>
              <a:rPr lang="en-US" sz="3200" b="1" dirty="0">
                <a:solidFill>
                  <a:srgbClr val="FF0000"/>
                </a:solidFill>
              </a:rPr>
              <a:t>z</a:t>
            </a:r>
            <a:r>
              <a:rPr lang="en-US" sz="3200" b="1" baseline="30000" dirty="0">
                <a:solidFill>
                  <a:srgbClr val="FF0000"/>
                </a:solidFill>
              </a:rPr>
              <a:t>-1</a:t>
            </a:r>
            <a:r>
              <a:rPr lang="en-US" sz="3200" b="1" dirty="0">
                <a:solidFill>
                  <a:srgbClr val="FF0000"/>
                </a:solidFill>
              </a:rPr>
              <a:t> + </a:t>
            </a:r>
            <a:r>
              <a:rPr lang="en-US" sz="3200" b="1" dirty="0" smtClean="0">
                <a:solidFill>
                  <a:srgbClr val="FF0000"/>
                </a:solidFill>
              </a:rPr>
              <a:t>0.1x</a:t>
            </a:r>
            <a:r>
              <a:rPr lang="en-US" sz="3200" b="1" baseline="-25000" dirty="0" smtClean="0">
                <a:solidFill>
                  <a:srgbClr val="FF0000"/>
                </a:solidFill>
              </a:rPr>
              <a:t>i-2</a:t>
            </a:r>
            <a:r>
              <a:rPr lang="en-US" sz="3200" b="1" dirty="0" smtClean="0">
                <a:solidFill>
                  <a:srgbClr val="FF0000"/>
                </a:solidFill>
              </a:rPr>
              <a:t>z</a:t>
            </a:r>
            <a:r>
              <a:rPr lang="en-US" sz="3200" b="1" baseline="30000" dirty="0" smtClean="0">
                <a:solidFill>
                  <a:srgbClr val="FF0000"/>
                </a:solidFill>
              </a:rPr>
              <a:t>-2</a:t>
            </a:r>
            <a:r>
              <a:rPr lang="en-US" sz="3200" b="1" dirty="0" smtClean="0">
                <a:solidFill>
                  <a:srgbClr val="FF0000"/>
                </a:solidFill>
              </a:rPr>
              <a:t> </a:t>
            </a:r>
          </a:p>
          <a:p>
            <a:endParaRPr lang="en-US" sz="2000" dirty="0"/>
          </a:p>
          <a:p>
            <a:r>
              <a:rPr lang="en-US" sz="2000" dirty="0" smtClean="0"/>
              <a:t>it </a:t>
            </a:r>
            <a:r>
              <a:rPr lang="en-US" sz="2000" dirty="0"/>
              <a:t>would indicate that the </a:t>
            </a:r>
            <a:r>
              <a:rPr lang="en-US" sz="2000" dirty="0" err="1"/>
              <a:t>i</a:t>
            </a:r>
            <a:r>
              <a:rPr lang="en-US" sz="2000" baseline="30000" dirty="0" err="1"/>
              <a:t>th</a:t>
            </a:r>
            <a:r>
              <a:rPr lang="en-US" sz="2000" dirty="0"/>
              <a:t> value of the output, </a:t>
            </a:r>
            <a:r>
              <a:rPr lang="en-US" sz="2000" dirty="0" err="1"/>
              <a:t>y</a:t>
            </a:r>
            <a:r>
              <a:rPr lang="en-US" sz="2000" baseline="-25000" dirty="0" err="1"/>
              <a:t>i</a:t>
            </a:r>
            <a:r>
              <a:rPr lang="en-US" sz="2000" dirty="0"/>
              <a:t>, </a:t>
            </a:r>
            <a:r>
              <a:rPr lang="en-US" sz="2000" dirty="0" smtClean="0"/>
              <a:t>is </a:t>
            </a:r>
            <a:r>
              <a:rPr lang="en-US" sz="2000" dirty="0"/>
              <a:t>given by 0.8 multiplied by the </a:t>
            </a:r>
            <a:r>
              <a:rPr lang="en-US" sz="2000" dirty="0" err="1"/>
              <a:t>i</a:t>
            </a:r>
            <a:r>
              <a:rPr lang="en-US" sz="2000" baseline="30000" dirty="0" err="1"/>
              <a:t>th</a:t>
            </a:r>
            <a:r>
              <a:rPr lang="en-US" sz="2000" dirty="0"/>
              <a:t> value of the input x</a:t>
            </a:r>
            <a:r>
              <a:rPr lang="en-US" sz="2000" baseline="-25000" dirty="0"/>
              <a:t>i</a:t>
            </a:r>
            <a:r>
              <a:rPr lang="en-US" sz="2000" dirty="0"/>
              <a:t> plus 0.2 of the input before </a:t>
            </a:r>
            <a:r>
              <a:rPr lang="en-US" sz="2000" dirty="0" smtClean="0"/>
              <a:t>that, x</a:t>
            </a:r>
            <a:r>
              <a:rPr lang="en-US" sz="2000" baseline="-25000" dirty="0" smtClean="0"/>
              <a:t>i-1</a:t>
            </a:r>
            <a:r>
              <a:rPr lang="en-US" sz="2000" dirty="0" smtClean="0"/>
              <a:t>, plus </a:t>
            </a:r>
            <a:r>
              <a:rPr lang="en-US" sz="2000" dirty="0"/>
              <a:t>0.1 of the input before </a:t>
            </a:r>
            <a:r>
              <a:rPr lang="en-US" sz="2000" dirty="0" smtClean="0"/>
              <a:t>that, x</a:t>
            </a:r>
            <a:r>
              <a:rPr lang="en-US" sz="2000" baseline="-25000" dirty="0" smtClean="0"/>
              <a:t>i-2</a:t>
            </a:r>
            <a:r>
              <a:rPr lang="en-US" sz="2000" dirty="0" smtClean="0"/>
              <a:t>.</a:t>
            </a:r>
            <a:endParaRPr lang="en-US" sz="2000" dirty="0"/>
          </a:p>
        </p:txBody>
      </p:sp>
    </p:spTree>
    <p:extLst>
      <p:ext uri="{BB962C8B-B14F-4D97-AF65-F5344CB8AC3E}">
        <p14:creationId xmlns:p14="http://schemas.microsoft.com/office/powerpoint/2010/main" val="41750144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12343</TotalTime>
  <Words>4800</Words>
  <Application>Microsoft Office PowerPoint</Application>
  <PresentationFormat>On-screen Show (4:3)</PresentationFormat>
  <Paragraphs>804</Paragraphs>
  <Slides>74</Slides>
  <Notes>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Oriel</vt:lpstr>
      <vt:lpstr>Chapter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NTL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altit</dc:creator>
  <cp:lastModifiedBy>Alan</cp:lastModifiedBy>
  <cp:revision>107</cp:revision>
  <dcterms:created xsi:type="dcterms:W3CDTF">2012-09-07T16:32:26Z</dcterms:created>
  <dcterms:modified xsi:type="dcterms:W3CDTF">2013-01-16T22:34:10Z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659910850</vt:i4>
  </property>
  <property fmtid="{D5CDD505-2E9C-101B-9397-08002B2CF9AE}" pid="3" name="_NewReviewCycle">
    <vt:lpwstr/>
  </property>
  <property fmtid="{D5CDD505-2E9C-101B-9397-08002B2CF9AE}" pid="4" name="_EmailSubject">
    <vt:lpwstr>Lecture notes</vt:lpwstr>
  </property>
  <property fmtid="{D5CDD505-2E9C-101B-9397-08002B2CF9AE}" pid="5" name="_AuthorEmail">
    <vt:lpwstr>swati.meherishi@cengage.com</vt:lpwstr>
  </property>
  <property fmtid="{D5CDD505-2E9C-101B-9397-08002B2CF9AE}" pid="6" name="_AuthorEmailDisplayName">
    <vt:lpwstr>Meherishi, Swati</vt:lpwstr>
  </property>
</Properties>
</file>