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67"/>
  </p:notesMasterIdLst>
  <p:sldIdLst>
    <p:sldId id="256" r:id="rId2"/>
    <p:sldId id="325" r:id="rId3"/>
    <p:sldId id="326" r:id="rId4"/>
    <p:sldId id="327" r:id="rId5"/>
    <p:sldId id="257" r:id="rId6"/>
    <p:sldId id="258" r:id="rId7"/>
    <p:sldId id="259" r:id="rId8"/>
    <p:sldId id="260" r:id="rId9"/>
    <p:sldId id="261" r:id="rId10"/>
    <p:sldId id="262" r:id="rId11"/>
    <p:sldId id="263" r:id="rId12"/>
    <p:sldId id="328" r:id="rId13"/>
    <p:sldId id="330" r:id="rId14"/>
    <p:sldId id="331" r:id="rId15"/>
    <p:sldId id="332" r:id="rId16"/>
    <p:sldId id="264" r:id="rId17"/>
    <p:sldId id="329" r:id="rId18"/>
    <p:sldId id="333" r:id="rId19"/>
    <p:sldId id="334" r:id="rId20"/>
    <p:sldId id="335" r:id="rId21"/>
    <p:sldId id="336" r:id="rId22"/>
    <p:sldId id="337" r:id="rId23"/>
    <p:sldId id="338" r:id="rId24"/>
    <p:sldId id="339" r:id="rId25"/>
    <p:sldId id="265" r:id="rId26"/>
    <p:sldId id="340" r:id="rId27"/>
    <p:sldId id="266" r:id="rId28"/>
    <p:sldId id="267" r:id="rId29"/>
    <p:sldId id="367" r:id="rId30"/>
    <p:sldId id="268" r:id="rId31"/>
    <p:sldId id="341" r:id="rId32"/>
    <p:sldId id="342" r:id="rId33"/>
    <p:sldId id="343" r:id="rId34"/>
    <p:sldId id="344" r:id="rId35"/>
    <p:sldId id="345" r:id="rId36"/>
    <p:sldId id="346" r:id="rId37"/>
    <p:sldId id="347" r:id="rId38"/>
    <p:sldId id="348" r:id="rId39"/>
    <p:sldId id="349" r:id="rId40"/>
    <p:sldId id="350" r:id="rId41"/>
    <p:sldId id="351" r:id="rId42"/>
    <p:sldId id="353" r:id="rId43"/>
    <p:sldId id="270" r:id="rId44"/>
    <p:sldId id="354" r:id="rId45"/>
    <p:sldId id="355" r:id="rId46"/>
    <p:sldId id="356" r:id="rId47"/>
    <p:sldId id="271" r:id="rId48"/>
    <p:sldId id="357" r:id="rId49"/>
    <p:sldId id="358" r:id="rId50"/>
    <p:sldId id="359" r:id="rId51"/>
    <p:sldId id="272" r:id="rId52"/>
    <p:sldId id="360" r:id="rId53"/>
    <p:sldId id="273" r:id="rId54"/>
    <p:sldId id="361" r:id="rId55"/>
    <p:sldId id="274" r:id="rId56"/>
    <p:sldId id="362" r:id="rId57"/>
    <p:sldId id="275" r:id="rId58"/>
    <p:sldId id="276" r:id="rId59"/>
    <p:sldId id="277" r:id="rId60"/>
    <p:sldId id="278" r:id="rId61"/>
    <p:sldId id="363" r:id="rId62"/>
    <p:sldId id="364" r:id="rId63"/>
    <p:sldId id="365" r:id="rId64"/>
    <p:sldId id="280" r:id="rId65"/>
    <p:sldId id="36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p:scale>
          <a:sx n="91" d="100"/>
          <a:sy n="91" d="100"/>
        </p:scale>
        <p:origin x="-2136"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049232-C5CE-4D61-9E40-6F55310592BA}" type="datetime1">
              <a:rPr lang="en-US" smtClean="0"/>
              <a:pPr/>
              <a:t>1/16/2013</a:t>
            </a:fld>
            <a:endParaRPr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US" smtClean="0"/>
              <a:t>© 2014 Cengage Learning Engineering. All Rights Reserved. </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914E8-4B78-446E-A702-D8B3F502168C}" type="datetime1">
              <a:rPr lang="en-US" smtClean="0"/>
              <a:pPr/>
              <a:t>1/16/2013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7229A-D041-4908-A197-8FB972E7E8E7}" type="datetime1">
              <a:rPr lang="en-US" smtClean="0"/>
              <a:pPr/>
              <a:t>1/16/2013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9223C6-AB96-4FD3-AFB4-010E051E0CD6}" type="datetime1">
              <a:rPr lang="en-US" smtClean="0"/>
              <a:pPr/>
              <a:t>1/16/2013</a:t>
            </a:fld>
            <a:endParaRPr lang="en-US"/>
          </a:p>
        </p:txBody>
      </p:sp>
      <p:sp>
        <p:nvSpPr>
          <p:cNvPr id="9" name="Slide Number Placeholder 8"/>
          <p:cNvSpPr>
            <a:spLocks noGrp="1"/>
          </p:cNvSpPr>
          <p:nvPr>
            <p:ph type="sldNum" sz="quarter" idx="15"/>
          </p:nvPr>
        </p:nvSpPr>
        <p:spPr/>
        <p:txBody>
          <a:bodyPr rtlCol="0"/>
          <a:lstStyle/>
          <a:p>
            <a:fld id="{03BC3BBC-D9F7-4F61-AC3E-87B7C7E0C76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F27418-D607-41EA-BEC4-49B6E8175403}" type="datetime1">
              <a:rPr lang="en-US" smtClean="0"/>
              <a:pPr/>
              <a:t>1/16/2013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2014 Cengage Learning Engineering. All Rights Reserved. </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F522C1-DA6D-4F82-97EC-FA36CAB15835}" type="datetime1">
              <a:rPr lang="en-US" smtClean="0"/>
              <a:pPr/>
              <a:t>1/16/2013</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1F984D-8D97-4529-81F1-FD232706E811}" type="datetime1">
              <a:rPr lang="en-US" smtClean="0"/>
              <a:pPr/>
              <a:t>1/16/2013</a:t>
            </a:fld>
            <a:endParaRPr lang="en-US"/>
          </a:p>
        </p:txBody>
      </p:sp>
      <p:sp>
        <p:nvSpPr>
          <p:cNvPr id="8" name="Footer Placeholder 7"/>
          <p:cNvSpPr>
            <a:spLocks noGrp="1"/>
          </p:cNvSpPr>
          <p:nvPr>
            <p:ph type="ftr" sz="quarter" idx="11"/>
          </p:nvPr>
        </p:nvSpPr>
        <p:spPr/>
        <p:txBody>
          <a:bodyPr/>
          <a:lstStyle/>
          <a:p>
            <a:r>
              <a:rPr lang="en-US" smtClean="0"/>
              <a:t>© 2014 Cengage Learning Engineering. All Rights Reserved. </a:t>
            </a:r>
            <a:endParaRPr lang="en-US"/>
          </a:p>
        </p:txBody>
      </p:sp>
      <p:sp>
        <p:nvSpPr>
          <p:cNvPr id="9" name="Slide Number Placeholder 8"/>
          <p:cNvSpPr>
            <a:spLocks noGrp="1"/>
          </p:cNvSpPr>
          <p:nvPr>
            <p:ph type="sldNum" sz="quarter" idx="12"/>
          </p:nvPr>
        </p:nvSpPr>
        <p:spPr/>
        <p:txBody>
          <a:bodyPr/>
          <a:lstStyle/>
          <a:p>
            <a:fld id="{03BC3BBC-D9F7-4F61-AC3E-87B7C7E0C76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6EB689-4A1A-49C8-B209-F41BFEADA1DB}" type="datetime1">
              <a:rPr lang="en-US" smtClean="0"/>
              <a:pPr/>
              <a:t>1/16/2013</a:t>
            </a:fld>
            <a:endParaRPr lang="en-US"/>
          </a:p>
        </p:txBody>
      </p:sp>
      <p:sp>
        <p:nvSpPr>
          <p:cNvPr id="7" name="Slide Number Placeholder 6"/>
          <p:cNvSpPr>
            <a:spLocks noGrp="1"/>
          </p:cNvSpPr>
          <p:nvPr>
            <p:ph type="sldNum" sz="quarter" idx="11"/>
          </p:nvPr>
        </p:nvSpPr>
        <p:spPr/>
        <p:txBody>
          <a:bodyPr rtlCol="0"/>
          <a:lstStyle/>
          <a:p>
            <a:fld id="{03BC3BBC-D9F7-4F61-AC3E-87B7C7E0C76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1/16/2013</a:t>
            </a:fld>
            <a:endParaRPr lang="en-US"/>
          </a:p>
        </p:txBody>
      </p:sp>
      <p:sp>
        <p:nvSpPr>
          <p:cNvPr id="3" name="Footer Placeholder 2"/>
          <p:cNvSpPr>
            <a:spLocks noGrp="1"/>
          </p:cNvSpPr>
          <p:nvPr>
            <p:ph type="ftr" sz="quarter" idx="11"/>
          </p:nvPr>
        </p:nvSpPr>
        <p:spPr>
          <a:xfrm>
            <a:off x="1752600" y="6492240"/>
            <a:ext cx="5181600" cy="365760"/>
          </a:xfrm>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4" name="Slide Number Placeholder 3"/>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D06F3-8BDE-496E-8354-F7BFA3FE6C56}" type="datetime1">
              <a:rPr lang="en-US" smtClean="0"/>
              <a:pPr/>
              <a:t>1/16/2013</a:t>
            </a:fld>
            <a:endParaRPr lang="en-US"/>
          </a:p>
        </p:txBody>
      </p:sp>
      <p:sp>
        <p:nvSpPr>
          <p:cNvPr id="22" name="Slide Number Placeholder 21"/>
          <p:cNvSpPr>
            <a:spLocks noGrp="1"/>
          </p:cNvSpPr>
          <p:nvPr>
            <p:ph type="sldNum" sz="quarter" idx="15"/>
          </p:nvPr>
        </p:nvSpPr>
        <p:spPr/>
        <p:txBody>
          <a:bodyPr rtlCol="0"/>
          <a:lstStyle/>
          <a:p>
            <a:fld id="{03BC3BBC-D9F7-4F61-AC3E-87B7C7E0C76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2CE6DF-57B5-47D0-8709-906C799842E3}" type="datetime1">
              <a:rPr lang="en-US" smtClean="0"/>
              <a:pPr/>
              <a:t>1/16/2013</a:t>
            </a:fld>
            <a:endParaRPr lang="en-US"/>
          </a:p>
        </p:txBody>
      </p:sp>
      <p:sp>
        <p:nvSpPr>
          <p:cNvPr id="18" name="Slide Number Placeholder 17"/>
          <p:cNvSpPr>
            <a:spLocks noGrp="1"/>
          </p:cNvSpPr>
          <p:nvPr>
            <p:ph type="sldNum" sz="quarter" idx="11"/>
          </p:nvPr>
        </p:nvSpPr>
        <p:spPr/>
        <p:txBody>
          <a:bodyPr rtlCol="0"/>
          <a:lstStyle/>
          <a:p>
            <a:fld id="{03BC3BBC-D9F7-4F61-AC3E-87B7C7E0C76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FA962-0B25-471A-8504-16F8826E83EF}" type="datetime1">
              <a:rPr lang="en-US" smtClean="0"/>
              <a:pPr/>
              <a:t>1/16/2013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2014 Cengage Learning Engineering. All Rights Reserved. </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BC3BBC-D9F7-4F61-AC3E-87B7C7E0C7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6</a:t>
            </a:r>
            <a:endParaRPr lang="en-US" sz="4400" dirty="0">
              <a:solidFill>
                <a:schemeClr val="accent1"/>
              </a:solidFill>
            </a:endParaRPr>
          </a:p>
        </p:txBody>
      </p:sp>
      <p:sp>
        <p:nvSpPr>
          <p:cNvPr id="3" name="Subtitle 2"/>
          <p:cNvSpPr>
            <a:spLocks noGrp="1"/>
          </p:cNvSpPr>
          <p:nvPr>
            <p:ph type="subTitle" idx="1"/>
          </p:nvPr>
        </p:nvSpPr>
        <p:spPr>
          <a:xfrm>
            <a:off x="1752600" y="1981200"/>
            <a:ext cx="3581400" cy="2286000"/>
          </a:xfrm>
        </p:spPr>
        <p:txBody>
          <a:bodyPr>
            <a:normAutofit/>
          </a:bodyPr>
          <a:lstStyle/>
          <a:p>
            <a:pPr algn="ctr"/>
            <a:r>
              <a:rPr lang="en-US" sz="3200" dirty="0"/>
              <a:t>Computer Organization and Architecture</a:t>
            </a:r>
          </a:p>
        </p:txBody>
      </p:sp>
      <p:sp>
        <p:nvSpPr>
          <p:cNvPr id="8" name="Footer Placeholder 2"/>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6" name="Slide Number Placeholder 5"/>
          <p:cNvSpPr>
            <a:spLocks noGrp="1"/>
          </p:cNvSpPr>
          <p:nvPr>
            <p:ph type="sldNum" sz="quarter" idx="12"/>
          </p:nvPr>
        </p:nvSpPr>
        <p:spPr/>
        <p:txBody>
          <a:bodyPr/>
          <a:lstStyle/>
          <a:p>
            <a:fld id="{03BC3BBC-D9F7-4F61-AC3E-87B7C7E0C76B}" type="slidenum">
              <a:rPr lang="en-US" smtClean="0"/>
              <a:pPr/>
              <a:t>1</a:t>
            </a:fld>
            <a:endParaRPr lang="en-US"/>
          </a:p>
        </p:txBody>
      </p:sp>
      <p:pic>
        <p:nvPicPr>
          <p:cNvPr id="9" name="Picture 10" descr="CL_Logo_RGB_JPG.jpg"/>
          <p:cNvPicPr>
            <a:picLocks noChangeAspect="1"/>
          </p:cNvPicPr>
          <p:nvPr/>
        </p:nvPicPr>
        <p:blipFill>
          <a:blip r:embed="rId2" cstate="print"/>
          <a:srcRect/>
          <a:stretch>
            <a:fillRect/>
          </a:stretch>
        </p:blipFill>
        <p:spPr bwMode="auto">
          <a:xfrm>
            <a:off x="7772399" y="6257925"/>
            <a:ext cx="1371601" cy="600075"/>
          </a:xfrm>
          <a:prstGeom prst="rect">
            <a:avLst/>
          </a:prstGeom>
          <a:noFill/>
          <a:ln w="9525">
            <a:noFill/>
            <a:miter lim="800000"/>
            <a:headEnd/>
            <a:tailEnd/>
          </a:ln>
        </p:spPr>
      </p:pic>
      <p:sp>
        <p:nvSpPr>
          <p:cNvPr id="11" name="TextBox 10"/>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 name="Picture 2" descr="H:\T DOCS\PPT JPEGS\Clements9781111987046.jpg"/>
          <p:cNvPicPr>
            <a:picLocks noChangeAspect="1" noChangeArrowheads="1"/>
          </p:cNvPicPr>
          <p:nvPr/>
        </p:nvPicPr>
        <p:blipFill>
          <a:blip r:embed="rId3" cstate="print"/>
          <a:srcRect/>
          <a:stretch>
            <a:fillRect/>
          </a:stretch>
        </p:blipFill>
        <p:spPr bwMode="auto">
          <a:xfrm>
            <a:off x="5334000" y="1066800"/>
            <a:ext cx="353568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10</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170" name="Picture 2" descr="C:\Users\AlanCore7\Desktop\ch06\87046-06-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07" y="838200"/>
            <a:ext cx="7677807" cy="494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29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11</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4" name="Picture 2" descr="C:\Users\AlanCore7\Desktop\ch06\87046-06-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47" y="1524000"/>
            <a:ext cx="7788166" cy="372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7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a:t>
            </a:fld>
            <a:endParaRPr lang="en-US"/>
          </a:p>
        </p:txBody>
      </p:sp>
      <p:sp>
        <p:nvSpPr>
          <p:cNvPr id="4" name="Rectangle 3"/>
          <p:cNvSpPr/>
          <p:nvPr/>
        </p:nvSpPr>
        <p:spPr>
          <a:xfrm>
            <a:off x="457200" y="457200"/>
            <a:ext cx="8001000" cy="5909310"/>
          </a:xfrm>
          <a:prstGeom prst="rect">
            <a:avLst/>
          </a:prstGeom>
        </p:spPr>
        <p:txBody>
          <a:bodyPr wrap="square">
            <a:spAutoFit/>
          </a:bodyPr>
          <a:lstStyle/>
          <a:p>
            <a:pPr algn="ctr"/>
            <a:r>
              <a:rPr lang="en-US" b="1" dirty="0" smtClean="0"/>
              <a:t>Performance and Design</a:t>
            </a:r>
          </a:p>
          <a:p>
            <a:endParaRPr lang="en-US" dirty="0"/>
          </a:p>
          <a:p>
            <a:r>
              <a:rPr lang="en-US" dirty="0" smtClean="0"/>
              <a:t>Figure </a:t>
            </a:r>
            <a:r>
              <a:rPr lang="en-US" dirty="0"/>
              <a:t>6.8 shows the structure of a typical PC from the point of view of the systems designer. </a:t>
            </a:r>
            <a:endParaRPr lang="en-US" dirty="0" smtClean="0"/>
          </a:p>
          <a:p>
            <a:endParaRPr lang="en-US" dirty="0"/>
          </a:p>
          <a:p>
            <a:r>
              <a:rPr lang="en-US" dirty="0" smtClean="0"/>
              <a:t>The </a:t>
            </a:r>
            <a:r>
              <a:rPr lang="en-US" dirty="0"/>
              <a:t>performance of a computer is dependent on factors like cache </a:t>
            </a:r>
            <a:r>
              <a:rPr lang="en-US" dirty="0" smtClean="0"/>
              <a:t>memory, </a:t>
            </a:r>
            <a:r>
              <a:rPr lang="en-US" dirty="0"/>
              <a:t>main </a:t>
            </a:r>
            <a:r>
              <a:rPr lang="en-US" dirty="0" smtClean="0"/>
              <a:t>memory, buses, </a:t>
            </a:r>
            <a:r>
              <a:rPr lang="en-US" dirty="0"/>
              <a:t>and secondary storage such as hard disks and </a:t>
            </a:r>
            <a:r>
              <a:rPr lang="en-US" dirty="0" smtClean="0"/>
              <a:t>optical drives</a:t>
            </a:r>
            <a:r>
              <a:rPr lang="en-US" dirty="0"/>
              <a:t>. </a:t>
            </a:r>
            <a:endParaRPr lang="en-US" dirty="0" smtClean="0"/>
          </a:p>
          <a:p>
            <a:endParaRPr lang="en-US" dirty="0"/>
          </a:p>
          <a:p>
            <a:r>
              <a:rPr lang="en-US" dirty="0" smtClean="0"/>
              <a:t>Every </a:t>
            </a:r>
            <a:r>
              <a:rPr lang="en-US" dirty="0"/>
              <a:t>one of these systems contributes to the overall performance of the computer and you cannot maximize the performance of a computer by improving only one of its </a:t>
            </a:r>
            <a:r>
              <a:rPr lang="en-US" dirty="0" smtClean="0"/>
              <a:t>components</a:t>
            </a:r>
            <a:r>
              <a:rPr lang="en-US" dirty="0"/>
              <a:t>.</a:t>
            </a:r>
          </a:p>
          <a:p>
            <a:endParaRPr lang="en-US" dirty="0"/>
          </a:p>
          <a:p>
            <a:r>
              <a:rPr lang="en-US" dirty="0" smtClean="0"/>
              <a:t>The </a:t>
            </a:r>
            <a:r>
              <a:rPr lang="en-US" dirty="0"/>
              <a:t>designer’s view of the computer is characterized by </a:t>
            </a:r>
            <a:r>
              <a:rPr lang="en-US" dirty="0" smtClean="0"/>
              <a:t>the parameters </a:t>
            </a:r>
            <a:r>
              <a:rPr lang="en-US" dirty="0"/>
              <a:t>and specifications that have to be refined and optimized to suit any specific computer application. Only by generating appropriate metrics can anyone optimize the system being designed. </a:t>
            </a:r>
            <a:endParaRPr lang="en-US" dirty="0" smtClean="0"/>
          </a:p>
          <a:p>
            <a:endParaRPr lang="en-US" dirty="0"/>
          </a:p>
          <a:p>
            <a:r>
              <a:rPr lang="en-US" dirty="0" smtClean="0"/>
              <a:t>In </a:t>
            </a:r>
            <a:r>
              <a:rPr lang="en-US" dirty="0"/>
              <a:t>principle, you can analyze the performance of a computer mathematically by modeling all its features. However, computers are generally too complex to model sufficiently accurately.</a:t>
            </a:r>
          </a:p>
        </p:txBody>
      </p:sp>
    </p:spTree>
    <p:extLst>
      <p:ext uri="{BB962C8B-B14F-4D97-AF65-F5344CB8AC3E}">
        <p14:creationId xmlns:p14="http://schemas.microsoft.com/office/powerpoint/2010/main" val="544461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a:t>
            </a:fld>
            <a:endParaRPr lang="en-US"/>
          </a:p>
        </p:txBody>
      </p:sp>
      <p:sp>
        <p:nvSpPr>
          <p:cNvPr id="4" name="Rectangle 3"/>
          <p:cNvSpPr/>
          <p:nvPr/>
        </p:nvSpPr>
        <p:spPr>
          <a:xfrm>
            <a:off x="609600" y="457200"/>
            <a:ext cx="8001000" cy="5355312"/>
          </a:xfrm>
          <a:prstGeom prst="rect">
            <a:avLst/>
          </a:prstGeom>
        </p:spPr>
        <p:txBody>
          <a:bodyPr wrap="square">
            <a:spAutoFit/>
          </a:bodyPr>
          <a:lstStyle/>
          <a:p>
            <a:r>
              <a:rPr lang="en-US" dirty="0"/>
              <a:t>David </a:t>
            </a:r>
            <a:r>
              <a:rPr lang="en-US" dirty="0" err="1"/>
              <a:t>Lilja</a:t>
            </a:r>
            <a:r>
              <a:rPr lang="en-US" dirty="0"/>
              <a:t> provides a list of criteria by which we can judge the metrics of computer performance: linearity, reliability, repeatability, ease of measurement, consistency, and independence </a:t>
            </a:r>
            <a:r>
              <a:rPr lang="en-US" dirty="0" smtClean="0"/>
              <a:t>.</a:t>
            </a:r>
            <a:endParaRPr lang="en-US" dirty="0"/>
          </a:p>
          <a:p>
            <a:endParaRPr lang="en-US" dirty="0" smtClean="0"/>
          </a:p>
          <a:p>
            <a:r>
              <a:rPr lang="en-US" dirty="0" smtClean="0"/>
              <a:t>The </a:t>
            </a:r>
            <a:r>
              <a:rPr lang="en-US" i="1" dirty="0"/>
              <a:t>linearity</a:t>
            </a:r>
            <a:r>
              <a:rPr lang="en-US" dirty="0"/>
              <a:t> criterion suggests that a metric should be linear; that is, increasing the performance of a computer by a fraction </a:t>
            </a:r>
            <a:r>
              <a:rPr lang="en-US" i="1" dirty="0"/>
              <a:t>x</a:t>
            </a:r>
            <a:r>
              <a:rPr lang="en-US" dirty="0"/>
              <a:t> should be reflected by an increase of fraction </a:t>
            </a:r>
            <a:r>
              <a:rPr lang="en-US" i="1" dirty="0"/>
              <a:t>x</a:t>
            </a:r>
            <a:r>
              <a:rPr lang="en-US" dirty="0"/>
              <a:t> in the metric. If computer </a:t>
            </a:r>
            <a:r>
              <a:rPr lang="en-US" i="1" dirty="0"/>
              <a:t>A</a:t>
            </a:r>
            <a:r>
              <a:rPr lang="en-US" dirty="0"/>
              <a:t> has a metric of, say 200, and is twice as fast as computer </a:t>
            </a:r>
            <a:r>
              <a:rPr lang="en-US" i="1" dirty="0"/>
              <a:t>B</a:t>
            </a:r>
            <a:r>
              <a:rPr lang="en-US" dirty="0"/>
              <a:t>, then computer </a:t>
            </a:r>
            <a:r>
              <a:rPr lang="en-US" i="1" dirty="0"/>
              <a:t>B</a:t>
            </a:r>
            <a:r>
              <a:rPr lang="en-US" dirty="0"/>
              <a:t>’s metric should be 100. </a:t>
            </a:r>
            <a:endParaRPr lang="en-US" dirty="0" smtClean="0"/>
          </a:p>
          <a:p>
            <a:endParaRPr lang="en-GB" dirty="0"/>
          </a:p>
          <a:p>
            <a:r>
              <a:rPr lang="en-US" dirty="0"/>
              <a:t>Performance metrics should be </a:t>
            </a:r>
            <a:r>
              <a:rPr lang="en-US" i="1" dirty="0"/>
              <a:t>reliable</a:t>
            </a:r>
            <a:r>
              <a:rPr lang="en-US" dirty="0"/>
              <a:t> and correctly indicate whether one computer is faster than another. You could also call this property </a:t>
            </a:r>
            <a:r>
              <a:rPr lang="en-US" i="1" dirty="0"/>
              <a:t>monotonicity</a:t>
            </a:r>
            <a:r>
              <a:rPr lang="en-US" dirty="0"/>
              <a:t>; that is, an increase in the value of a metric should indicate an increase in the speed of the computer and never vice versa. This isn’t true of all metrics. Sometimes, a computer may have a metric implying a higher-level performance than another computer when its performance is worse. This situation arises when there is a poor relationship between what the metric actually measures and the way in which the computer operates. </a:t>
            </a:r>
            <a:endParaRPr lang="en-US" dirty="0" smtClean="0"/>
          </a:p>
        </p:txBody>
      </p:sp>
    </p:spTree>
    <p:extLst>
      <p:ext uri="{BB962C8B-B14F-4D97-AF65-F5344CB8AC3E}">
        <p14:creationId xmlns:p14="http://schemas.microsoft.com/office/powerpoint/2010/main" val="164511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a:t>
            </a:fld>
            <a:endParaRPr lang="en-US"/>
          </a:p>
        </p:txBody>
      </p:sp>
      <p:sp>
        <p:nvSpPr>
          <p:cNvPr id="4" name="Rectangle 3"/>
          <p:cNvSpPr/>
          <p:nvPr/>
        </p:nvSpPr>
        <p:spPr>
          <a:xfrm>
            <a:off x="457200" y="533400"/>
            <a:ext cx="7848600" cy="5078313"/>
          </a:xfrm>
          <a:prstGeom prst="rect">
            <a:avLst/>
          </a:prstGeom>
        </p:spPr>
        <p:txBody>
          <a:bodyPr wrap="square">
            <a:spAutoFit/>
          </a:bodyPr>
          <a:lstStyle/>
          <a:p>
            <a:r>
              <a:rPr lang="en-US" dirty="0"/>
              <a:t>A good metric should be </a:t>
            </a:r>
            <a:r>
              <a:rPr lang="en-US" i="1" dirty="0"/>
              <a:t>repeatable</a:t>
            </a:r>
            <a:r>
              <a:rPr lang="en-US" dirty="0"/>
              <a:t> and always yield the same result under the same conditions. Not all computer systems are </a:t>
            </a:r>
            <a:r>
              <a:rPr lang="en-US" dirty="0" smtClean="0"/>
              <a:t>deterministic </a:t>
            </a:r>
            <a:r>
              <a:rPr lang="en-US" dirty="0"/>
              <a:t>because the number of parameters that affect a computer’s performance is very large indeed and you can’t always achieve the same results for each test run of a program. </a:t>
            </a:r>
            <a:endParaRPr lang="en-US" dirty="0" smtClean="0"/>
          </a:p>
          <a:p>
            <a:endParaRPr lang="en-US" dirty="0"/>
          </a:p>
          <a:p>
            <a:r>
              <a:rPr lang="en-US" dirty="0" smtClean="0"/>
              <a:t>Suppose </a:t>
            </a:r>
            <a:r>
              <a:rPr lang="en-US" dirty="0"/>
              <a:t>you are carrying out a test that requires the reading of data from a disk. In the first run, the data may be about to fall under the read head at the time it is required and, therefore, the data will be immediately ready. </a:t>
            </a:r>
            <a:endParaRPr lang="en-US" dirty="0" smtClean="0"/>
          </a:p>
          <a:p>
            <a:endParaRPr lang="en-US" dirty="0"/>
          </a:p>
          <a:p>
            <a:r>
              <a:rPr lang="en-US" dirty="0" smtClean="0"/>
              <a:t>In </a:t>
            </a:r>
            <a:r>
              <a:rPr lang="en-US" dirty="0"/>
              <a:t>the next run of the same test, the data may have just passed under the read head and the system will have to wait for a complete rotation to access the data. In a third run, the data might be cached in RAM and the system will entirely bypass the disk’s hardware</a:t>
            </a:r>
            <a:r>
              <a:rPr lang="en-US" dirty="0" smtClean="0"/>
              <a:t>.</a:t>
            </a:r>
          </a:p>
          <a:p>
            <a:endParaRPr lang="en-US" dirty="0"/>
          </a:p>
          <a:p>
            <a:r>
              <a:rPr lang="en-US" dirty="0" smtClean="0"/>
              <a:t>Consequently</a:t>
            </a:r>
            <a:r>
              <a:rPr lang="en-US" dirty="0"/>
              <a:t>, we can have three runs of a test yielding three different metrics using the same data.</a:t>
            </a:r>
          </a:p>
        </p:txBody>
      </p:sp>
    </p:spTree>
    <p:extLst>
      <p:ext uri="{BB962C8B-B14F-4D97-AF65-F5344CB8AC3E}">
        <p14:creationId xmlns:p14="http://schemas.microsoft.com/office/powerpoint/2010/main" val="539063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a:t>
            </a:fld>
            <a:endParaRPr lang="en-US"/>
          </a:p>
        </p:txBody>
      </p:sp>
      <p:sp>
        <p:nvSpPr>
          <p:cNvPr id="4" name="Rectangle 3"/>
          <p:cNvSpPr/>
          <p:nvPr/>
        </p:nvSpPr>
        <p:spPr>
          <a:xfrm>
            <a:off x="515007" y="381000"/>
            <a:ext cx="7924800" cy="5909310"/>
          </a:xfrm>
          <a:prstGeom prst="rect">
            <a:avLst/>
          </a:prstGeom>
        </p:spPr>
        <p:txBody>
          <a:bodyPr wrap="square">
            <a:spAutoFit/>
          </a:bodyPr>
          <a:lstStyle/>
          <a:p>
            <a:r>
              <a:rPr lang="en-US" dirty="0" err="1"/>
              <a:t>Lilja’s</a:t>
            </a:r>
            <a:r>
              <a:rPr lang="en-US" dirty="0"/>
              <a:t> </a:t>
            </a:r>
            <a:r>
              <a:rPr lang="en-US" i="1" dirty="0"/>
              <a:t>ease of measurement</a:t>
            </a:r>
            <a:r>
              <a:rPr lang="en-US" dirty="0"/>
              <a:t> criterion is self-explanatory. If it is difficult to measure a performance criterion, then few users are likely to make that measurement. Moreover, if a metric is difficult to measure, an independent tester will have great difficulty in confirming it</a:t>
            </a:r>
            <a:r>
              <a:rPr lang="en-US" dirty="0" smtClean="0"/>
              <a:t>.</a:t>
            </a:r>
          </a:p>
          <a:p>
            <a:endParaRPr lang="en-GB" dirty="0"/>
          </a:p>
          <a:p>
            <a:r>
              <a:rPr lang="en-US" dirty="0"/>
              <a:t>A metric is </a:t>
            </a:r>
            <a:r>
              <a:rPr lang="en-US" i="1" dirty="0"/>
              <a:t>consistent</a:t>
            </a:r>
            <a:r>
              <a:rPr lang="en-US" dirty="0"/>
              <a:t> if it is precisely defined and can be applied across different systems. Perhaps this metric should be called </a:t>
            </a:r>
            <a:r>
              <a:rPr lang="en-US" i="1" dirty="0"/>
              <a:t>universality</a:t>
            </a:r>
            <a:r>
              <a:rPr lang="en-US" dirty="0"/>
              <a:t> or </a:t>
            </a:r>
            <a:r>
              <a:rPr lang="en-US" i="1" dirty="0"/>
              <a:t>generality</a:t>
            </a:r>
            <a:r>
              <a:rPr lang="en-US" dirty="0"/>
              <a:t> to avoid confusion with </a:t>
            </a:r>
            <a:r>
              <a:rPr lang="en-US" i="1" dirty="0"/>
              <a:t>repeatability</a:t>
            </a:r>
            <a:r>
              <a:rPr lang="en-US" dirty="0"/>
              <a:t>. </a:t>
            </a:r>
            <a:endParaRPr lang="en-US" dirty="0" smtClean="0"/>
          </a:p>
          <a:p>
            <a:endParaRPr lang="en-US" dirty="0"/>
          </a:p>
          <a:p>
            <a:r>
              <a:rPr lang="en-US" dirty="0" smtClean="0"/>
              <a:t>Consistency </a:t>
            </a:r>
            <a:r>
              <a:rPr lang="en-US" dirty="0"/>
              <a:t>can be </a:t>
            </a:r>
            <a:r>
              <a:rPr lang="en-US" dirty="0" smtClean="0"/>
              <a:t>difficult </a:t>
            </a:r>
            <a:r>
              <a:rPr lang="en-US" dirty="0"/>
              <a:t>to achieve if the metric measures a feature of a specific processor and that feature is not constant across all platforms. Using clock rate as a metric demonstrates a lack of consistency because the relationship between clock rate and performance is not consistent across different platforms. The relationship between clock rate and the performance of a PowerPC processor is not the same as the corresponding relationship between clock rate and a Core i7 processor. </a:t>
            </a:r>
            <a:endParaRPr lang="en-US" dirty="0" smtClean="0"/>
          </a:p>
          <a:p>
            <a:endParaRPr lang="en-US" dirty="0"/>
          </a:p>
          <a:p>
            <a:r>
              <a:rPr lang="en-US" dirty="0" smtClean="0"/>
              <a:t>One </a:t>
            </a:r>
            <a:r>
              <a:rPr lang="en-US" dirty="0"/>
              <a:t>metric that was commonly used to indicate the performance of graphics cards in PCs in the late 1990s was the maximum number frames per second at which the </a:t>
            </a:r>
            <a:r>
              <a:rPr lang="en-US" i="1" dirty="0"/>
              <a:t>Quake</a:t>
            </a:r>
            <a:r>
              <a:rPr lang="en-US" dirty="0"/>
              <a:t> game could refresh the display.</a:t>
            </a:r>
          </a:p>
          <a:p>
            <a:endParaRPr lang="en-US" dirty="0"/>
          </a:p>
        </p:txBody>
      </p:sp>
    </p:spTree>
    <p:extLst>
      <p:ext uri="{BB962C8B-B14F-4D97-AF65-F5344CB8AC3E}">
        <p14:creationId xmlns:p14="http://schemas.microsoft.com/office/powerpoint/2010/main" val="3688935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16</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218" name="Picture 2" descr="C:\Users\AlanCore7\Desktop\ch06\87046-06-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4559300" cy="600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18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a:t>
            </a:fld>
            <a:endParaRPr lang="en-US"/>
          </a:p>
        </p:txBody>
      </p:sp>
      <p:sp>
        <p:nvSpPr>
          <p:cNvPr id="7" name="Rectangle 6"/>
          <p:cNvSpPr/>
          <p:nvPr/>
        </p:nvSpPr>
        <p:spPr>
          <a:xfrm>
            <a:off x="457200" y="381000"/>
            <a:ext cx="8001000" cy="5078313"/>
          </a:xfrm>
          <a:prstGeom prst="rect">
            <a:avLst/>
          </a:prstGeom>
        </p:spPr>
        <p:txBody>
          <a:bodyPr wrap="square">
            <a:spAutoFit/>
          </a:bodyPr>
          <a:lstStyle/>
          <a:p>
            <a:r>
              <a:rPr lang="en-US" b="1" dirty="0"/>
              <a:t>Computer Metrics </a:t>
            </a:r>
            <a:endParaRPr lang="en-US" dirty="0"/>
          </a:p>
          <a:p>
            <a:r>
              <a:rPr lang="en-US" dirty="0"/>
              <a:t> </a:t>
            </a:r>
          </a:p>
          <a:p>
            <a:r>
              <a:rPr lang="en-US" dirty="0"/>
              <a:t>We’re going introduce some of the ways of comparing the performance of various computers. However, we have to state here that computer metrics can be notoriously unreliable. We begin by introducing some of the terminology of performance and then demonstrate why clock frequency alone is not a reliable indicated of performance. </a:t>
            </a:r>
            <a:endParaRPr lang="en-US" dirty="0" smtClean="0"/>
          </a:p>
          <a:p>
            <a:endParaRPr lang="en-US" dirty="0"/>
          </a:p>
          <a:p>
            <a:r>
              <a:rPr lang="en-US" dirty="0" smtClean="0"/>
              <a:t>William </a:t>
            </a:r>
            <a:r>
              <a:rPr lang="en-US" dirty="0"/>
              <a:t>Thomson (1824 – 1907), the British scientist whose work on transmission lines underpins all modern </a:t>
            </a:r>
            <a:r>
              <a:rPr lang="en-US" dirty="0" smtClean="0"/>
              <a:t>electronics </a:t>
            </a:r>
            <a:r>
              <a:rPr lang="en-US" dirty="0"/>
              <a:t>said</a:t>
            </a:r>
            <a:r>
              <a:rPr lang="en-US" dirty="0" smtClean="0"/>
              <a:t>:</a:t>
            </a:r>
          </a:p>
          <a:p>
            <a:endParaRPr lang="en-US" dirty="0" smtClean="0"/>
          </a:p>
          <a:p>
            <a:r>
              <a:rPr lang="en-US" i="1" dirty="0"/>
              <a:t>"When you can measure what you are speaking about, and express it in numbers, you know something about it. But when you cannot measure it, when you cannot express it in numbers, your knowledge is of a meager and unsatisfactory kind. It may be the beginning of knowledge but you have scarcely in your thoughts advanced to the state of science."</a:t>
            </a:r>
            <a:endParaRPr lang="en-US" dirty="0" smtClean="0"/>
          </a:p>
          <a:p>
            <a:endParaRPr lang="en-GB" dirty="0"/>
          </a:p>
          <a:p>
            <a:endParaRPr lang="en-US" dirty="0"/>
          </a:p>
        </p:txBody>
      </p:sp>
    </p:spTree>
    <p:extLst>
      <p:ext uri="{BB962C8B-B14F-4D97-AF65-F5344CB8AC3E}">
        <p14:creationId xmlns:p14="http://schemas.microsoft.com/office/powerpoint/2010/main" val="501894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18</a:t>
            </a:fld>
            <a:endParaRPr lang="en-US"/>
          </a:p>
        </p:txBody>
      </p:sp>
      <mc:AlternateContent xmlns:mc="http://schemas.openxmlformats.org/markup-compatibility/2006" xmlns:a14="http://schemas.microsoft.com/office/drawing/2010/main">
        <mc:Choice Requires="a14">
          <p:sp>
            <p:nvSpPr>
              <p:cNvPr id="4" name="Rectangle 3"/>
              <p:cNvSpPr/>
              <p:nvPr/>
            </p:nvSpPr>
            <p:spPr>
              <a:xfrm>
                <a:off x="488731" y="189982"/>
                <a:ext cx="7848600" cy="4929042"/>
              </a:xfrm>
              <a:prstGeom prst="rect">
                <a:avLst/>
              </a:prstGeom>
            </p:spPr>
            <p:txBody>
              <a:bodyPr wrap="square">
                <a:spAutoFit/>
              </a:bodyPr>
              <a:lstStyle/>
              <a:p>
                <a:r>
                  <a:rPr lang="en-US" b="1" dirty="0"/>
                  <a:t>Efficiency</a:t>
                </a:r>
                <a:endParaRPr lang="en-US" dirty="0"/>
              </a:p>
              <a:p>
                <a:r>
                  <a:rPr lang="en-US" dirty="0"/>
                  <a:t> </a:t>
                </a:r>
              </a:p>
              <a:p>
                <a:r>
                  <a:rPr lang="en-US" dirty="0"/>
                  <a:t>A computer is, of course, always executing instructions unless it is in a halt state or suspended state. </a:t>
                </a:r>
                <a:endParaRPr lang="en-US" dirty="0" smtClean="0"/>
              </a:p>
              <a:p>
                <a:endParaRPr lang="en-US" dirty="0"/>
              </a:p>
              <a:p>
                <a:r>
                  <a:rPr lang="en-US" dirty="0" smtClean="0"/>
                  <a:t>A computer </a:t>
                </a:r>
                <a:r>
                  <a:rPr lang="en-US" dirty="0"/>
                  <a:t>may not always be executing </a:t>
                </a:r>
                <a:r>
                  <a:rPr lang="en-US" i="1" dirty="0"/>
                  <a:t>useful</a:t>
                </a:r>
                <a:r>
                  <a:rPr lang="en-US" dirty="0"/>
                  <a:t> (i.e., application level) instructions because, for example, it may be repeatedly going round a polling loop waiting for data. </a:t>
                </a:r>
                <a:endParaRPr lang="en-US" dirty="0" smtClean="0"/>
              </a:p>
              <a:p>
                <a:endParaRPr lang="en-US" dirty="0"/>
              </a:p>
              <a:p>
                <a:r>
                  <a:rPr lang="en-US" dirty="0" smtClean="0"/>
                  <a:t>The </a:t>
                </a:r>
                <a:r>
                  <a:rPr lang="en-US" dirty="0"/>
                  <a:t>efficiency of a computer is an indication of the fraction of time that it is doing useful work. </a:t>
                </a:r>
                <a:endParaRPr lang="en-US" dirty="0" smtClean="0"/>
              </a:p>
              <a:p>
                <a:r>
                  <a:rPr lang="en-US" dirty="0"/>
                  <a:t> </a:t>
                </a:r>
              </a:p>
              <a:p>
                <a14:m>
                  <m:oMath xmlns:m="http://schemas.openxmlformats.org/officeDocument/2006/math">
                    <m:r>
                      <a:rPr lang="en-US" i="1">
                        <a:latin typeface="Cambria Math"/>
                      </a:rPr>
                      <m:t>𝐸𝑓𝑓𝑖𝑐𝑖𝑒𝑛𝑐𝑦</m:t>
                    </m:r>
                    <m:r>
                      <a:rPr lang="en-US" i="1">
                        <a:latin typeface="Cambria Math"/>
                      </a:rPr>
                      <m:t>=</m:t>
                    </m:r>
                    <m:f>
                      <m:fPr>
                        <m:ctrlPr>
                          <a:rPr lang="en-US" i="1">
                            <a:latin typeface="Cambria Math"/>
                          </a:rPr>
                        </m:ctrlPr>
                      </m:fPr>
                      <m:num>
                        <m:r>
                          <a:rPr lang="en-US" i="1">
                            <a:latin typeface="Cambria Math"/>
                          </a:rPr>
                          <m:t>𝑇𝑜𝑡𝑎𝑙</m:t>
                        </m:r>
                        <m:r>
                          <a:rPr lang="en-US" i="1">
                            <a:latin typeface="Cambria Math"/>
                          </a:rPr>
                          <m:t> </m:t>
                        </m:r>
                        <m:r>
                          <a:rPr lang="en-US" i="1">
                            <a:latin typeface="Cambria Math"/>
                          </a:rPr>
                          <m:t>𝑡𝑖𝑚𝑒</m:t>
                        </m:r>
                        <m:r>
                          <a:rPr lang="en-US" i="1">
                            <a:latin typeface="Cambria Math"/>
                          </a:rPr>
                          <m:t> </m:t>
                        </m:r>
                        <m:r>
                          <a:rPr lang="en-US" i="1">
                            <a:latin typeface="Cambria Math"/>
                          </a:rPr>
                          <m:t>𝑒𝑥𝑒𝑐𝑢𝑡𝑖𝑛𝑔</m:t>
                        </m:r>
                        <m:r>
                          <a:rPr lang="en-US" i="1">
                            <a:latin typeface="Cambria Math"/>
                          </a:rPr>
                          <m:t> </m:t>
                        </m:r>
                        <m:r>
                          <a:rPr lang="en-US" i="1">
                            <a:latin typeface="Cambria Math"/>
                          </a:rPr>
                          <m:t>𝑢𝑠𝑒𝑓𝑢𝑙</m:t>
                        </m:r>
                        <m:r>
                          <a:rPr lang="en-US" i="1">
                            <a:latin typeface="Cambria Math"/>
                          </a:rPr>
                          <m:t> </m:t>
                        </m:r>
                        <m:r>
                          <a:rPr lang="en-US" i="1">
                            <a:latin typeface="Cambria Math"/>
                          </a:rPr>
                          <m:t>𝑤𝑜𝑟𝑘</m:t>
                        </m:r>
                      </m:num>
                      <m:den>
                        <m:r>
                          <a:rPr lang="en-US" i="1">
                            <a:latin typeface="Cambria Math"/>
                          </a:rPr>
                          <m:t>𝑇𝑜𝑡𝑎𝑙</m:t>
                        </m:r>
                        <m:r>
                          <a:rPr lang="en-US" i="1">
                            <a:latin typeface="Cambria Math"/>
                          </a:rPr>
                          <m:t> </m:t>
                        </m:r>
                        <m:r>
                          <a:rPr lang="en-US" i="1">
                            <a:latin typeface="Cambria Math"/>
                          </a:rPr>
                          <m:t>𝑡𝑖𝑚𝑒</m:t>
                        </m:r>
                      </m:den>
                    </m:f>
                    <m:r>
                      <a:rPr lang="en-US" i="1">
                        <a:latin typeface="Cambria Math"/>
                      </a:rPr>
                      <m:t>=</m:t>
                    </m:r>
                    <m:f>
                      <m:fPr>
                        <m:ctrlPr>
                          <a:rPr lang="en-US" i="1">
                            <a:latin typeface="Cambria Math"/>
                          </a:rPr>
                        </m:ctrlPr>
                      </m:fPr>
                      <m:num>
                        <m:r>
                          <a:rPr lang="en-US" i="1">
                            <a:latin typeface="Cambria Math"/>
                          </a:rPr>
                          <m:t>𝑂𝑝𝑡𝑖𝑚𝑎𝑙</m:t>
                        </m:r>
                        <m:r>
                          <a:rPr lang="en-US" i="1">
                            <a:latin typeface="Cambria Math"/>
                          </a:rPr>
                          <m:t> </m:t>
                        </m:r>
                        <m:r>
                          <a:rPr lang="en-US" i="1">
                            <a:latin typeface="Cambria Math"/>
                          </a:rPr>
                          <m:t>𝑡𝑖𝑚𝑒</m:t>
                        </m:r>
                      </m:num>
                      <m:den>
                        <m:r>
                          <a:rPr lang="en-US" i="1">
                            <a:latin typeface="Cambria Math"/>
                          </a:rPr>
                          <m:t>𝐴𝑐𝑡𝑢𝑎𝑙</m:t>
                        </m:r>
                        <m:r>
                          <a:rPr lang="en-US" i="1">
                            <a:latin typeface="Cambria Math"/>
                          </a:rPr>
                          <m:t> </m:t>
                        </m:r>
                        <m:r>
                          <a:rPr lang="en-US" i="1">
                            <a:latin typeface="Cambria Math"/>
                          </a:rPr>
                          <m:t>𝑡𝑖𝑚𝑒</m:t>
                        </m:r>
                      </m:den>
                    </m:f>
                  </m:oMath>
                </a14:m>
                <a:r>
                  <a:rPr lang="en-US" dirty="0"/>
                  <a:t> </a:t>
                </a:r>
              </a:p>
              <a:p>
                <a:r>
                  <a:rPr lang="en-US" dirty="0"/>
                  <a:t> </a:t>
                </a:r>
              </a:p>
              <a:p>
                <a:r>
                  <a:rPr lang="en-US" dirty="0"/>
                  <a:t>For example, if a computer takes 20 s to perform a computational task and 5 s is taken waiting for a disk that has been idle to spin up to speed, the efficiency is 20s/(20s + 5s) = 20/25 = 80%.	</a:t>
                </a:r>
              </a:p>
            </p:txBody>
          </p:sp>
        </mc:Choice>
        <mc:Fallback xmlns="">
          <p:sp>
            <p:nvSpPr>
              <p:cNvPr id="4" name="Rectangle 3"/>
              <p:cNvSpPr>
                <a:spLocks noRot="1" noChangeAspect="1" noMove="1" noResize="1" noEditPoints="1" noAdjustHandles="1" noChangeArrowheads="1" noChangeShapeType="1" noTextEdit="1"/>
              </p:cNvSpPr>
              <p:nvPr/>
            </p:nvSpPr>
            <p:spPr>
              <a:xfrm>
                <a:off x="488731" y="189982"/>
                <a:ext cx="7848600" cy="4929042"/>
              </a:xfrm>
              <a:prstGeom prst="rect">
                <a:avLst/>
              </a:prstGeom>
              <a:blipFill rotWithShape="1">
                <a:blip r:embed="rId2"/>
                <a:stretch>
                  <a:fillRect l="-621" t="-618" r="-1242" b="-865"/>
                </a:stretch>
              </a:blipFill>
            </p:spPr>
            <p:txBody>
              <a:bodyPr/>
              <a:lstStyle/>
              <a:p>
                <a:r>
                  <a:rPr lang="en-GB">
                    <a:noFill/>
                  </a:rPr>
                  <a:t> </a:t>
                </a:r>
              </a:p>
            </p:txBody>
          </p:sp>
        </mc:Fallback>
      </mc:AlternateContent>
    </p:spTree>
    <p:extLst>
      <p:ext uri="{BB962C8B-B14F-4D97-AF65-F5344CB8AC3E}">
        <p14:creationId xmlns:p14="http://schemas.microsoft.com/office/powerpoint/2010/main" val="3157426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19</a:t>
            </a:fld>
            <a:endParaRPr lang="en-US"/>
          </a:p>
        </p:txBody>
      </p:sp>
      <p:sp>
        <p:nvSpPr>
          <p:cNvPr id="4" name="Rectangle 3"/>
          <p:cNvSpPr/>
          <p:nvPr/>
        </p:nvSpPr>
        <p:spPr>
          <a:xfrm>
            <a:off x="457200" y="228600"/>
            <a:ext cx="8001000" cy="5632311"/>
          </a:xfrm>
          <a:prstGeom prst="rect">
            <a:avLst/>
          </a:prstGeom>
        </p:spPr>
        <p:txBody>
          <a:bodyPr wrap="square">
            <a:spAutoFit/>
          </a:bodyPr>
          <a:lstStyle/>
          <a:p>
            <a:r>
              <a:rPr lang="en-US" b="1" dirty="0"/>
              <a:t>Throughput</a:t>
            </a:r>
            <a:endParaRPr lang="en-US" dirty="0"/>
          </a:p>
          <a:p>
            <a:r>
              <a:rPr lang="en-US" dirty="0"/>
              <a:t> </a:t>
            </a:r>
          </a:p>
          <a:p>
            <a:r>
              <a:rPr lang="en-US" dirty="0"/>
              <a:t>The </a:t>
            </a:r>
            <a:r>
              <a:rPr lang="en-US" i="1" dirty="0"/>
              <a:t>throughput</a:t>
            </a:r>
            <a:r>
              <a:rPr lang="en-US" dirty="0"/>
              <a:t> of a computer is a measure of the amount of work it performs per unit time. </a:t>
            </a:r>
            <a:endParaRPr lang="en-US" dirty="0" smtClean="0"/>
          </a:p>
          <a:p>
            <a:endParaRPr lang="en-US" dirty="0"/>
          </a:p>
          <a:p>
            <a:r>
              <a:rPr lang="en-US" dirty="0" smtClean="0"/>
              <a:t>The </a:t>
            </a:r>
            <a:r>
              <a:rPr lang="en-US" dirty="0"/>
              <a:t>upper limit to a system’s throughput can normally be determined from basic system parameters; for example, if a computer has a 500 MHz clock and it can execute up to two instructions in parallel per clock cycle and each instruction takes 1, 2, or 4 clock cycles, then the upper limit on throughput occurs when all instructions are being executed in parallel in one cycle; that is 10</a:t>
            </a:r>
            <a:r>
              <a:rPr lang="en-US" baseline="30000" dirty="0"/>
              <a:t>9</a:t>
            </a:r>
            <a:r>
              <a:rPr lang="en-US" dirty="0"/>
              <a:t> instructions/s. </a:t>
            </a:r>
            <a:endParaRPr lang="en-US" dirty="0" smtClean="0"/>
          </a:p>
          <a:p>
            <a:endParaRPr lang="en-US" dirty="0"/>
          </a:p>
          <a:p>
            <a:r>
              <a:rPr lang="en-US" dirty="0" smtClean="0"/>
              <a:t>Note </a:t>
            </a:r>
            <a:r>
              <a:rPr lang="en-US" dirty="0"/>
              <a:t>that the definition of throughput includes the term </a:t>
            </a:r>
            <a:r>
              <a:rPr lang="en-US" i="1" dirty="0"/>
              <a:t>amount of work</a:t>
            </a:r>
            <a:r>
              <a:rPr lang="en-US" dirty="0"/>
              <a:t> because instruction execution is meaningful only if the instructions are performing useful calculations; a computer executing an endless stream of NOPs (no operations) may be operating at its peak rate but is achieving nothing other than to wait. </a:t>
            </a:r>
            <a:endParaRPr lang="en-US" dirty="0" smtClean="0"/>
          </a:p>
          <a:p>
            <a:endParaRPr lang="en-US" dirty="0"/>
          </a:p>
          <a:p>
            <a:r>
              <a:rPr lang="en-US" i="1" dirty="0"/>
              <a:t>I</a:t>
            </a:r>
            <a:r>
              <a:rPr lang="en-US" i="1" dirty="0" smtClean="0"/>
              <a:t>nstructions </a:t>
            </a:r>
            <a:r>
              <a:rPr lang="en-US" i="1" dirty="0"/>
              <a:t>per second</a:t>
            </a:r>
            <a:r>
              <a:rPr lang="en-US" dirty="0"/>
              <a:t> is a very poor indicator of the actual performance of a computer.</a:t>
            </a:r>
          </a:p>
        </p:txBody>
      </p:sp>
    </p:spTree>
    <p:extLst>
      <p:ext uri="{BB962C8B-B14F-4D97-AF65-F5344CB8AC3E}">
        <p14:creationId xmlns:p14="http://schemas.microsoft.com/office/powerpoint/2010/main" val="394742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a:t>
            </a:fld>
            <a:endParaRPr lang="en-US"/>
          </a:p>
        </p:txBody>
      </p:sp>
      <p:sp>
        <p:nvSpPr>
          <p:cNvPr id="4" name="Rectangle 3"/>
          <p:cNvSpPr/>
          <p:nvPr/>
        </p:nvSpPr>
        <p:spPr>
          <a:xfrm>
            <a:off x="304800" y="1143000"/>
            <a:ext cx="7848600" cy="4955203"/>
          </a:xfrm>
          <a:prstGeom prst="rect">
            <a:avLst/>
          </a:prstGeom>
        </p:spPr>
        <p:txBody>
          <a:bodyPr wrap="square">
            <a:spAutoFit/>
          </a:bodyPr>
          <a:lstStyle/>
          <a:p>
            <a:pPr algn="ctr"/>
            <a:r>
              <a:rPr lang="en-GB" sz="2800" b="1" dirty="0" smtClean="0"/>
              <a:t>Performance</a:t>
            </a:r>
            <a:endParaRPr lang="en-US" sz="2800" b="1" dirty="0" smtClean="0"/>
          </a:p>
          <a:p>
            <a:endParaRPr lang="en-US" dirty="0"/>
          </a:p>
          <a:p>
            <a:r>
              <a:rPr lang="en-US" dirty="0" smtClean="0"/>
              <a:t>A </a:t>
            </a:r>
            <a:r>
              <a:rPr lang="en-US" dirty="0"/>
              <a:t>little old man goes into a computer store and a sales assistant approaches him</a:t>
            </a:r>
            <a:r>
              <a:rPr lang="en-US" dirty="0" smtClean="0"/>
              <a:t>.</a:t>
            </a:r>
          </a:p>
          <a:p>
            <a:endParaRPr lang="en-US" dirty="0"/>
          </a:p>
          <a:p>
            <a:r>
              <a:rPr lang="en-US" dirty="0"/>
              <a:t>“Can I help you, sir</a:t>
            </a:r>
            <a:r>
              <a:rPr lang="en-US" dirty="0" smtClean="0"/>
              <a:t>?”</a:t>
            </a:r>
          </a:p>
          <a:p>
            <a:endParaRPr lang="en-US" dirty="0"/>
          </a:p>
          <a:p>
            <a:r>
              <a:rPr lang="en-US" dirty="0"/>
              <a:t>“Yes. I’m looking for a new computer</a:t>
            </a:r>
            <a:r>
              <a:rPr lang="en-US" dirty="0" smtClean="0"/>
              <a:t>.”</a:t>
            </a:r>
          </a:p>
          <a:p>
            <a:endParaRPr lang="en-US" dirty="0"/>
          </a:p>
          <a:p>
            <a:r>
              <a:rPr lang="en-US" dirty="0"/>
              <a:t>“You’ve come to the right place. Is there anything you’re looking for in particular</a:t>
            </a:r>
            <a:r>
              <a:rPr lang="en-US" dirty="0" smtClean="0"/>
              <a:t>?”</a:t>
            </a:r>
          </a:p>
          <a:p>
            <a:endParaRPr lang="en-US" dirty="0"/>
          </a:p>
          <a:p>
            <a:r>
              <a:rPr lang="en-US" dirty="0"/>
              <a:t>“Yes, I want one with a SPEC 2006 rating of better than 350 and a total power dissipation of 150 watts. Oh yes, and I’d like a GPU with a rating of 1 TFLOPS</a:t>
            </a:r>
            <a:r>
              <a:rPr lang="en-US" dirty="0" smtClean="0"/>
              <a:t>”</a:t>
            </a:r>
          </a:p>
          <a:p>
            <a:endParaRPr lang="en-US" dirty="0"/>
          </a:p>
          <a:p>
            <a:r>
              <a:rPr lang="en-US" dirty="0"/>
              <a:t>“Would that be the one with the silver case or the black case, sir?”</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83877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20</a:t>
            </a:fld>
            <a:endParaRPr lang="en-US"/>
          </a:p>
        </p:txBody>
      </p:sp>
      <p:sp>
        <p:nvSpPr>
          <p:cNvPr id="4" name="Rectangle 3"/>
          <p:cNvSpPr/>
          <p:nvPr/>
        </p:nvSpPr>
        <p:spPr>
          <a:xfrm>
            <a:off x="609600" y="751344"/>
            <a:ext cx="7620000" cy="4801314"/>
          </a:xfrm>
          <a:prstGeom prst="rect">
            <a:avLst/>
          </a:prstGeom>
        </p:spPr>
        <p:txBody>
          <a:bodyPr wrap="square">
            <a:spAutoFit/>
          </a:bodyPr>
          <a:lstStyle/>
          <a:p>
            <a:r>
              <a:rPr lang="en-US" b="1" dirty="0"/>
              <a:t>Latency</a:t>
            </a:r>
            <a:endParaRPr lang="en-US" dirty="0"/>
          </a:p>
          <a:p>
            <a:r>
              <a:rPr lang="en-US" dirty="0"/>
              <a:t> </a:t>
            </a:r>
          </a:p>
          <a:p>
            <a:r>
              <a:rPr lang="en-US" dirty="0"/>
              <a:t>Latency is the delay between activating a process (for example, a memory write or a disk read, or a bus transaction) and the start of the operation; that is, latency is the </a:t>
            </a:r>
            <a:r>
              <a:rPr lang="en-US" i="1" dirty="0"/>
              <a:t>waiting time</a:t>
            </a:r>
            <a:r>
              <a:rPr lang="en-US" dirty="0"/>
              <a:t>. </a:t>
            </a:r>
            <a:endParaRPr lang="en-US" dirty="0" smtClean="0"/>
          </a:p>
          <a:p>
            <a:endParaRPr lang="en-US" dirty="0"/>
          </a:p>
          <a:p>
            <a:r>
              <a:rPr lang="en-US" dirty="0" smtClean="0"/>
              <a:t>Latency </a:t>
            </a:r>
            <a:r>
              <a:rPr lang="en-US" dirty="0"/>
              <a:t>is an important consideration in the design of rotating disk memory systems where, for example, you have to wait on average half a revolution for data to come under the read-write head. </a:t>
            </a:r>
            <a:endParaRPr lang="en-US" dirty="0" smtClean="0"/>
          </a:p>
          <a:p>
            <a:endParaRPr lang="en-US" dirty="0"/>
          </a:p>
          <a:p>
            <a:r>
              <a:rPr lang="en-US" dirty="0" smtClean="0"/>
              <a:t>In </a:t>
            </a:r>
            <a:r>
              <a:rPr lang="en-US" dirty="0"/>
              <a:t>some computer applications, the effects of latency may be negligible in comparison with processing time. </a:t>
            </a:r>
            <a:endParaRPr lang="en-US" dirty="0" smtClean="0"/>
          </a:p>
          <a:p>
            <a:endParaRPr lang="en-US" dirty="0"/>
          </a:p>
          <a:p>
            <a:r>
              <a:rPr lang="en-US" dirty="0" smtClean="0"/>
              <a:t>In </a:t>
            </a:r>
            <a:r>
              <a:rPr lang="en-US" dirty="0"/>
              <a:t>some systems, the effects of latency may have an important effect on system performance. </a:t>
            </a:r>
            <a:endParaRPr lang="en-US" dirty="0" smtClean="0"/>
          </a:p>
          <a:p>
            <a:endParaRPr lang="en-US" dirty="0"/>
          </a:p>
          <a:p>
            <a:r>
              <a:rPr lang="en-US" dirty="0" smtClean="0"/>
              <a:t>Some define </a:t>
            </a:r>
            <a:r>
              <a:rPr lang="en-US" dirty="0"/>
              <a:t>latency at the time to </a:t>
            </a:r>
            <a:r>
              <a:rPr lang="en-US" i="1" dirty="0"/>
              <a:t>finish</a:t>
            </a:r>
            <a:r>
              <a:rPr lang="en-US" dirty="0"/>
              <a:t> a process.</a:t>
            </a:r>
          </a:p>
        </p:txBody>
      </p:sp>
    </p:spTree>
    <p:extLst>
      <p:ext uri="{BB962C8B-B14F-4D97-AF65-F5344CB8AC3E}">
        <p14:creationId xmlns:p14="http://schemas.microsoft.com/office/powerpoint/2010/main" val="3571898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21</a:t>
            </a:fld>
            <a:endParaRPr lang="en-US"/>
          </a:p>
        </p:txBody>
      </p:sp>
      <p:sp>
        <p:nvSpPr>
          <p:cNvPr id="11" name="Rectangle 10"/>
          <p:cNvSpPr/>
          <p:nvPr/>
        </p:nvSpPr>
        <p:spPr>
          <a:xfrm>
            <a:off x="643759" y="546136"/>
            <a:ext cx="7543800" cy="4247317"/>
          </a:xfrm>
          <a:prstGeom prst="rect">
            <a:avLst/>
          </a:prstGeom>
        </p:spPr>
        <p:txBody>
          <a:bodyPr wrap="square">
            <a:spAutoFit/>
          </a:bodyPr>
          <a:lstStyle/>
          <a:p>
            <a:r>
              <a:rPr lang="en-US" b="1" dirty="0"/>
              <a:t>Relative Performance</a:t>
            </a:r>
            <a:endParaRPr lang="en-US" dirty="0"/>
          </a:p>
          <a:p>
            <a:r>
              <a:rPr lang="en-US" dirty="0"/>
              <a:t> </a:t>
            </a:r>
          </a:p>
          <a:p>
            <a:r>
              <a:rPr lang="en-US" dirty="0"/>
              <a:t>We are interested in how one computer performs with respect to another. The relative performance of computers </a:t>
            </a:r>
            <a:r>
              <a:rPr lang="en-US" i="1" dirty="0"/>
              <a:t>A</a:t>
            </a:r>
            <a:r>
              <a:rPr lang="en-US" dirty="0"/>
              <a:t> and </a:t>
            </a:r>
            <a:r>
              <a:rPr lang="en-US" i="1" dirty="0"/>
              <a:t>B</a:t>
            </a:r>
            <a:r>
              <a:rPr lang="en-US" dirty="0"/>
              <a:t> is the inverse of their execution times; that </a:t>
            </a:r>
            <a:r>
              <a:rPr lang="en-US" dirty="0" smtClean="0"/>
              <a:t>is</a:t>
            </a:r>
          </a:p>
          <a:p>
            <a:endParaRPr lang="en-GB" dirty="0" smtClean="0"/>
          </a:p>
          <a:p>
            <a:endParaRPr lang="en-GB" dirty="0"/>
          </a:p>
          <a:p>
            <a:endParaRPr lang="en-GB" dirty="0" smtClean="0"/>
          </a:p>
          <a:p>
            <a:endParaRPr lang="en-GB" dirty="0"/>
          </a:p>
          <a:p>
            <a:endParaRPr lang="en-GB" dirty="0" smtClean="0"/>
          </a:p>
          <a:p>
            <a:endParaRPr lang="en-GB" dirty="0"/>
          </a:p>
          <a:p>
            <a:r>
              <a:rPr lang="en-US" dirty="0"/>
              <a:t>If system </a:t>
            </a:r>
            <a:r>
              <a:rPr lang="en-US" i="1" dirty="0"/>
              <a:t>A</a:t>
            </a:r>
            <a:r>
              <a:rPr lang="en-US" dirty="0"/>
              <a:t> executes a program in 105 s and system </a:t>
            </a:r>
            <a:r>
              <a:rPr lang="en-US" i="1" dirty="0"/>
              <a:t>B</a:t>
            </a:r>
            <a:r>
              <a:rPr lang="en-US" dirty="0"/>
              <a:t> executes the same program in 125 s, we can calculate the </a:t>
            </a:r>
            <a:r>
              <a:rPr lang="en-US" dirty="0" smtClean="0"/>
              <a:t>relative performance as </a:t>
            </a:r>
            <a:r>
              <a:rPr lang="en-US" dirty="0"/>
              <a:t>125/105 = 1.190. You can say that machine </a:t>
            </a:r>
            <a:r>
              <a:rPr lang="en-US" i="1" dirty="0"/>
              <a:t>A</a:t>
            </a:r>
            <a:r>
              <a:rPr lang="en-US" dirty="0"/>
              <a:t> is 19% faster than </a:t>
            </a:r>
            <a:r>
              <a:rPr lang="en-US" i="1" dirty="0"/>
              <a:t>B</a:t>
            </a:r>
            <a:r>
              <a:rPr lang="en-US" dirty="0"/>
              <a:t>.</a:t>
            </a:r>
          </a:p>
          <a:p>
            <a:endParaRPr lang="en-GB" dirty="0"/>
          </a:p>
        </p:txBody>
      </p:sp>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551681344"/>
              </p:ext>
            </p:extLst>
          </p:nvPr>
        </p:nvGraphicFramePr>
        <p:xfrm>
          <a:off x="304800" y="2438400"/>
          <a:ext cx="8127243" cy="907141"/>
        </p:xfrm>
        <a:graphic>
          <a:graphicData uri="http://schemas.openxmlformats.org/presentationml/2006/ole">
            <mc:AlternateContent xmlns:mc="http://schemas.openxmlformats.org/markup-compatibility/2006">
              <mc:Choice xmlns:v="urn:schemas-microsoft-com:vml" Requires="v">
                <p:oleObj spid="_x0000_s3103" name="Equation" r:id="rId3" imgW="4191000" imgH="469900" progId="Equation.3">
                  <p:embed/>
                </p:oleObj>
              </mc:Choice>
              <mc:Fallback>
                <p:oleObj name="Equation" r:id="rId3" imgW="4191000" imgH="4699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438400"/>
                        <a:ext cx="8127243" cy="907141"/>
                      </a:xfrm>
                      <a:prstGeom prst="rect">
                        <a:avLst/>
                      </a:prstGeom>
                      <a:solidFill>
                        <a:schemeClr val="accent1">
                          <a:alpha val="88000"/>
                        </a:schemeClr>
                      </a:solidFill>
                    </p:spPr>
                  </p:pic>
                </p:oleObj>
              </mc:Fallback>
            </mc:AlternateContent>
          </a:graphicData>
        </a:graphic>
      </p:graphicFrame>
    </p:spTree>
    <p:extLst>
      <p:ext uri="{BB962C8B-B14F-4D97-AF65-F5344CB8AC3E}">
        <p14:creationId xmlns:p14="http://schemas.microsoft.com/office/powerpoint/2010/main" val="2071199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22</a:t>
            </a:fld>
            <a:endParaRPr lang="en-US"/>
          </a:p>
        </p:txBody>
      </p:sp>
      <p:sp>
        <p:nvSpPr>
          <p:cNvPr id="7" name="Rectangle 6"/>
          <p:cNvSpPr/>
          <p:nvPr/>
        </p:nvSpPr>
        <p:spPr>
          <a:xfrm>
            <a:off x="559676" y="381000"/>
            <a:ext cx="7620000" cy="5355312"/>
          </a:xfrm>
          <a:prstGeom prst="rect">
            <a:avLst/>
          </a:prstGeom>
        </p:spPr>
        <p:txBody>
          <a:bodyPr wrap="square">
            <a:spAutoFit/>
          </a:bodyPr>
          <a:lstStyle/>
          <a:p>
            <a:r>
              <a:rPr lang="en-US" dirty="0"/>
              <a:t>When you are trying to improve a system, you are often most interested in how much better the new system is in comparison with the old system. The </a:t>
            </a:r>
            <a:r>
              <a:rPr lang="en-US" i="1" dirty="0"/>
              <a:t>old</a:t>
            </a:r>
            <a:r>
              <a:rPr lang="en-US" dirty="0"/>
              <a:t> system may be a previous machine, the same machine without the improvement, or even a competitor’s machine, and is called the reference machine or baseline machine. The speedup ratio is a measure of </a:t>
            </a:r>
            <a:r>
              <a:rPr lang="en-US" i="1" dirty="0"/>
              <a:t>relative performance</a:t>
            </a:r>
            <a:r>
              <a:rPr lang="en-US" dirty="0"/>
              <a:t> and is defined </a:t>
            </a:r>
            <a:r>
              <a:rPr lang="en-US" dirty="0" smtClean="0"/>
              <a:t>as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US" dirty="0" smtClean="0"/>
              <a:t>If </a:t>
            </a:r>
            <a:r>
              <a:rPr lang="en-US" dirty="0"/>
              <a:t>a reference machine takes 100 seconds to run a program and the test machine takes 50 seconds, the speedup ratio is 100/50 = 2.</a:t>
            </a:r>
          </a:p>
          <a:p>
            <a:endParaRPr lang="en-GB" dirty="0" smtClean="0"/>
          </a:p>
          <a:p>
            <a:endParaRPr lang="en-US" dirty="0"/>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504198887"/>
              </p:ext>
            </p:extLst>
          </p:nvPr>
        </p:nvGraphicFramePr>
        <p:xfrm>
          <a:off x="228600" y="2743200"/>
          <a:ext cx="8413597" cy="1134972"/>
        </p:xfrm>
        <a:graphic>
          <a:graphicData uri="http://schemas.openxmlformats.org/presentationml/2006/ole">
            <mc:AlternateContent xmlns:mc="http://schemas.openxmlformats.org/markup-compatibility/2006">
              <mc:Choice xmlns:v="urn:schemas-microsoft-com:vml" Requires="v">
                <p:oleObj spid="_x0000_s4119" name="Equation" r:id="rId3" imgW="3251200" imgH="431800" progId="Equation.3">
                  <p:embed/>
                </p:oleObj>
              </mc:Choice>
              <mc:Fallback>
                <p:oleObj name="Equation" r:id="rId3" imgW="32512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43200"/>
                        <a:ext cx="8413597" cy="1134972"/>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239077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23</a:t>
            </a:fld>
            <a:endParaRPr lang="en-US"/>
          </a:p>
        </p:txBody>
      </p:sp>
      <p:sp>
        <p:nvSpPr>
          <p:cNvPr id="4" name="Rectangle 3"/>
          <p:cNvSpPr/>
          <p:nvPr/>
        </p:nvSpPr>
        <p:spPr>
          <a:xfrm>
            <a:off x="381000" y="474345"/>
            <a:ext cx="7772400" cy="4801314"/>
          </a:xfrm>
          <a:prstGeom prst="rect">
            <a:avLst/>
          </a:prstGeom>
        </p:spPr>
        <p:txBody>
          <a:bodyPr wrap="square">
            <a:spAutoFit/>
          </a:bodyPr>
          <a:lstStyle/>
          <a:p>
            <a:r>
              <a:rPr lang="en-US" b="1" dirty="0"/>
              <a:t>Time and Rate</a:t>
            </a:r>
            <a:endParaRPr lang="en-US" dirty="0"/>
          </a:p>
          <a:p>
            <a:r>
              <a:rPr lang="en-US" dirty="0"/>
              <a:t> </a:t>
            </a:r>
          </a:p>
          <a:p>
            <a:r>
              <a:rPr lang="en-US" dirty="0"/>
              <a:t>Benchmarks can be expressed as the </a:t>
            </a:r>
            <a:r>
              <a:rPr lang="en-US" i="1" dirty="0"/>
              <a:t>time</a:t>
            </a:r>
            <a:r>
              <a:rPr lang="en-US" dirty="0"/>
              <a:t> required to execute a task or as the </a:t>
            </a:r>
            <a:r>
              <a:rPr lang="en-US" i="1" dirty="0"/>
              <a:t>rate</a:t>
            </a:r>
            <a:r>
              <a:rPr lang="en-US" dirty="0"/>
              <a:t> at which tasks are executed. </a:t>
            </a:r>
            <a:endParaRPr lang="en-US" dirty="0" smtClean="0"/>
          </a:p>
          <a:p>
            <a:endParaRPr lang="en-US" dirty="0"/>
          </a:p>
          <a:p>
            <a:r>
              <a:rPr lang="en-US" dirty="0" smtClean="0"/>
              <a:t>For </a:t>
            </a:r>
            <a:r>
              <a:rPr lang="en-US" dirty="0"/>
              <a:t>example, one benchmark may yield a time of 20 s, whereas another benchmark may yield a rate of 12 tasks/s. </a:t>
            </a:r>
            <a:endParaRPr lang="en-US" dirty="0" smtClean="0"/>
          </a:p>
          <a:p>
            <a:endParaRPr lang="en-US" dirty="0"/>
          </a:p>
          <a:p>
            <a:r>
              <a:rPr lang="en-US" dirty="0" smtClean="0"/>
              <a:t>The </a:t>
            </a:r>
            <a:r>
              <a:rPr lang="en-US" dirty="0"/>
              <a:t>computer game </a:t>
            </a:r>
            <a:r>
              <a:rPr lang="en-US" i="1" dirty="0"/>
              <a:t>Quake</a:t>
            </a:r>
            <a:r>
              <a:rPr lang="en-US" dirty="0"/>
              <a:t> has become a popular benchmark for PCs with the figure of merit being the rate at which frames are displayed by the processor (although the Quake frame rate is probably a reasonable indication of how your computer performs relative to other computers running Quake, it is not a good general benchmark).  </a:t>
            </a:r>
            <a:endParaRPr lang="en-US" dirty="0" smtClean="0"/>
          </a:p>
          <a:p>
            <a:endParaRPr lang="en-US" dirty="0"/>
          </a:p>
          <a:p>
            <a:r>
              <a:rPr lang="en-US" dirty="0" smtClean="0"/>
              <a:t>They </a:t>
            </a:r>
            <a:r>
              <a:rPr lang="en-US" dirty="0"/>
              <a:t>say people feel more comfortable with metrics that increase numerically with performance (i.e., rate) rather than those that reduce with performance (time).</a:t>
            </a:r>
          </a:p>
        </p:txBody>
      </p:sp>
    </p:spTree>
    <p:extLst>
      <p:ext uri="{BB962C8B-B14F-4D97-AF65-F5344CB8AC3E}">
        <p14:creationId xmlns:p14="http://schemas.microsoft.com/office/powerpoint/2010/main" val="3420781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24</a:t>
            </a:fld>
            <a:endParaRPr lang="en-US"/>
          </a:p>
        </p:txBody>
      </p:sp>
      <p:sp>
        <p:nvSpPr>
          <p:cNvPr id="4" name="Rectangle 3"/>
          <p:cNvSpPr/>
          <p:nvPr/>
        </p:nvSpPr>
        <p:spPr>
          <a:xfrm>
            <a:off x="228600" y="609600"/>
            <a:ext cx="8382000" cy="4247317"/>
          </a:xfrm>
          <a:prstGeom prst="rect">
            <a:avLst/>
          </a:prstGeom>
        </p:spPr>
        <p:txBody>
          <a:bodyPr wrap="square">
            <a:spAutoFit/>
          </a:bodyPr>
          <a:lstStyle/>
          <a:p>
            <a:r>
              <a:rPr lang="en-US" i="1" dirty="0"/>
              <a:t>Time</a:t>
            </a:r>
            <a:r>
              <a:rPr lang="en-US" dirty="0"/>
              <a:t> and </a:t>
            </a:r>
            <a:r>
              <a:rPr lang="en-US" i="1" dirty="0"/>
              <a:t>rate</a:t>
            </a:r>
            <a:r>
              <a:rPr lang="en-US" dirty="0"/>
              <a:t> benchmarks don’t behave in the same way with respect to averaging. </a:t>
            </a:r>
            <a:endParaRPr lang="en-US" dirty="0" smtClean="0"/>
          </a:p>
          <a:p>
            <a:endParaRPr lang="en-US" dirty="0"/>
          </a:p>
          <a:p>
            <a:r>
              <a:rPr lang="en-US" dirty="0" smtClean="0"/>
              <a:t>Suppose </a:t>
            </a:r>
            <a:r>
              <a:rPr lang="en-US" dirty="0"/>
              <a:t>we benchmark a computer and get execution times for tasks </a:t>
            </a:r>
            <a:r>
              <a:rPr lang="en-US" i="1" dirty="0"/>
              <a:t>A</a:t>
            </a:r>
            <a:r>
              <a:rPr lang="en-US" dirty="0"/>
              <a:t> and </a:t>
            </a:r>
            <a:r>
              <a:rPr lang="en-US" i="1" dirty="0"/>
              <a:t>B</a:t>
            </a:r>
            <a:r>
              <a:rPr lang="en-US" dirty="0"/>
              <a:t>, respectively, of 2 and 4 seconds. </a:t>
            </a:r>
            <a:endParaRPr lang="en-US" dirty="0" smtClean="0"/>
          </a:p>
          <a:p>
            <a:endParaRPr lang="en-US" dirty="0"/>
          </a:p>
          <a:p>
            <a:r>
              <a:rPr lang="en-US" dirty="0" smtClean="0"/>
              <a:t>We </a:t>
            </a:r>
            <a:r>
              <a:rPr lang="en-US" dirty="0"/>
              <a:t>can also say that the rates at which tasks </a:t>
            </a:r>
            <a:r>
              <a:rPr lang="en-US" i="1" dirty="0"/>
              <a:t>A</a:t>
            </a:r>
            <a:r>
              <a:rPr lang="en-US" dirty="0"/>
              <a:t> and </a:t>
            </a:r>
            <a:r>
              <a:rPr lang="en-US" i="1" dirty="0"/>
              <a:t>B</a:t>
            </a:r>
            <a:r>
              <a:rPr lang="en-US" dirty="0"/>
              <a:t> execute are 0.5/s and 0.25/s, respectively</a:t>
            </a:r>
            <a:r>
              <a:rPr lang="en-US" dirty="0" smtClean="0"/>
              <a:t>.</a:t>
            </a:r>
          </a:p>
          <a:p>
            <a:endParaRPr lang="en-GB" dirty="0"/>
          </a:p>
          <a:p>
            <a:r>
              <a:rPr lang="en-US" dirty="0"/>
              <a:t>The average </a:t>
            </a:r>
            <a:r>
              <a:rPr lang="en-US" i="1" dirty="0"/>
              <a:t>execution time</a:t>
            </a:r>
            <a:r>
              <a:rPr lang="en-US" dirty="0"/>
              <a:t> is ½(2 + 4) = 3s. The average rate of execution for the tasks is ½(0.5 + 0.25) = 0.375. </a:t>
            </a:r>
            <a:endParaRPr lang="en-US" dirty="0" smtClean="0"/>
          </a:p>
          <a:p>
            <a:endParaRPr lang="en-US" dirty="0"/>
          </a:p>
          <a:p>
            <a:r>
              <a:rPr lang="en-US" dirty="0" smtClean="0"/>
              <a:t>The </a:t>
            </a:r>
            <a:r>
              <a:rPr lang="en-US" dirty="0"/>
              <a:t>average execution time is </a:t>
            </a:r>
            <a:r>
              <a:rPr lang="en-US" dirty="0" smtClean="0"/>
              <a:t>3s. This is an </a:t>
            </a:r>
            <a:r>
              <a:rPr lang="en-US" dirty="0"/>
              <a:t>average rate of 1/3s = 0.333/s, which is not the same as the 0.375/s that we calculated by averaging the rates. </a:t>
            </a:r>
          </a:p>
        </p:txBody>
      </p:sp>
    </p:spTree>
    <p:extLst>
      <p:ext uri="{BB962C8B-B14F-4D97-AF65-F5344CB8AC3E}">
        <p14:creationId xmlns:p14="http://schemas.microsoft.com/office/powerpoint/2010/main" val="310271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25</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C:\Users\AlanCore7\Desktop\ch06\87046-06-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962400"/>
            <a:ext cx="4451623" cy="25548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444762"/>
            <a:ext cx="8153400" cy="3416320"/>
          </a:xfrm>
          <a:prstGeom prst="rect">
            <a:avLst/>
          </a:prstGeom>
        </p:spPr>
        <p:txBody>
          <a:bodyPr wrap="square">
            <a:spAutoFit/>
          </a:bodyPr>
          <a:lstStyle/>
          <a:p>
            <a:r>
              <a:rPr lang="en-US" b="1" dirty="0" smtClean="0"/>
              <a:t>Clock </a:t>
            </a:r>
            <a:r>
              <a:rPr lang="en-US" b="1" dirty="0"/>
              <a:t>Rate</a:t>
            </a:r>
            <a:endParaRPr lang="en-US" dirty="0"/>
          </a:p>
          <a:p>
            <a:r>
              <a:rPr lang="en-US" dirty="0"/>
              <a:t> </a:t>
            </a:r>
          </a:p>
          <a:p>
            <a:r>
              <a:rPr lang="en-US" dirty="0"/>
              <a:t>The </a:t>
            </a:r>
            <a:r>
              <a:rPr lang="en-US" dirty="0" smtClean="0"/>
              <a:t>obvious </a:t>
            </a:r>
            <a:r>
              <a:rPr lang="en-US" dirty="0"/>
              <a:t>indicator of a computer’s performance is its </a:t>
            </a:r>
            <a:r>
              <a:rPr lang="en-US" i="1" dirty="0"/>
              <a:t>clock rate</a:t>
            </a:r>
            <a:r>
              <a:rPr lang="en-US" dirty="0"/>
              <a:t>, the speed at which </a:t>
            </a:r>
            <a:r>
              <a:rPr lang="en-US" dirty="0" smtClean="0"/>
              <a:t>internal operations </a:t>
            </a:r>
            <a:r>
              <a:rPr lang="en-US" dirty="0"/>
              <a:t>are carried out within the computer. </a:t>
            </a:r>
            <a:endParaRPr lang="en-US" dirty="0" smtClean="0"/>
          </a:p>
          <a:p>
            <a:endParaRPr lang="en-US" dirty="0"/>
          </a:p>
          <a:p>
            <a:r>
              <a:rPr lang="en-US" dirty="0" smtClean="0"/>
              <a:t>Using </a:t>
            </a:r>
            <a:r>
              <a:rPr lang="en-US" dirty="0"/>
              <a:t>the clock rate as a metric to compare processors is </a:t>
            </a:r>
            <a:r>
              <a:rPr lang="en-US" dirty="0" smtClean="0"/>
              <a:t>probably </a:t>
            </a:r>
            <a:r>
              <a:rPr lang="en-US" dirty="0"/>
              <a:t>the worst metric by which to judge computers.</a:t>
            </a:r>
          </a:p>
          <a:p>
            <a:endParaRPr lang="en-US" dirty="0"/>
          </a:p>
          <a:p>
            <a:r>
              <a:rPr lang="en-US" dirty="0" smtClean="0"/>
              <a:t>Figure </a:t>
            </a:r>
            <a:r>
              <a:rPr lang="en-US" dirty="0"/>
              <a:t>6.9 illustrates the CPU clock. At each clock cycle, the processor carries out an internal operation. At first sight it's tempting to think that the processor’s performance is proportional to its clock rate and therefore clock rate is a precise metric. </a:t>
            </a:r>
          </a:p>
        </p:txBody>
      </p:sp>
    </p:spTree>
    <p:extLst>
      <p:ext uri="{BB962C8B-B14F-4D97-AF65-F5344CB8AC3E}">
        <p14:creationId xmlns:p14="http://schemas.microsoft.com/office/powerpoint/2010/main" val="143436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26</a:t>
            </a:fld>
            <a:endParaRPr lang="en-US"/>
          </a:p>
        </p:txBody>
      </p:sp>
      <p:sp>
        <p:nvSpPr>
          <p:cNvPr id="4" name="Rectangle 3"/>
          <p:cNvSpPr/>
          <p:nvPr/>
        </p:nvSpPr>
        <p:spPr>
          <a:xfrm>
            <a:off x="609600" y="381000"/>
            <a:ext cx="8001000" cy="5355312"/>
          </a:xfrm>
          <a:prstGeom prst="rect">
            <a:avLst/>
          </a:prstGeom>
        </p:spPr>
        <p:txBody>
          <a:bodyPr wrap="square">
            <a:spAutoFit/>
          </a:bodyPr>
          <a:lstStyle/>
          <a:p>
            <a:r>
              <a:rPr lang="en-US" dirty="0" smtClean="0"/>
              <a:t>There </a:t>
            </a:r>
            <a:r>
              <a:rPr lang="en-US" dirty="0"/>
              <a:t>are so many flaws in this argument that it's difficult to know where to begin. </a:t>
            </a:r>
            <a:endParaRPr lang="en-US" dirty="0" smtClean="0"/>
          </a:p>
          <a:p>
            <a:endParaRPr lang="en-US" dirty="0"/>
          </a:p>
          <a:p>
            <a:r>
              <a:rPr lang="en-US" dirty="0" smtClean="0"/>
              <a:t>There </a:t>
            </a:r>
            <a:r>
              <a:rPr lang="en-US" dirty="0"/>
              <a:t>is no </a:t>
            </a:r>
            <a:r>
              <a:rPr lang="en-US" i="1" dirty="0"/>
              <a:t>single</a:t>
            </a:r>
            <a:r>
              <a:rPr lang="en-US" dirty="0"/>
              <a:t> clock in most computers. </a:t>
            </a:r>
            <a:r>
              <a:rPr lang="en-US" dirty="0" smtClean="0"/>
              <a:t> Some </a:t>
            </a:r>
            <a:r>
              <a:rPr lang="en-US" dirty="0"/>
              <a:t>systems may have entirely independent clocks (i.e., there’s a separate clock generator for each functional part such as the CPU, the bus, and the memory). </a:t>
            </a:r>
            <a:endParaRPr lang="en-US" dirty="0" smtClean="0"/>
          </a:p>
          <a:p>
            <a:endParaRPr lang="en-US" dirty="0"/>
          </a:p>
          <a:p>
            <a:r>
              <a:rPr lang="en-US" dirty="0" smtClean="0"/>
              <a:t>The </a:t>
            </a:r>
            <a:r>
              <a:rPr lang="en-US" dirty="0"/>
              <a:t>CPU itself may have several functional units, each driven by its own clock. Some systems have a single master clock that generates pulses at the highest rate required by any circuit and all other clocks run at a sub-multiple of this frequency. </a:t>
            </a:r>
            <a:endParaRPr lang="en-US" dirty="0" smtClean="0"/>
          </a:p>
          <a:p>
            <a:endParaRPr lang="en-US" dirty="0"/>
          </a:p>
          <a:p>
            <a:r>
              <a:rPr lang="en-US" dirty="0" smtClean="0"/>
              <a:t>Some </a:t>
            </a:r>
            <a:r>
              <a:rPr lang="en-US" dirty="0"/>
              <a:t>processors have variable clock rates. For example, </a:t>
            </a:r>
            <a:r>
              <a:rPr lang="en-US" i="1" dirty="0" smtClean="0"/>
              <a:t>mobile</a:t>
            </a:r>
            <a:r>
              <a:rPr lang="en-US" dirty="0" smtClean="0"/>
              <a:t> </a:t>
            </a:r>
            <a:r>
              <a:rPr lang="en-US" dirty="0"/>
              <a:t>processors designed for use in laptops can reduce the clock rate to conserve power. This is called </a:t>
            </a:r>
            <a:r>
              <a:rPr lang="en-US" i="1" dirty="0"/>
              <a:t>clock throttling</a:t>
            </a:r>
            <a:r>
              <a:rPr lang="en-US" dirty="0"/>
              <a:t> or </a:t>
            </a:r>
            <a:r>
              <a:rPr lang="en-US" i="1" dirty="0"/>
              <a:t>dynamic frequency scaling</a:t>
            </a:r>
            <a:r>
              <a:rPr lang="en-US" dirty="0"/>
              <a:t>. </a:t>
            </a:r>
            <a:endParaRPr lang="en-US" dirty="0" smtClean="0"/>
          </a:p>
          <a:p>
            <a:endParaRPr lang="en-US" dirty="0"/>
          </a:p>
          <a:p>
            <a:r>
              <a:rPr lang="en-US" dirty="0" smtClean="0"/>
              <a:t>Some processors </a:t>
            </a:r>
            <a:r>
              <a:rPr lang="en-US" dirty="0"/>
              <a:t>switch to a lower clock speed if the core temperature rises and the chip is in danger of overheating.</a:t>
            </a:r>
          </a:p>
        </p:txBody>
      </p:sp>
    </p:spTree>
    <p:extLst>
      <p:ext uri="{BB962C8B-B14F-4D97-AF65-F5344CB8AC3E}">
        <p14:creationId xmlns:p14="http://schemas.microsoft.com/office/powerpoint/2010/main" val="212112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27</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C:\Users\AlanCore7\Desktop\ch06\87046-06-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379342" cy="3733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57200"/>
            <a:ext cx="8534400" cy="369332"/>
          </a:xfrm>
          <a:prstGeom prst="rect">
            <a:avLst/>
          </a:prstGeom>
        </p:spPr>
        <p:txBody>
          <a:bodyPr wrap="square">
            <a:spAutoFit/>
          </a:bodyPr>
          <a:lstStyle/>
          <a:p>
            <a:r>
              <a:rPr lang="en-US" dirty="0" smtClean="0"/>
              <a:t>Note – the frequency of a clock can be doubled using simple logic</a:t>
            </a:r>
            <a:endParaRPr lang="en-US" dirty="0"/>
          </a:p>
        </p:txBody>
      </p:sp>
    </p:spTree>
    <p:extLst>
      <p:ext uri="{BB962C8B-B14F-4D97-AF65-F5344CB8AC3E}">
        <p14:creationId xmlns:p14="http://schemas.microsoft.com/office/powerpoint/2010/main" val="1557000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28</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C:\Users\AlanCore7\Desktop\ch06\87046-06-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19" y="1676400"/>
            <a:ext cx="6835775" cy="40388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457200"/>
            <a:ext cx="8534400" cy="923330"/>
          </a:xfrm>
          <a:prstGeom prst="rect">
            <a:avLst/>
          </a:prstGeom>
        </p:spPr>
        <p:txBody>
          <a:bodyPr wrap="square">
            <a:spAutoFit/>
          </a:bodyPr>
          <a:lstStyle/>
          <a:p>
            <a:pPr algn="ctr"/>
            <a:r>
              <a:rPr lang="en-US" b="1" dirty="0" smtClean="0"/>
              <a:t>Clock scaling</a:t>
            </a:r>
          </a:p>
          <a:p>
            <a:endParaRPr lang="en-US" dirty="0"/>
          </a:p>
          <a:p>
            <a:r>
              <a:rPr lang="en-US" dirty="0" smtClean="0"/>
              <a:t>Let’s look at speeding up the clock. Consider Figure 6.11.</a:t>
            </a:r>
            <a:endParaRPr lang="en-US" dirty="0"/>
          </a:p>
        </p:txBody>
      </p:sp>
    </p:spTree>
    <p:extLst>
      <p:ext uri="{BB962C8B-B14F-4D97-AF65-F5344CB8AC3E}">
        <p14:creationId xmlns:p14="http://schemas.microsoft.com/office/powerpoint/2010/main" val="1056386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29</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C:\Users\AlanCore7\Desktop\ch06\87046-06-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395304"/>
            <a:ext cx="6835775" cy="40388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457200"/>
            <a:ext cx="8534400" cy="1754326"/>
          </a:xfrm>
          <a:prstGeom prst="rect">
            <a:avLst/>
          </a:prstGeom>
        </p:spPr>
        <p:txBody>
          <a:bodyPr wrap="square">
            <a:spAutoFit/>
          </a:bodyPr>
          <a:lstStyle/>
          <a:p>
            <a:r>
              <a:rPr lang="en-US" dirty="0" smtClean="0"/>
              <a:t>Three cycles </a:t>
            </a:r>
            <a:r>
              <a:rPr lang="en-US" dirty="0"/>
              <a:t>are required to perform an operation. </a:t>
            </a:r>
            <a:r>
              <a:rPr lang="en-US" dirty="0" smtClean="0"/>
              <a:t> The </a:t>
            </a:r>
            <a:r>
              <a:rPr lang="en-US" dirty="0"/>
              <a:t>first two clock cycles </a:t>
            </a:r>
            <a:r>
              <a:rPr lang="en-US" dirty="0" smtClean="0"/>
              <a:t>are </a:t>
            </a:r>
            <a:r>
              <a:rPr lang="en-US" i="1" dirty="0"/>
              <a:t>scalable</a:t>
            </a:r>
            <a:r>
              <a:rPr lang="en-US" dirty="0"/>
              <a:t> and we can increase the clock </a:t>
            </a:r>
            <a:r>
              <a:rPr lang="en-US" dirty="0" smtClean="0"/>
              <a:t>rate.</a:t>
            </a:r>
          </a:p>
          <a:p>
            <a:endParaRPr lang="en-US" dirty="0"/>
          </a:p>
          <a:p>
            <a:r>
              <a:rPr lang="en-US" dirty="0" smtClean="0"/>
              <a:t>The </a:t>
            </a:r>
            <a:r>
              <a:rPr lang="en-US" dirty="0"/>
              <a:t>third cycle </a:t>
            </a:r>
            <a:r>
              <a:rPr lang="en-US" dirty="0" smtClean="0"/>
              <a:t>has an </a:t>
            </a:r>
            <a:r>
              <a:rPr lang="en-US" dirty="0"/>
              <a:t>operation that requires </a:t>
            </a:r>
            <a:r>
              <a:rPr lang="en-US" dirty="0" smtClean="0"/>
              <a:t>52 </a:t>
            </a:r>
            <a:r>
              <a:rPr lang="en-US" dirty="0"/>
              <a:t>ns for its completion.  If the clock cycle is less than 52 ns then cycle three </a:t>
            </a:r>
            <a:r>
              <a:rPr lang="en-US" b="1" dirty="0">
                <a:solidFill>
                  <a:srgbClr val="FF0000"/>
                </a:solidFill>
              </a:rPr>
              <a:t>must</a:t>
            </a:r>
            <a:r>
              <a:rPr lang="en-US" dirty="0"/>
              <a:t> be stretched either by slowing the clock or by </a:t>
            </a:r>
            <a:r>
              <a:rPr lang="en-US" dirty="0" smtClean="0"/>
              <a:t>lengthening  cycle </a:t>
            </a:r>
            <a:r>
              <a:rPr lang="en-US" dirty="0"/>
              <a:t>three by two or </a:t>
            </a:r>
            <a:r>
              <a:rPr lang="en-US" dirty="0" smtClean="0"/>
              <a:t>wait states. </a:t>
            </a:r>
            <a:endParaRPr lang="en-US" dirty="0"/>
          </a:p>
        </p:txBody>
      </p:sp>
    </p:spTree>
    <p:extLst>
      <p:ext uri="{BB962C8B-B14F-4D97-AF65-F5344CB8AC3E}">
        <p14:creationId xmlns:p14="http://schemas.microsoft.com/office/powerpoint/2010/main" val="2062899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a:t>
            </a:fld>
            <a:endParaRPr lang="en-US"/>
          </a:p>
        </p:txBody>
      </p:sp>
      <p:sp>
        <p:nvSpPr>
          <p:cNvPr id="4" name="Rectangle 3"/>
          <p:cNvSpPr/>
          <p:nvPr/>
        </p:nvSpPr>
        <p:spPr>
          <a:xfrm>
            <a:off x="838200" y="914400"/>
            <a:ext cx="7315200" cy="3139321"/>
          </a:xfrm>
          <a:prstGeom prst="rect">
            <a:avLst/>
          </a:prstGeom>
        </p:spPr>
        <p:txBody>
          <a:bodyPr wrap="square">
            <a:spAutoFit/>
          </a:bodyPr>
          <a:lstStyle/>
          <a:p>
            <a:endParaRPr lang="en-US" dirty="0"/>
          </a:p>
          <a:p>
            <a:r>
              <a:rPr lang="en-US" dirty="0" smtClean="0"/>
              <a:t>These notes  examine computer performance. We are interested in:</a:t>
            </a:r>
          </a:p>
          <a:p>
            <a:endParaRPr lang="en-GB" dirty="0"/>
          </a:p>
          <a:p>
            <a:pPr marL="285750" indent="-285750">
              <a:buFont typeface="Arial" pitchFamily="34" charset="0"/>
              <a:buChar char="•"/>
            </a:pPr>
            <a:r>
              <a:rPr lang="en-GB" dirty="0" smtClean="0"/>
              <a:t>What  performance is</a:t>
            </a:r>
          </a:p>
          <a:p>
            <a:pPr marL="285750" indent="-285750">
              <a:buFont typeface="Arial" pitchFamily="34" charset="0"/>
              <a:buChar char="•"/>
            </a:pPr>
            <a:r>
              <a:rPr lang="en-GB" dirty="0" smtClean="0"/>
              <a:t>How we measure performance</a:t>
            </a:r>
          </a:p>
          <a:p>
            <a:pPr marL="285750" indent="-285750">
              <a:buFont typeface="Arial" pitchFamily="34" charset="0"/>
              <a:buChar char="•"/>
            </a:pPr>
            <a:r>
              <a:rPr lang="en-GB" dirty="0" smtClean="0"/>
              <a:t>What factors affect performance</a:t>
            </a:r>
            <a:endParaRPr lang="en-US" dirty="0" smtClean="0"/>
          </a:p>
          <a:p>
            <a:endParaRPr lang="en-US" dirty="0"/>
          </a:p>
          <a:p>
            <a:r>
              <a:rPr lang="en-GB" dirty="0" smtClean="0"/>
              <a:t>In practice, the performance of a computer is very difficult to quantify as we shall see.</a:t>
            </a:r>
            <a:endParaRPr lang="en-US" dirty="0" smtClean="0"/>
          </a:p>
          <a:p>
            <a:endParaRPr lang="en-US" dirty="0"/>
          </a:p>
          <a:p>
            <a:endParaRPr lang="en-US" dirty="0" smtClean="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388211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30</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3314" name="Picture 2" descr="C:\Users\AlanCore7\Desktop\ch06\87046-06-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7266866" cy="27764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3702" y="609600"/>
            <a:ext cx="8276898" cy="2862322"/>
          </a:xfrm>
          <a:prstGeom prst="rect">
            <a:avLst/>
          </a:prstGeom>
        </p:spPr>
        <p:txBody>
          <a:bodyPr wrap="square">
            <a:spAutoFit/>
          </a:bodyPr>
          <a:lstStyle/>
          <a:p>
            <a:r>
              <a:rPr lang="en-US" dirty="0" smtClean="0"/>
              <a:t>It’s difficult </a:t>
            </a:r>
            <a:r>
              <a:rPr lang="en-US" dirty="0"/>
              <a:t>to alter the clock rate </a:t>
            </a:r>
            <a:r>
              <a:rPr lang="en-US" dirty="0" smtClean="0"/>
              <a:t>from </a:t>
            </a:r>
            <a:r>
              <a:rPr lang="en-US" dirty="0"/>
              <a:t>clock pulse to clock pulse. </a:t>
            </a:r>
            <a:endParaRPr lang="en-US" dirty="0" smtClean="0"/>
          </a:p>
          <a:p>
            <a:endParaRPr lang="en-US" dirty="0"/>
          </a:p>
          <a:p>
            <a:r>
              <a:rPr lang="en-US" dirty="0" smtClean="0"/>
              <a:t>Most </a:t>
            </a:r>
            <a:r>
              <a:rPr lang="en-US" dirty="0"/>
              <a:t>systems </a:t>
            </a:r>
            <a:r>
              <a:rPr lang="en-US" dirty="0" smtClean="0"/>
              <a:t>extend </a:t>
            </a:r>
            <a:r>
              <a:rPr lang="en-US" dirty="0"/>
              <a:t>an operation by an integer number of cycles called </a:t>
            </a:r>
            <a:r>
              <a:rPr lang="en-US" i="1" dirty="0"/>
              <a:t>wait states</a:t>
            </a:r>
            <a:r>
              <a:rPr lang="en-US" dirty="0"/>
              <a:t>. In </a:t>
            </a:r>
            <a:r>
              <a:rPr lang="en-US" dirty="0" smtClean="0"/>
              <a:t>figure </a:t>
            </a:r>
            <a:r>
              <a:rPr lang="en-US" dirty="0"/>
              <a:t>6.12, the cycle time is 30 ns and the 52 ns memory access requires two cycles. The operation now takes 4 x 30 ns to </a:t>
            </a:r>
            <a:r>
              <a:rPr lang="en-US" dirty="0" smtClean="0"/>
              <a:t>complete.</a:t>
            </a:r>
          </a:p>
          <a:p>
            <a:endParaRPr lang="en-US" dirty="0"/>
          </a:p>
          <a:p>
            <a:r>
              <a:rPr lang="en-US" dirty="0" smtClean="0"/>
              <a:t>The </a:t>
            </a:r>
            <a:r>
              <a:rPr lang="en-US" dirty="0"/>
              <a:t>non-scalable clock property of systems described by Figure 6.11 demonstrates why some computers become unstable if you try and </a:t>
            </a:r>
            <a:r>
              <a:rPr lang="en-US" i="1" dirty="0"/>
              <a:t>overclock</a:t>
            </a:r>
            <a:r>
              <a:rPr lang="en-US" dirty="0"/>
              <a:t> them (a mechanism beloved of hackers who clock processors at a rate higher than that specified by the manufacturer).</a:t>
            </a:r>
          </a:p>
        </p:txBody>
      </p:sp>
    </p:spTree>
    <p:extLst>
      <p:ext uri="{BB962C8B-B14F-4D97-AF65-F5344CB8AC3E}">
        <p14:creationId xmlns:p14="http://schemas.microsoft.com/office/powerpoint/2010/main" val="3711351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31</a:t>
            </a:fld>
            <a:endParaRPr lang="en-US"/>
          </a:p>
        </p:txBody>
      </p:sp>
      <p:sp>
        <p:nvSpPr>
          <p:cNvPr id="4" name="Rectangle 3"/>
          <p:cNvSpPr/>
          <p:nvPr/>
        </p:nvSpPr>
        <p:spPr>
          <a:xfrm>
            <a:off x="289034" y="228600"/>
            <a:ext cx="8305800" cy="5909310"/>
          </a:xfrm>
          <a:prstGeom prst="rect">
            <a:avLst/>
          </a:prstGeom>
        </p:spPr>
        <p:txBody>
          <a:bodyPr wrap="square">
            <a:spAutoFit/>
          </a:bodyPr>
          <a:lstStyle/>
          <a:p>
            <a:r>
              <a:rPr lang="en-US" b="1" dirty="0"/>
              <a:t>Is Megahertz Enough?</a:t>
            </a:r>
            <a:endParaRPr lang="en-US" dirty="0"/>
          </a:p>
          <a:p>
            <a:r>
              <a:rPr lang="en-US" i="1" dirty="0"/>
              <a:t> </a:t>
            </a:r>
            <a:endParaRPr lang="en-US" dirty="0"/>
          </a:p>
          <a:p>
            <a:r>
              <a:rPr lang="en-US" i="1" dirty="0"/>
              <a:t>The following is taken from an IDC White Paper written by </a:t>
            </a:r>
            <a:r>
              <a:rPr lang="en-US" dirty="0"/>
              <a:t>Shane Rau</a:t>
            </a:r>
            <a:r>
              <a:rPr lang="en-US" i="1" dirty="0"/>
              <a:t> and sponsored by AMD </a:t>
            </a:r>
            <a:r>
              <a:rPr lang="en-US" i="1" dirty="0" smtClean="0"/>
              <a:t>.</a:t>
            </a:r>
          </a:p>
          <a:p>
            <a:r>
              <a:rPr lang="en-US" i="1" dirty="0"/>
              <a:t> </a:t>
            </a:r>
            <a:endParaRPr lang="en-US" dirty="0"/>
          </a:p>
          <a:p>
            <a:r>
              <a:rPr lang="en-US" dirty="0"/>
              <a:t>PC buyers </a:t>
            </a:r>
            <a:r>
              <a:rPr lang="en-US" dirty="0" smtClean="0"/>
              <a:t>often rely </a:t>
            </a:r>
            <a:r>
              <a:rPr lang="en-US" dirty="0"/>
              <a:t>on the clock </a:t>
            </a:r>
            <a:r>
              <a:rPr lang="en-US" dirty="0" smtClean="0"/>
              <a:t>speed </a:t>
            </a:r>
            <a:r>
              <a:rPr lang="en-US" dirty="0"/>
              <a:t>of a PC's microprocessor to determine their purchasing decision. Because the industry lacks a simple, universally accepted way to judge performance, users have become conditioned to substituting clock speed to gauge how fast their applications will run. This practice has grown common over many years because:</a:t>
            </a:r>
          </a:p>
          <a:p>
            <a:r>
              <a:rPr lang="en-US" dirty="0"/>
              <a:t> </a:t>
            </a:r>
          </a:p>
          <a:p>
            <a:pPr marL="179388" indent="-179388"/>
            <a:r>
              <a:rPr lang="en-US" dirty="0"/>
              <a:t>•	The popularization of the PC among general consumers has increased the available pool of buyers unfamiliar with factors in PC performance</a:t>
            </a:r>
            <a:r>
              <a:rPr lang="en-US" dirty="0" smtClean="0"/>
              <a:t>.</a:t>
            </a:r>
          </a:p>
          <a:p>
            <a:pPr marL="179388" indent="-179388"/>
            <a:endParaRPr lang="en-US" dirty="0"/>
          </a:p>
          <a:p>
            <a:pPr marL="179388" indent="-179388"/>
            <a:r>
              <a:rPr lang="en-US" dirty="0"/>
              <a:t>•	The growth of the direct model of PC purchases has made it more likely that the actual end user will buy a PC </a:t>
            </a:r>
            <a:r>
              <a:rPr lang="en-US" dirty="0" smtClean="0"/>
              <a:t> without </a:t>
            </a:r>
            <a:r>
              <a:rPr lang="en-US" dirty="0"/>
              <a:t>the help of a third party familiar with factors that influence PC performance</a:t>
            </a:r>
            <a:r>
              <a:rPr lang="en-US" dirty="0" smtClean="0"/>
              <a:t>.</a:t>
            </a:r>
          </a:p>
          <a:p>
            <a:pPr marL="179388" indent="-179388"/>
            <a:endParaRPr lang="en-US" dirty="0"/>
          </a:p>
          <a:p>
            <a:pPr marL="179388" indent="-179388"/>
            <a:r>
              <a:rPr lang="en-US" dirty="0"/>
              <a:t>•	The increasing sophistication of the PC exposes the buyer to a growing number of often arcane technical specifications, from which clock speed promises a convenient escape. </a:t>
            </a:r>
          </a:p>
        </p:txBody>
      </p:sp>
    </p:spTree>
    <p:extLst>
      <p:ext uri="{BB962C8B-B14F-4D97-AF65-F5344CB8AC3E}">
        <p14:creationId xmlns:p14="http://schemas.microsoft.com/office/powerpoint/2010/main" val="74422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32</a:t>
            </a:fld>
            <a:endParaRPr lang="en-US"/>
          </a:p>
        </p:txBody>
      </p:sp>
      <p:sp>
        <p:nvSpPr>
          <p:cNvPr id="4" name="Rectangle 3"/>
          <p:cNvSpPr/>
          <p:nvPr/>
        </p:nvSpPr>
        <p:spPr>
          <a:xfrm>
            <a:off x="457200" y="457200"/>
            <a:ext cx="8077200" cy="5078313"/>
          </a:xfrm>
          <a:prstGeom prst="rect">
            <a:avLst/>
          </a:prstGeom>
        </p:spPr>
        <p:txBody>
          <a:bodyPr wrap="square">
            <a:spAutoFit/>
          </a:bodyPr>
          <a:lstStyle/>
          <a:p>
            <a:r>
              <a:rPr lang="en-US" dirty="0"/>
              <a:t>In some ways, the power barrier has rendered clock speed arguments rather moot. </a:t>
            </a:r>
            <a:endParaRPr lang="en-US" dirty="0" smtClean="0"/>
          </a:p>
          <a:p>
            <a:endParaRPr lang="en-US" dirty="0"/>
          </a:p>
          <a:p>
            <a:r>
              <a:rPr lang="en-US" dirty="0" smtClean="0"/>
              <a:t>Since </a:t>
            </a:r>
            <a:r>
              <a:rPr lang="en-US" dirty="0"/>
              <a:t>about 2008, clock speed has ceased to increase dramatically because the limits of power dissipation have been reached and power dissipation is proportional to the </a:t>
            </a:r>
            <a:r>
              <a:rPr lang="en-US" i="1" dirty="0"/>
              <a:t>square</a:t>
            </a:r>
            <a:r>
              <a:rPr lang="en-US" dirty="0"/>
              <a:t> of the clock frequency. </a:t>
            </a:r>
            <a:endParaRPr lang="en-US" dirty="0" smtClean="0"/>
          </a:p>
          <a:p>
            <a:endParaRPr lang="en-US" dirty="0"/>
          </a:p>
          <a:p>
            <a:r>
              <a:rPr lang="en-US" dirty="0" smtClean="0"/>
              <a:t>Manufacturers </a:t>
            </a:r>
            <a:r>
              <a:rPr lang="en-US" dirty="0"/>
              <a:t>have directed their efforts towards multicore processors rather than faster processors. </a:t>
            </a:r>
            <a:endParaRPr lang="en-US" dirty="0" smtClean="0"/>
          </a:p>
          <a:p>
            <a:endParaRPr lang="en-US" dirty="0"/>
          </a:p>
          <a:p>
            <a:r>
              <a:rPr lang="en-US" dirty="0" smtClean="0"/>
              <a:t>Clock </a:t>
            </a:r>
            <a:r>
              <a:rPr lang="en-US" dirty="0"/>
              <a:t>speeds </a:t>
            </a:r>
            <a:r>
              <a:rPr lang="en-US" dirty="0" smtClean="0"/>
              <a:t>may </a:t>
            </a:r>
            <a:r>
              <a:rPr lang="en-US" dirty="0"/>
              <a:t>rise again if power consumption falls because of the introduction on new semiconductor materials or because of circuit innovations such as asynchronous clocking where circuits are not driven by a master clock and one event triggers another. </a:t>
            </a:r>
            <a:endParaRPr lang="en-US" dirty="0" smtClean="0"/>
          </a:p>
          <a:p>
            <a:endParaRPr lang="en-US" dirty="0"/>
          </a:p>
          <a:p>
            <a:r>
              <a:rPr lang="en-US" dirty="0" smtClean="0"/>
              <a:t>Asynchronous </a:t>
            </a:r>
            <a:r>
              <a:rPr lang="en-US" dirty="0"/>
              <a:t>circuits can operate at up to 70% lower power levels than their clocked counterparts, but design, testing, and verification is problematic. </a:t>
            </a:r>
          </a:p>
        </p:txBody>
      </p:sp>
    </p:spTree>
    <p:extLst>
      <p:ext uri="{BB962C8B-B14F-4D97-AF65-F5344CB8AC3E}">
        <p14:creationId xmlns:p14="http://schemas.microsoft.com/office/powerpoint/2010/main" val="2798030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33</a:t>
            </a:fld>
            <a:endParaRPr lang="en-US"/>
          </a:p>
        </p:txBody>
      </p:sp>
      <p:sp>
        <p:nvSpPr>
          <p:cNvPr id="7" name="Rectangle 6"/>
          <p:cNvSpPr/>
          <p:nvPr/>
        </p:nvSpPr>
        <p:spPr>
          <a:xfrm>
            <a:off x="331076" y="533400"/>
            <a:ext cx="8077200" cy="6186309"/>
          </a:xfrm>
          <a:prstGeom prst="rect">
            <a:avLst/>
          </a:prstGeom>
        </p:spPr>
        <p:txBody>
          <a:bodyPr wrap="square">
            <a:spAutoFit/>
          </a:bodyPr>
          <a:lstStyle/>
          <a:p>
            <a:r>
              <a:rPr lang="en-US" b="1" dirty="0" smtClean="0"/>
              <a:t>MIPS</a:t>
            </a:r>
            <a:endParaRPr lang="en-US" dirty="0"/>
          </a:p>
          <a:p>
            <a:r>
              <a:rPr lang="en-US" dirty="0"/>
              <a:t> </a:t>
            </a:r>
          </a:p>
          <a:p>
            <a:r>
              <a:rPr lang="en-US" dirty="0"/>
              <a:t>A slightly better metric than clock rate is MIPS, or </a:t>
            </a:r>
            <a:r>
              <a:rPr lang="en-US" i="1" dirty="0"/>
              <a:t>millions of instruction per second</a:t>
            </a:r>
            <a:r>
              <a:rPr lang="en-US" dirty="0"/>
              <a:t>. </a:t>
            </a:r>
            <a:endParaRPr lang="en-US" dirty="0" smtClean="0"/>
          </a:p>
          <a:p>
            <a:endParaRPr lang="en-US" dirty="0"/>
          </a:p>
          <a:p>
            <a:r>
              <a:rPr lang="en-US" dirty="0" smtClean="0"/>
              <a:t>This </a:t>
            </a:r>
            <a:r>
              <a:rPr lang="en-US" dirty="0"/>
              <a:t>metric removes the discrepancy between systems with different numbers of clocks per operation by measuring instructions per second rather than clocks per second. </a:t>
            </a:r>
            <a:endParaRPr lang="en-US" dirty="0" smtClean="0"/>
          </a:p>
          <a:p>
            <a:endParaRPr lang="en-US" dirty="0"/>
          </a:p>
          <a:p>
            <a:r>
              <a:rPr lang="en-US" dirty="0" smtClean="0"/>
              <a:t>For </a:t>
            </a:r>
            <a:r>
              <a:rPr lang="en-US" dirty="0"/>
              <a:t>a given </a:t>
            </a:r>
            <a:r>
              <a:rPr lang="en-US" dirty="0" smtClean="0"/>
              <a:t>computer</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US" dirty="0"/>
              <a:t>where </a:t>
            </a:r>
            <a:r>
              <a:rPr lang="en-US" i="1" dirty="0"/>
              <a:t>n</a:t>
            </a:r>
            <a:r>
              <a:rPr lang="en-US" dirty="0"/>
              <a:t> is the number of instructions executed and </a:t>
            </a:r>
            <a:r>
              <a:rPr lang="en-US" dirty="0" err="1"/>
              <a:t>t</a:t>
            </a:r>
            <a:r>
              <a:rPr lang="en-US" baseline="-25000" dirty="0" err="1"/>
              <a:t>execute</a:t>
            </a:r>
            <a:r>
              <a:rPr lang="en-US" dirty="0"/>
              <a:t> is the time taken to execute them.</a:t>
            </a:r>
          </a:p>
          <a:p>
            <a:endParaRPr lang="en-GB" dirty="0"/>
          </a:p>
          <a:p>
            <a:endParaRPr lang="en-GB" dirty="0" smtClean="0"/>
          </a:p>
          <a:p>
            <a:endParaRPr lang="en-US" dirty="0"/>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07103463"/>
              </p:ext>
            </p:extLst>
          </p:nvPr>
        </p:nvGraphicFramePr>
        <p:xfrm>
          <a:off x="1828800" y="3610788"/>
          <a:ext cx="3810000" cy="1406196"/>
        </p:xfrm>
        <a:graphic>
          <a:graphicData uri="http://schemas.openxmlformats.org/presentationml/2006/ole">
            <mc:AlternateContent xmlns:mc="http://schemas.openxmlformats.org/markup-compatibility/2006">
              <mc:Choice xmlns:v="urn:schemas-microsoft-com:vml" Requires="v">
                <p:oleObj spid="_x0000_s5142" name="Equation" r:id="rId3" imgW="1244520" imgH="457200" progId="Equation.3">
                  <p:embed/>
                </p:oleObj>
              </mc:Choice>
              <mc:Fallback>
                <p:oleObj name="Equation" r:id="rId3" imgW="1244520" imgH="457200" progId="Equation.3">
                  <p:embed/>
                  <p:pic>
                    <p:nvPicPr>
                      <p:cNvPr id="0" name="Object 4"/>
                      <p:cNvPicPr>
                        <a:picLocks noChangeAspect="1" noChangeArrowheads="1"/>
                      </p:cNvPicPr>
                      <p:nvPr/>
                    </p:nvPicPr>
                    <p:blipFill>
                      <a:blip r:embed="rId4"/>
                      <a:srcRect/>
                      <a:stretch>
                        <a:fillRect/>
                      </a:stretch>
                    </p:blipFill>
                    <p:spPr bwMode="auto">
                      <a:xfrm>
                        <a:off x="1828800" y="3610788"/>
                        <a:ext cx="3810000" cy="1406196"/>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1369120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34</a:t>
            </a:fld>
            <a:endParaRPr lang="en-US"/>
          </a:p>
        </p:txBody>
      </p:sp>
      <p:sp>
        <p:nvSpPr>
          <p:cNvPr id="6" name="Rectangle 5"/>
          <p:cNvSpPr/>
          <p:nvPr/>
        </p:nvSpPr>
        <p:spPr>
          <a:xfrm>
            <a:off x="478221" y="381000"/>
            <a:ext cx="8001000" cy="3139321"/>
          </a:xfrm>
          <a:prstGeom prst="rect">
            <a:avLst/>
          </a:prstGeom>
        </p:spPr>
        <p:txBody>
          <a:bodyPr wrap="square">
            <a:spAutoFit/>
          </a:bodyPr>
          <a:lstStyle/>
          <a:p>
            <a:r>
              <a:rPr lang="en-US" dirty="0" smtClean="0"/>
              <a:t>The </a:t>
            </a:r>
            <a:r>
              <a:rPr lang="en-US" dirty="0"/>
              <a:t>MIPS rating is a poor metric that fails for the same reason as the clock rate. </a:t>
            </a:r>
            <a:endParaRPr lang="en-US" dirty="0" smtClean="0"/>
          </a:p>
          <a:p>
            <a:endParaRPr lang="en-US" dirty="0"/>
          </a:p>
          <a:p>
            <a:r>
              <a:rPr lang="en-US" dirty="0" smtClean="0"/>
              <a:t>MIPS tells </a:t>
            </a:r>
            <a:r>
              <a:rPr lang="en-US" dirty="0"/>
              <a:t>you only how fast a computer executes instructions, but doesn’t tell you what is actually achieved by the instructions being executed. </a:t>
            </a:r>
            <a:endParaRPr lang="en-US" dirty="0" smtClean="0"/>
          </a:p>
          <a:p>
            <a:endParaRPr lang="en-US" dirty="0"/>
          </a:p>
          <a:p>
            <a:r>
              <a:rPr lang="en-US" dirty="0" smtClean="0"/>
              <a:t>Consider </a:t>
            </a:r>
            <a:r>
              <a:rPr lang="en-US" dirty="0"/>
              <a:t>the following </a:t>
            </a:r>
            <a:r>
              <a:rPr lang="en-US" dirty="0" smtClean="0"/>
              <a:t>example </a:t>
            </a:r>
            <a:r>
              <a:rPr lang="en-US" dirty="0"/>
              <a:t>of computation on two computers </a:t>
            </a:r>
            <a:r>
              <a:rPr lang="en-US" i="1" dirty="0"/>
              <a:t>A</a:t>
            </a:r>
            <a:r>
              <a:rPr lang="en-US" dirty="0"/>
              <a:t> and </a:t>
            </a:r>
            <a:r>
              <a:rPr lang="en-US" i="1" dirty="0"/>
              <a:t>B</a:t>
            </a:r>
            <a:r>
              <a:rPr lang="en-US" dirty="0"/>
              <a:t>, where computer </a:t>
            </a:r>
            <a:r>
              <a:rPr lang="en-US" i="1" dirty="0"/>
              <a:t>A</a:t>
            </a:r>
            <a:r>
              <a:rPr lang="en-US" dirty="0"/>
              <a:t> has a load/store architecture without a multiplier and </a:t>
            </a:r>
            <a:r>
              <a:rPr lang="en-US" i="1" dirty="0" smtClean="0"/>
              <a:t>B</a:t>
            </a:r>
            <a:r>
              <a:rPr lang="en-US" dirty="0" smtClean="0"/>
              <a:t> </a:t>
            </a:r>
            <a:r>
              <a:rPr lang="en-US" dirty="0"/>
              <a:t>has a memory-to-register architecture. Computer </a:t>
            </a:r>
            <a:r>
              <a:rPr lang="en-US" i="1" dirty="0"/>
              <a:t>A</a:t>
            </a:r>
            <a:r>
              <a:rPr lang="en-US" dirty="0"/>
              <a:t> is more verbose than </a:t>
            </a:r>
            <a:r>
              <a:rPr lang="en-US" i="1" dirty="0" smtClean="0"/>
              <a:t>B</a:t>
            </a:r>
            <a:r>
              <a:rPr lang="en-US" dirty="0" smtClean="0"/>
              <a:t>. </a:t>
            </a:r>
            <a:r>
              <a:rPr lang="en-US" dirty="0"/>
              <a:t>Both the computers evaluate the expression z = 4(x + y).</a:t>
            </a:r>
          </a:p>
        </p:txBody>
      </p:sp>
      <p:graphicFrame>
        <p:nvGraphicFramePr>
          <p:cNvPr id="7" name="Table 6"/>
          <p:cNvGraphicFramePr>
            <a:graphicFrameLocks noGrp="1"/>
          </p:cNvGraphicFramePr>
          <p:nvPr>
            <p:extLst>
              <p:ext uri="{D42A27DB-BD31-4B8C-83A1-F6EECF244321}">
                <p14:modId xmlns:p14="http://schemas.microsoft.com/office/powerpoint/2010/main" val="2776685442"/>
              </p:ext>
            </p:extLst>
          </p:nvPr>
        </p:nvGraphicFramePr>
        <p:xfrm>
          <a:off x="609600" y="3962400"/>
          <a:ext cx="7162800" cy="2057400"/>
        </p:xfrm>
        <a:graphic>
          <a:graphicData uri="http://schemas.openxmlformats.org/drawingml/2006/table">
            <a:tbl>
              <a:tblPr>
                <a:tableStyleId>{5C22544A-7EE6-4342-B048-85BDC9FD1C3A}</a:tableStyleId>
              </a:tblPr>
              <a:tblGrid>
                <a:gridCol w="3589341"/>
                <a:gridCol w="3573459"/>
              </a:tblGrid>
              <a:tr h="257175">
                <a:tc>
                  <a:txBody>
                    <a:bodyPr/>
                    <a:lstStyle/>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Computer A (LOAD/STORE)</a:t>
                      </a:r>
                      <a:endParaRPr lang="en-US" sz="1600" dirty="0">
                        <a:effectLst/>
                        <a:latin typeface="Courier New" pitchFamily="49" charset="0"/>
                        <a:ea typeface="Times New Roman"/>
                        <a:cs typeface="Courier New" pitchFamily="49" charset="0"/>
                      </a:endParaRPr>
                    </a:p>
                  </a:txBody>
                  <a:tcPr marL="68580" marR="68580" marT="0" marB="0"/>
                </a:tc>
                <a:tc>
                  <a:txBody>
                    <a:bodyPr/>
                    <a:lstStyle/>
                    <a:p>
                      <a:pPr marL="0" marR="0" algn="just">
                        <a:spcBef>
                          <a:spcPts val="0"/>
                        </a:spcBef>
                        <a:spcAft>
                          <a:spcPts val="0"/>
                        </a:spcAft>
                        <a:tabLst>
                          <a:tab pos="457200" algn="l"/>
                          <a:tab pos="914400" algn="l"/>
                          <a:tab pos="1371600" algn="l"/>
                          <a:tab pos="1828800" algn="l"/>
                        </a:tabLst>
                      </a:pPr>
                      <a:r>
                        <a:rPr lang="en-US" sz="1600">
                          <a:effectLst/>
                          <a:latin typeface="Courier New" pitchFamily="49" charset="0"/>
                          <a:cs typeface="Courier New" pitchFamily="49" charset="0"/>
                        </a:rPr>
                        <a:t>Computer B (memory-register)</a:t>
                      </a:r>
                      <a:endParaRPr lang="en-US" sz="1600">
                        <a:effectLst/>
                        <a:latin typeface="Courier New" pitchFamily="49" charset="0"/>
                        <a:ea typeface="Times New Roman"/>
                        <a:cs typeface="Courier New" pitchFamily="49" charset="0"/>
                      </a:endParaRPr>
                    </a:p>
                  </a:txBody>
                  <a:tcPr marL="68580" marR="68580" marT="0" marB="0"/>
                </a:tc>
              </a:tr>
              <a:tr h="1800225">
                <a:tc>
                  <a:txBody>
                    <a:bodyPr/>
                    <a:lstStyle/>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 </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LDR   </a:t>
                      </a:r>
                      <a:r>
                        <a:rPr lang="es-ES" sz="1600" dirty="0" smtClean="0">
                          <a:effectLst/>
                          <a:latin typeface="Courier New" pitchFamily="49" charset="0"/>
                          <a:cs typeface="Courier New" pitchFamily="49" charset="0"/>
                        </a:rPr>
                        <a:t>r1,[r0]   </a:t>
                      </a:r>
                      <a:r>
                        <a:rPr lang="es-ES" sz="1600" dirty="0">
                          <a:effectLst/>
                          <a:latin typeface="Courier New" pitchFamily="49" charset="0"/>
                          <a:cs typeface="Courier New" pitchFamily="49" charset="0"/>
                        </a:rPr>
                        <a:t>;load x</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LDR   </a:t>
                      </a:r>
                      <a:r>
                        <a:rPr lang="es-ES" sz="1600" dirty="0" smtClean="0">
                          <a:effectLst/>
                          <a:latin typeface="Courier New" pitchFamily="49" charset="0"/>
                          <a:cs typeface="Courier New" pitchFamily="49" charset="0"/>
                        </a:rPr>
                        <a:t>r2,[4,r0] </a:t>
                      </a:r>
                      <a:r>
                        <a:rPr lang="es-ES" sz="1600" dirty="0">
                          <a:effectLst/>
                          <a:latin typeface="Courier New" pitchFamily="49" charset="0"/>
                          <a:cs typeface="Courier New" pitchFamily="49" charset="0"/>
                        </a:rPr>
                        <a:t>;load y</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ADD   r2,r1,r2  ;</a:t>
                      </a:r>
                      <a:r>
                        <a:rPr lang="es-ES" sz="1600" dirty="0" err="1">
                          <a:effectLst/>
                          <a:latin typeface="Courier New" pitchFamily="49" charset="0"/>
                          <a:cs typeface="Courier New" pitchFamily="49" charset="0"/>
                        </a:rPr>
                        <a:t>x+y</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ADD   r2,r1,r2  ;2(</a:t>
                      </a:r>
                      <a:r>
                        <a:rPr lang="es-ES" sz="1600" dirty="0" err="1">
                          <a:effectLst/>
                          <a:latin typeface="Courier New" pitchFamily="49" charset="0"/>
                          <a:cs typeface="Courier New" pitchFamily="49" charset="0"/>
                        </a:rPr>
                        <a:t>x+y</a:t>
                      </a:r>
                      <a:r>
                        <a:rPr lang="es-ES" sz="1600" dirty="0">
                          <a:effectLst/>
                          <a:latin typeface="Courier New" pitchFamily="49" charset="0"/>
                          <a:cs typeface="Courier New" pitchFamily="49" charset="0"/>
                        </a:rPr>
                        <a:t>)</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s-ES" sz="1600" dirty="0">
                          <a:effectLst/>
                          <a:latin typeface="Courier New" pitchFamily="49" charset="0"/>
                          <a:cs typeface="Courier New" pitchFamily="49" charset="0"/>
                        </a:rPr>
                        <a:t>ADD   r2,r2,r1  ;4(</a:t>
                      </a:r>
                      <a:r>
                        <a:rPr lang="es-ES" sz="1600" dirty="0" err="1">
                          <a:effectLst/>
                          <a:latin typeface="Courier New" pitchFamily="49" charset="0"/>
                          <a:cs typeface="Courier New" pitchFamily="49" charset="0"/>
                        </a:rPr>
                        <a:t>x+y</a:t>
                      </a:r>
                      <a:r>
                        <a:rPr lang="es-ES" sz="1600" dirty="0">
                          <a:effectLst/>
                          <a:latin typeface="Courier New" pitchFamily="49" charset="0"/>
                          <a:cs typeface="Courier New" pitchFamily="49" charset="0"/>
                        </a:rPr>
                        <a:t>)</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STR   </a:t>
                      </a:r>
                      <a:r>
                        <a:rPr lang="en-US" sz="1600" dirty="0" smtClean="0">
                          <a:effectLst/>
                          <a:latin typeface="Courier New" pitchFamily="49" charset="0"/>
                          <a:cs typeface="Courier New" pitchFamily="49" charset="0"/>
                        </a:rPr>
                        <a:t>r2,[8,r0] </a:t>
                      </a:r>
                      <a:r>
                        <a:rPr lang="en-US" sz="1600" dirty="0">
                          <a:effectLst/>
                          <a:latin typeface="Courier New" pitchFamily="49" charset="0"/>
                          <a:cs typeface="Courier New" pitchFamily="49" charset="0"/>
                        </a:rPr>
                        <a:t>;store z</a:t>
                      </a:r>
                      <a:endParaRPr lang="en-US" sz="1600" dirty="0">
                        <a:effectLst/>
                        <a:latin typeface="Courier New" pitchFamily="49" charset="0"/>
                        <a:ea typeface="Times New Roman"/>
                        <a:cs typeface="Courier New" pitchFamily="49" charset="0"/>
                      </a:endParaRPr>
                    </a:p>
                  </a:txBody>
                  <a:tcPr marL="68580" marR="68580" marT="0" marB="0"/>
                </a:tc>
                <a:tc>
                  <a:txBody>
                    <a:bodyPr/>
                    <a:lstStyle/>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 </a:t>
                      </a: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LDR   </a:t>
                      </a:r>
                      <a:r>
                        <a:rPr lang="en-US" sz="1600" dirty="0" smtClean="0">
                          <a:effectLst/>
                          <a:latin typeface="Courier New" pitchFamily="49" charset="0"/>
                          <a:cs typeface="Courier New" pitchFamily="49" charset="0"/>
                        </a:rPr>
                        <a:t>r1,[r0]    </a:t>
                      </a:r>
                      <a:r>
                        <a:rPr lang="en-US" sz="1600" dirty="0">
                          <a:effectLst/>
                          <a:latin typeface="Courier New" pitchFamily="49" charset="0"/>
                          <a:cs typeface="Courier New" pitchFamily="49" charset="0"/>
                        </a:rPr>
                        <a:t>;load x</a:t>
                      </a: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ADD   </a:t>
                      </a:r>
                      <a:r>
                        <a:rPr lang="en-US" sz="1600" dirty="0" smtClean="0">
                          <a:effectLst/>
                          <a:latin typeface="Courier New" pitchFamily="49" charset="0"/>
                          <a:cs typeface="Courier New" pitchFamily="49" charset="0"/>
                        </a:rPr>
                        <a:t>r1,[4,r0]  </a:t>
                      </a:r>
                      <a:r>
                        <a:rPr lang="en-US" sz="1600" dirty="0">
                          <a:effectLst/>
                          <a:latin typeface="Courier New" pitchFamily="49" charset="0"/>
                          <a:cs typeface="Courier New" pitchFamily="49" charset="0"/>
                        </a:rPr>
                        <a:t>;</a:t>
                      </a:r>
                      <a:r>
                        <a:rPr lang="en-US" sz="1600" dirty="0" err="1">
                          <a:effectLst/>
                          <a:latin typeface="Courier New" pitchFamily="49" charset="0"/>
                          <a:cs typeface="Courier New" pitchFamily="49" charset="0"/>
                        </a:rPr>
                        <a:t>x+y</a:t>
                      </a:r>
                      <a:endParaRPr lang="en-US" sz="1600" dirty="0">
                        <a:effectLst/>
                        <a:latin typeface="Courier New" pitchFamily="49" charset="0"/>
                        <a:cs typeface="Courier New" pitchFamily="49" charset="0"/>
                      </a:endParaRP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MUL   r1,#4      ;4(</a:t>
                      </a:r>
                      <a:r>
                        <a:rPr lang="en-US" sz="1600" dirty="0" err="1">
                          <a:effectLst/>
                          <a:latin typeface="Courier New" pitchFamily="49" charset="0"/>
                          <a:cs typeface="Courier New" pitchFamily="49" charset="0"/>
                        </a:rPr>
                        <a:t>x+y</a:t>
                      </a:r>
                      <a:r>
                        <a:rPr lang="en-US" sz="1600" dirty="0">
                          <a:effectLst/>
                          <a:latin typeface="Courier New" pitchFamily="49" charset="0"/>
                          <a:cs typeface="Courier New" pitchFamily="49" charset="0"/>
                        </a:rPr>
                        <a:t>)</a:t>
                      </a:r>
                    </a:p>
                    <a:p>
                      <a:pPr marL="0" marR="0" algn="just">
                        <a:spcBef>
                          <a:spcPts val="0"/>
                        </a:spcBef>
                        <a:spcAft>
                          <a:spcPts val="0"/>
                        </a:spcAft>
                        <a:tabLst>
                          <a:tab pos="457200" algn="l"/>
                          <a:tab pos="914400" algn="l"/>
                          <a:tab pos="1371600" algn="l"/>
                          <a:tab pos="1828800" algn="l"/>
                        </a:tabLst>
                      </a:pPr>
                      <a:r>
                        <a:rPr lang="en-US" sz="1600" dirty="0">
                          <a:effectLst/>
                          <a:latin typeface="Courier New" pitchFamily="49" charset="0"/>
                          <a:cs typeface="Courier New" pitchFamily="49" charset="0"/>
                        </a:rPr>
                        <a:t>STR   </a:t>
                      </a:r>
                      <a:r>
                        <a:rPr lang="en-US" sz="1600" dirty="0" smtClean="0">
                          <a:effectLst/>
                          <a:latin typeface="Courier New" pitchFamily="49" charset="0"/>
                          <a:cs typeface="Courier New" pitchFamily="49" charset="0"/>
                        </a:rPr>
                        <a:t>r1,[8,r0]  </a:t>
                      </a:r>
                      <a:r>
                        <a:rPr lang="en-US" sz="1600" dirty="0">
                          <a:effectLst/>
                          <a:latin typeface="Courier New" pitchFamily="49" charset="0"/>
                          <a:cs typeface="Courier New" pitchFamily="49" charset="0"/>
                        </a:rPr>
                        <a:t>;store z</a:t>
                      </a:r>
                      <a:endParaRPr lang="en-US" sz="1600" dirty="0">
                        <a:effectLst/>
                        <a:latin typeface="Courier New" pitchFamily="49" charset="0"/>
                        <a:ea typeface="Times New Roman"/>
                        <a:cs typeface="Courier New" pitchFamily="49" charset="0"/>
                      </a:endParaRPr>
                    </a:p>
                  </a:txBody>
                  <a:tcPr marL="68580" marR="68580" marT="0" marB="0"/>
                </a:tc>
              </a:tr>
            </a:tbl>
          </a:graphicData>
        </a:graphic>
      </p:graphicFrame>
    </p:spTree>
    <p:extLst>
      <p:ext uri="{BB962C8B-B14F-4D97-AF65-F5344CB8AC3E}">
        <p14:creationId xmlns:p14="http://schemas.microsoft.com/office/powerpoint/2010/main" val="589504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35</a:t>
            </a:fld>
            <a:endParaRPr lang="en-US"/>
          </a:p>
        </p:txBody>
      </p:sp>
      <p:sp>
        <p:nvSpPr>
          <p:cNvPr id="4" name="Rectangle 3"/>
          <p:cNvSpPr/>
          <p:nvPr/>
        </p:nvSpPr>
        <p:spPr>
          <a:xfrm>
            <a:off x="685800" y="838200"/>
            <a:ext cx="6858000" cy="3970318"/>
          </a:xfrm>
          <a:prstGeom prst="rect">
            <a:avLst/>
          </a:prstGeom>
        </p:spPr>
        <p:txBody>
          <a:bodyPr wrap="square">
            <a:spAutoFit/>
          </a:bodyPr>
          <a:lstStyle/>
          <a:p>
            <a:r>
              <a:rPr lang="en-US" dirty="0"/>
              <a:t>Suppose computers </a:t>
            </a:r>
            <a:r>
              <a:rPr lang="en-US" i="1" dirty="0"/>
              <a:t>A</a:t>
            </a:r>
            <a:r>
              <a:rPr lang="en-US" dirty="0"/>
              <a:t> and </a:t>
            </a:r>
            <a:r>
              <a:rPr lang="en-US" i="1" dirty="0"/>
              <a:t>B</a:t>
            </a:r>
            <a:r>
              <a:rPr lang="en-US" dirty="0"/>
              <a:t> have the same MIPS and execute code equally rapidly. </a:t>
            </a:r>
            <a:endParaRPr lang="en-US" dirty="0" smtClean="0"/>
          </a:p>
          <a:p>
            <a:endParaRPr lang="en-US" dirty="0"/>
          </a:p>
          <a:p>
            <a:r>
              <a:rPr lang="en-US" dirty="0" smtClean="0"/>
              <a:t>If </a:t>
            </a:r>
            <a:r>
              <a:rPr lang="en-US" dirty="0"/>
              <a:t>you relied solely on MIPS as a metric of performance, you'd conclude that the computers offer the same performance. </a:t>
            </a:r>
            <a:endParaRPr lang="en-US" dirty="0" smtClean="0"/>
          </a:p>
          <a:p>
            <a:endParaRPr lang="en-US" dirty="0"/>
          </a:p>
          <a:p>
            <a:r>
              <a:rPr lang="en-US" dirty="0" smtClean="0"/>
              <a:t>As </a:t>
            </a:r>
            <a:r>
              <a:rPr lang="en-US" dirty="0"/>
              <a:t>you can see, computer </a:t>
            </a:r>
            <a:r>
              <a:rPr lang="en-US" i="1" dirty="0"/>
              <a:t>B</a:t>
            </a:r>
            <a:r>
              <a:rPr lang="en-US" dirty="0"/>
              <a:t> is faster than computer </a:t>
            </a:r>
            <a:r>
              <a:rPr lang="en-US" i="1" dirty="0"/>
              <a:t>A</a:t>
            </a:r>
            <a:r>
              <a:rPr lang="en-US" dirty="0"/>
              <a:t> because only four instructions are required to do the work (this argument is based on the assumption that all instructions take the same time). </a:t>
            </a:r>
            <a:endParaRPr lang="en-US" dirty="0" smtClean="0"/>
          </a:p>
          <a:p>
            <a:endParaRPr lang="en-US" dirty="0"/>
          </a:p>
          <a:p>
            <a:r>
              <a:rPr lang="en-US" dirty="0" smtClean="0"/>
              <a:t>In </a:t>
            </a:r>
            <a:r>
              <a:rPr lang="en-US" dirty="0"/>
              <a:t>practice, computer </a:t>
            </a:r>
            <a:r>
              <a:rPr lang="en-US" i="1" dirty="0"/>
              <a:t>A</a:t>
            </a:r>
            <a:r>
              <a:rPr lang="en-US" dirty="0"/>
              <a:t> might be faster than </a:t>
            </a:r>
            <a:r>
              <a:rPr lang="en-US" i="1" dirty="0"/>
              <a:t>B</a:t>
            </a:r>
            <a:r>
              <a:rPr lang="en-US" dirty="0"/>
              <a:t> because memory-to-register architectures are slower than register-to-register architectures. </a:t>
            </a:r>
          </a:p>
        </p:txBody>
      </p:sp>
    </p:spTree>
    <p:extLst>
      <p:ext uri="{BB962C8B-B14F-4D97-AF65-F5344CB8AC3E}">
        <p14:creationId xmlns:p14="http://schemas.microsoft.com/office/powerpoint/2010/main" val="136421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36</a:t>
            </a:fld>
            <a:endParaRPr lang="en-US"/>
          </a:p>
        </p:txBody>
      </p:sp>
      <p:sp>
        <p:nvSpPr>
          <p:cNvPr id="4" name="Rectangle 3"/>
          <p:cNvSpPr/>
          <p:nvPr/>
        </p:nvSpPr>
        <p:spPr>
          <a:xfrm>
            <a:off x="533400" y="533400"/>
            <a:ext cx="7848600" cy="3970318"/>
          </a:xfrm>
          <a:prstGeom prst="rect">
            <a:avLst/>
          </a:prstGeom>
        </p:spPr>
        <p:txBody>
          <a:bodyPr wrap="square">
            <a:spAutoFit/>
          </a:bodyPr>
          <a:lstStyle/>
          <a:p>
            <a:r>
              <a:rPr lang="en-US" dirty="0" smtClean="0"/>
              <a:t>MIPS is sensitive </a:t>
            </a:r>
            <a:r>
              <a:rPr lang="en-US" dirty="0"/>
              <a:t>to the way in which a compiler generates code</a:t>
            </a:r>
            <a:r>
              <a:rPr lang="en-US" dirty="0" smtClean="0"/>
              <a:t>.</a:t>
            </a:r>
          </a:p>
          <a:p>
            <a:endParaRPr lang="en-US" dirty="0"/>
          </a:p>
          <a:p>
            <a:r>
              <a:rPr lang="en-US" dirty="0" smtClean="0"/>
              <a:t>The </a:t>
            </a:r>
            <a:r>
              <a:rPr lang="en-US" dirty="0"/>
              <a:t>duration of a single instruction is </a:t>
            </a:r>
            <a:r>
              <a:rPr lang="en-US" i="1" dirty="0"/>
              <a:t>cycles</a:t>
            </a:r>
            <a:r>
              <a:rPr lang="en-US" dirty="0"/>
              <a:t> x </a:t>
            </a:r>
            <a:r>
              <a:rPr lang="en-US" dirty="0" err="1"/>
              <a:t>t</a:t>
            </a:r>
            <a:r>
              <a:rPr lang="en-US" baseline="-25000" dirty="0" err="1"/>
              <a:t>cycle</a:t>
            </a:r>
            <a:r>
              <a:rPr lang="en-US" dirty="0"/>
              <a:t>, where </a:t>
            </a:r>
            <a:r>
              <a:rPr lang="en-US" i="1" dirty="0"/>
              <a:t>cycles</a:t>
            </a:r>
            <a:r>
              <a:rPr lang="en-US" dirty="0"/>
              <a:t> is the number of machine cycles required to execute the instruction and </a:t>
            </a:r>
            <a:r>
              <a:rPr lang="en-US" dirty="0" err="1"/>
              <a:t>t</a:t>
            </a:r>
            <a:r>
              <a:rPr lang="en-US" baseline="-25000" dirty="0" err="1"/>
              <a:t>cycle</a:t>
            </a:r>
            <a:r>
              <a:rPr lang="en-US" dirty="0"/>
              <a:t> is the cycle time (usually the clock period). </a:t>
            </a:r>
            <a:endParaRPr lang="en-US" dirty="0" smtClean="0"/>
          </a:p>
          <a:p>
            <a:endParaRPr lang="en-US" dirty="0"/>
          </a:p>
          <a:p>
            <a:r>
              <a:rPr lang="en-US" dirty="0" smtClean="0"/>
              <a:t>The </a:t>
            </a:r>
            <a:r>
              <a:rPr lang="en-US" dirty="0"/>
              <a:t>total execution time for a program is given by:</a:t>
            </a:r>
          </a:p>
          <a:p>
            <a:r>
              <a:rPr lang="en-US" dirty="0"/>
              <a:t> </a:t>
            </a:r>
          </a:p>
          <a:p>
            <a:r>
              <a:rPr lang="en-US" dirty="0" err="1"/>
              <a:t>t</a:t>
            </a:r>
            <a:r>
              <a:rPr lang="en-US" baseline="-25000" dirty="0" err="1"/>
              <a:t>execution</a:t>
            </a:r>
            <a:r>
              <a:rPr lang="en-US" dirty="0"/>
              <a:t> = </a:t>
            </a:r>
            <a:r>
              <a:rPr lang="en-US" dirty="0" err="1"/>
              <a:t>t</a:t>
            </a:r>
            <a:r>
              <a:rPr lang="en-US" baseline="-25000" dirty="0" err="1"/>
              <a:t>cycle</a:t>
            </a:r>
            <a:r>
              <a:rPr lang="en-US" dirty="0"/>
              <a:t> x </a:t>
            </a:r>
            <a:r>
              <a:rPr lang="en-US" dirty="0">
                <a:sym typeface="Symbol"/>
              </a:rPr>
              <a:t></a:t>
            </a:r>
            <a:r>
              <a:rPr lang="en-US" dirty="0" err="1"/>
              <a:t>n</a:t>
            </a:r>
            <a:r>
              <a:rPr lang="en-US" baseline="-25000" dirty="0" err="1"/>
              <a:t>i</a:t>
            </a:r>
            <a:r>
              <a:rPr lang="en-US" dirty="0"/>
              <a:t> x c</a:t>
            </a:r>
            <a:r>
              <a:rPr lang="en-US" baseline="-25000" dirty="0"/>
              <a:t>i</a:t>
            </a:r>
            <a:r>
              <a:rPr lang="en-US" dirty="0"/>
              <a:t> </a:t>
            </a:r>
          </a:p>
          <a:p>
            <a:r>
              <a:rPr lang="en-US" dirty="0"/>
              <a:t> </a:t>
            </a:r>
          </a:p>
          <a:p>
            <a:r>
              <a:rPr lang="en-US" dirty="0"/>
              <a:t>where </a:t>
            </a:r>
            <a:r>
              <a:rPr lang="en-US" i="1" dirty="0" err="1"/>
              <a:t>n</a:t>
            </a:r>
            <a:r>
              <a:rPr lang="en-US" i="1" baseline="-25000" dirty="0" err="1"/>
              <a:t>i</a:t>
            </a:r>
            <a:r>
              <a:rPr lang="en-US" dirty="0"/>
              <a:t> is the number of times instruction </a:t>
            </a:r>
            <a:r>
              <a:rPr lang="en-US" i="1" dirty="0" err="1"/>
              <a:t>i</a:t>
            </a:r>
            <a:r>
              <a:rPr lang="en-US" dirty="0"/>
              <a:t> occurs in the program and </a:t>
            </a:r>
            <a:r>
              <a:rPr lang="en-US" i="1" dirty="0"/>
              <a:t>c</a:t>
            </a:r>
            <a:r>
              <a:rPr lang="en-US" i="1" baseline="-25000" dirty="0"/>
              <a:t>i</a:t>
            </a:r>
            <a:r>
              <a:rPr lang="en-US" dirty="0"/>
              <a:t> is the number of cycles required by instruction </a:t>
            </a:r>
            <a:r>
              <a:rPr lang="en-US" i="1" dirty="0" err="1"/>
              <a:t>i</a:t>
            </a:r>
            <a:r>
              <a:rPr lang="en-US" dirty="0"/>
              <a:t>. </a:t>
            </a:r>
            <a:endParaRPr lang="en-US" dirty="0" smtClean="0"/>
          </a:p>
          <a:p>
            <a:endParaRPr lang="en-US" dirty="0"/>
          </a:p>
          <a:p>
            <a:r>
              <a:rPr lang="en-US" dirty="0" smtClean="0"/>
              <a:t>If </a:t>
            </a:r>
            <a:r>
              <a:rPr lang="en-US" dirty="0"/>
              <a:t>we plug this formula into the equation for MIPS, we </a:t>
            </a:r>
            <a:r>
              <a:rPr lang="en-US" dirty="0" smtClean="0"/>
              <a:t>get</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78268297"/>
              </p:ext>
            </p:extLst>
          </p:nvPr>
        </p:nvGraphicFramePr>
        <p:xfrm>
          <a:off x="1371600" y="4876800"/>
          <a:ext cx="5867400" cy="1466850"/>
        </p:xfrm>
        <a:graphic>
          <a:graphicData uri="http://schemas.openxmlformats.org/presentationml/2006/ole">
            <mc:AlternateContent xmlns:mc="http://schemas.openxmlformats.org/markup-compatibility/2006">
              <mc:Choice xmlns:v="urn:schemas-microsoft-com:vml" Requires="v">
                <p:oleObj spid="_x0000_s7188" name="Equation" r:id="rId3" imgW="1828800" imgH="457200" progId="Equation.3">
                  <p:embed/>
                </p:oleObj>
              </mc:Choice>
              <mc:Fallback>
                <p:oleObj name="Equation" r:id="rId3" imgW="18288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76800"/>
                        <a:ext cx="5867400" cy="1466850"/>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3824098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37</a:t>
            </a:fld>
            <a:endParaRPr lang="en-US"/>
          </a:p>
        </p:txBody>
      </p:sp>
      <p:sp>
        <p:nvSpPr>
          <p:cNvPr id="4" name="Rectangle 3"/>
          <p:cNvSpPr/>
          <p:nvPr/>
        </p:nvSpPr>
        <p:spPr>
          <a:xfrm>
            <a:off x="475592" y="457200"/>
            <a:ext cx="8135007" cy="4247317"/>
          </a:xfrm>
          <a:prstGeom prst="rect">
            <a:avLst/>
          </a:prstGeom>
        </p:spPr>
        <p:txBody>
          <a:bodyPr wrap="square">
            <a:spAutoFit/>
          </a:bodyPr>
          <a:lstStyle/>
          <a:p>
            <a:r>
              <a:rPr lang="en-US" dirty="0"/>
              <a:t>Consider the following example. A program is compiled to run on a computer and the compiler generates two million one-cycle instructions and one million two-cycle instructions. If we assume that the cycle time is 10 ns, the time taken is given by:</a:t>
            </a:r>
          </a:p>
          <a:p>
            <a:r>
              <a:rPr lang="en-US" dirty="0"/>
              <a:t> </a:t>
            </a:r>
          </a:p>
          <a:p>
            <a:r>
              <a:rPr lang="en-US" dirty="0"/>
              <a:t>2 x 10</a:t>
            </a:r>
            <a:r>
              <a:rPr lang="en-US" baseline="30000" dirty="0"/>
              <a:t>6</a:t>
            </a:r>
            <a:r>
              <a:rPr lang="en-US" dirty="0"/>
              <a:t> x 1 x 10 ns + 1 x 10</a:t>
            </a:r>
            <a:r>
              <a:rPr lang="en-US" baseline="30000" dirty="0"/>
              <a:t>6</a:t>
            </a:r>
            <a:r>
              <a:rPr lang="en-US" dirty="0"/>
              <a:t> x 2 x 10 ns = 4 x 10</a:t>
            </a:r>
            <a:r>
              <a:rPr lang="en-US" baseline="30000" dirty="0"/>
              <a:t>6</a:t>
            </a:r>
            <a:r>
              <a:rPr lang="en-US" dirty="0"/>
              <a:t> x 10 ns = 4 x 10</a:t>
            </a:r>
            <a:r>
              <a:rPr lang="en-US" baseline="30000" dirty="0"/>
              <a:t>-2</a:t>
            </a:r>
            <a:r>
              <a:rPr lang="en-US" dirty="0"/>
              <a:t>s.</a:t>
            </a:r>
          </a:p>
          <a:p>
            <a:r>
              <a:rPr lang="en-US" dirty="0"/>
              <a:t> </a:t>
            </a:r>
          </a:p>
          <a:p>
            <a:r>
              <a:rPr lang="en-US" dirty="0" smtClean="0"/>
              <a:t>Suppose </a:t>
            </a:r>
            <a:r>
              <a:rPr lang="en-US" dirty="0"/>
              <a:t>that a different compiler generates code for </a:t>
            </a:r>
            <a:r>
              <a:rPr lang="en-US" dirty="0" smtClean="0"/>
              <a:t>this problem </a:t>
            </a:r>
            <a:r>
              <a:rPr lang="en-US" dirty="0"/>
              <a:t>but with 1.5 million one-cycle instructions and 1.2 million two-cycle instructions. </a:t>
            </a:r>
            <a:r>
              <a:rPr lang="en-US" dirty="0" smtClean="0"/>
              <a:t>Now </a:t>
            </a:r>
            <a:r>
              <a:rPr lang="en-US" dirty="0"/>
              <a:t>the time required to execute the code is</a:t>
            </a:r>
          </a:p>
          <a:p>
            <a:r>
              <a:rPr lang="en-US" dirty="0"/>
              <a:t> </a:t>
            </a:r>
          </a:p>
          <a:p>
            <a:r>
              <a:rPr lang="en-US" dirty="0"/>
              <a:t>1.5 x 10</a:t>
            </a:r>
            <a:r>
              <a:rPr lang="en-US" baseline="30000" dirty="0"/>
              <a:t>6</a:t>
            </a:r>
            <a:r>
              <a:rPr lang="en-US" dirty="0"/>
              <a:t> x 1 x 10 ns + 1.2 x 10</a:t>
            </a:r>
            <a:r>
              <a:rPr lang="en-US" baseline="30000" dirty="0"/>
              <a:t>6</a:t>
            </a:r>
            <a:r>
              <a:rPr lang="en-US" dirty="0"/>
              <a:t> x 2 x 10 ns = 3.9 x 10</a:t>
            </a:r>
            <a:r>
              <a:rPr lang="en-US" baseline="30000" dirty="0"/>
              <a:t>6</a:t>
            </a:r>
            <a:r>
              <a:rPr lang="en-US" dirty="0"/>
              <a:t> x 10 ns = 3.9 x 10</a:t>
            </a:r>
            <a:r>
              <a:rPr lang="en-US" baseline="30000" dirty="0"/>
              <a:t>-2</a:t>
            </a:r>
            <a:r>
              <a:rPr lang="en-US" dirty="0"/>
              <a:t>s.</a:t>
            </a:r>
          </a:p>
          <a:p>
            <a:r>
              <a:rPr lang="en-US" dirty="0"/>
              <a:t> </a:t>
            </a:r>
          </a:p>
          <a:p>
            <a:r>
              <a:rPr lang="en-US" dirty="0" smtClean="0"/>
              <a:t>The </a:t>
            </a:r>
            <a:r>
              <a:rPr lang="en-US" dirty="0"/>
              <a:t>second compiler generated faster code. Now let’s evaluate the MIPS for each case. In the first case, the MIPS is given by</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75614059"/>
              </p:ext>
            </p:extLst>
          </p:nvPr>
        </p:nvGraphicFramePr>
        <p:xfrm>
          <a:off x="2514600" y="4876800"/>
          <a:ext cx="3581400" cy="1254797"/>
        </p:xfrm>
        <a:graphic>
          <a:graphicData uri="http://schemas.openxmlformats.org/presentationml/2006/ole">
            <mc:AlternateContent xmlns:mc="http://schemas.openxmlformats.org/markup-compatibility/2006">
              <mc:Choice xmlns:v="urn:schemas-microsoft-com:vml" Requires="v">
                <p:oleObj spid="_x0000_s8211" name="Equation" r:id="rId3" imgW="1308100" imgH="457200" progId="Equation.3">
                  <p:embed/>
                </p:oleObj>
              </mc:Choice>
              <mc:Fallback>
                <p:oleObj name="Equation" r:id="rId3" imgW="13081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876800"/>
                        <a:ext cx="3581400" cy="1254797"/>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338323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38</a:t>
            </a:fld>
            <a:endParaRPr lang="en-US"/>
          </a:p>
        </p:txBody>
      </p:sp>
      <p:sp>
        <p:nvSpPr>
          <p:cNvPr id="4" name="Rectangle 3"/>
          <p:cNvSpPr/>
          <p:nvPr/>
        </p:nvSpPr>
        <p:spPr>
          <a:xfrm>
            <a:off x="228600" y="1166843"/>
            <a:ext cx="8534400" cy="3416320"/>
          </a:xfrm>
          <a:prstGeom prst="rect">
            <a:avLst/>
          </a:prstGeom>
        </p:spPr>
        <p:txBody>
          <a:bodyPr wrap="square">
            <a:spAutoFit/>
          </a:bodyPr>
          <a:lstStyle/>
          <a:p>
            <a:r>
              <a:rPr lang="en-US" dirty="0" smtClean="0"/>
              <a:t>MIPS = </a:t>
            </a:r>
            <a:r>
              <a:rPr lang="en-US" dirty="0"/>
              <a:t>3 x 10</a:t>
            </a:r>
            <a:r>
              <a:rPr lang="en-US" baseline="30000" dirty="0"/>
              <a:t>6</a:t>
            </a:r>
            <a:r>
              <a:rPr lang="en-US" dirty="0"/>
              <a:t>/(10 ns x (2 x 10</a:t>
            </a:r>
            <a:r>
              <a:rPr lang="en-US" baseline="30000" dirty="0"/>
              <a:t>6</a:t>
            </a:r>
            <a:r>
              <a:rPr lang="en-US" dirty="0"/>
              <a:t> x 1 + 1 x 10</a:t>
            </a:r>
            <a:r>
              <a:rPr lang="en-US" baseline="30000" dirty="0"/>
              <a:t>6</a:t>
            </a:r>
            <a:r>
              <a:rPr lang="en-US" dirty="0"/>
              <a:t> x 2) x 10</a:t>
            </a:r>
            <a:r>
              <a:rPr lang="en-US" baseline="30000" dirty="0"/>
              <a:t>6</a:t>
            </a:r>
            <a:r>
              <a:rPr lang="en-US" dirty="0" smtClean="0"/>
              <a:t>) = </a:t>
            </a:r>
            <a:r>
              <a:rPr lang="en-US" dirty="0"/>
              <a:t>0.75 x 10</a:t>
            </a:r>
            <a:r>
              <a:rPr lang="en-US" baseline="30000" dirty="0"/>
              <a:t>2</a:t>
            </a:r>
            <a:r>
              <a:rPr lang="en-US" dirty="0"/>
              <a:t> = </a:t>
            </a:r>
            <a:r>
              <a:rPr lang="en-US" dirty="0" smtClean="0"/>
              <a:t>75 MIPS</a:t>
            </a:r>
            <a:endParaRPr lang="en-US" dirty="0"/>
          </a:p>
          <a:p>
            <a:r>
              <a:rPr lang="en-US" dirty="0"/>
              <a:t> </a:t>
            </a:r>
          </a:p>
          <a:p>
            <a:r>
              <a:rPr lang="en-US" dirty="0"/>
              <a:t>In the second case, the MIPS is given by</a:t>
            </a:r>
          </a:p>
          <a:p>
            <a:r>
              <a:rPr lang="en-US" dirty="0"/>
              <a:t> </a:t>
            </a:r>
          </a:p>
          <a:p>
            <a:r>
              <a:rPr lang="en-US" dirty="0" smtClean="0"/>
              <a:t>MIPS = </a:t>
            </a:r>
            <a:r>
              <a:rPr lang="en-US" dirty="0"/>
              <a:t>2.7 x 10</a:t>
            </a:r>
            <a:r>
              <a:rPr lang="en-US" baseline="30000" dirty="0"/>
              <a:t>6</a:t>
            </a:r>
            <a:r>
              <a:rPr lang="en-US" dirty="0"/>
              <a:t>/(10 ns x (1.5 x 10</a:t>
            </a:r>
            <a:r>
              <a:rPr lang="en-US" baseline="30000" dirty="0"/>
              <a:t>6</a:t>
            </a:r>
            <a:r>
              <a:rPr lang="en-US" dirty="0"/>
              <a:t> x 1 + 1.2 x 10</a:t>
            </a:r>
            <a:r>
              <a:rPr lang="en-US" baseline="30000" dirty="0"/>
              <a:t>6</a:t>
            </a:r>
            <a:r>
              <a:rPr lang="en-US" dirty="0"/>
              <a:t> x 2) x 10</a:t>
            </a:r>
            <a:r>
              <a:rPr lang="en-US" baseline="30000" dirty="0"/>
              <a:t>6</a:t>
            </a:r>
            <a:r>
              <a:rPr lang="en-US" dirty="0" smtClean="0"/>
              <a:t>)</a:t>
            </a:r>
          </a:p>
          <a:p>
            <a:r>
              <a:rPr lang="en-US" dirty="0" smtClean="0"/>
              <a:t> </a:t>
            </a:r>
            <a:r>
              <a:rPr lang="en-US" dirty="0"/>
              <a:t>= 0.69 x 10</a:t>
            </a:r>
            <a:r>
              <a:rPr lang="en-US" baseline="30000" dirty="0"/>
              <a:t>-2</a:t>
            </a:r>
            <a:r>
              <a:rPr lang="en-US" dirty="0"/>
              <a:t> = 69 MIPS</a:t>
            </a:r>
          </a:p>
          <a:p>
            <a:endParaRPr lang="en-US" dirty="0" smtClean="0"/>
          </a:p>
          <a:p>
            <a:r>
              <a:rPr lang="en-US" dirty="0" smtClean="0"/>
              <a:t>The </a:t>
            </a:r>
            <a:r>
              <a:rPr lang="en-US" dirty="0"/>
              <a:t>faster computer has a lower MIPS even though it is clearly superior to the slower computer. </a:t>
            </a:r>
            <a:endParaRPr lang="en-US" dirty="0" smtClean="0"/>
          </a:p>
          <a:p>
            <a:endParaRPr lang="en-US" dirty="0"/>
          </a:p>
          <a:p>
            <a:r>
              <a:rPr lang="en-US" dirty="0" smtClean="0"/>
              <a:t>This </a:t>
            </a:r>
            <a:r>
              <a:rPr lang="en-US" dirty="0"/>
              <a:t>failure of the MIPS metric is inevitable because instruction throughput takes no account of how much work each instruction actually performs.</a:t>
            </a:r>
          </a:p>
        </p:txBody>
      </p:sp>
    </p:spTree>
    <p:extLst>
      <p:ext uri="{BB962C8B-B14F-4D97-AF65-F5344CB8AC3E}">
        <p14:creationId xmlns:p14="http://schemas.microsoft.com/office/powerpoint/2010/main" val="131812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39</a:t>
            </a:fld>
            <a:endParaRPr lang="en-US"/>
          </a:p>
        </p:txBody>
      </p:sp>
      <p:sp>
        <p:nvSpPr>
          <p:cNvPr id="4" name="Rectangle 3"/>
          <p:cNvSpPr/>
          <p:nvPr/>
        </p:nvSpPr>
        <p:spPr>
          <a:xfrm>
            <a:off x="304800" y="228600"/>
            <a:ext cx="7315200" cy="5078313"/>
          </a:xfrm>
          <a:prstGeom prst="rect">
            <a:avLst/>
          </a:prstGeom>
        </p:spPr>
        <p:txBody>
          <a:bodyPr wrap="square">
            <a:spAutoFit/>
          </a:bodyPr>
          <a:lstStyle/>
          <a:p>
            <a:r>
              <a:rPr lang="en-US" dirty="0"/>
              <a:t>The average number of clock cycles per instruction is determined by the instruction mix (i.e., the relative number of 1-cycle, 2-cycle, 3-cycle instructions etc.) and by the organization or logic design of the processor. </a:t>
            </a:r>
            <a:endParaRPr lang="en-US" dirty="0" smtClean="0"/>
          </a:p>
          <a:p>
            <a:endParaRPr lang="en-GB" dirty="0"/>
          </a:p>
          <a:p>
            <a:endParaRPr lang="en-US" dirty="0" smtClean="0"/>
          </a:p>
          <a:p>
            <a:endParaRPr lang="en-GB" dirty="0"/>
          </a:p>
          <a:p>
            <a:endParaRPr lang="en-US" dirty="0" smtClean="0"/>
          </a:p>
          <a:p>
            <a:endParaRPr lang="en-GB" dirty="0"/>
          </a:p>
          <a:p>
            <a:endParaRPr lang="en-GB" dirty="0" smtClean="0"/>
          </a:p>
          <a:p>
            <a:r>
              <a:rPr lang="en-US" i="1" dirty="0"/>
              <a:t>F</a:t>
            </a:r>
            <a:r>
              <a:rPr lang="en-US" i="1" baseline="-25000" dirty="0"/>
              <a:t>i</a:t>
            </a:r>
            <a:r>
              <a:rPr lang="en-US" dirty="0"/>
              <a:t> is the fraction of instructions taking </a:t>
            </a:r>
            <a:r>
              <a:rPr lang="en-US" i="1" dirty="0" err="1"/>
              <a:t>C</a:t>
            </a:r>
            <a:r>
              <a:rPr lang="en-US" i="1" baseline="-25000" dirty="0" err="1"/>
              <a:t>i</a:t>
            </a:r>
            <a:r>
              <a:rPr lang="en-US" dirty="0"/>
              <a:t> clock cycles to execute. </a:t>
            </a:r>
            <a:endParaRPr lang="en-US" dirty="0" smtClean="0"/>
          </a:p>
          <a:p>
            <a:endParaRPr lang="en-US" dirty="0"/>
          </a:p>
          <a:p>
            <a:r>
              <a:rPr lang="en-US" dirty="0" smtClean="0"/>
              <a:t>In </a:t>
            </a:r>
            <a:r>
              <a:rPr lang="en-US" dirty="0"/>
              <a:t>a </a:t>
            </a:r>
            <a:r>
              <a:rPr lang="en-US" i="1" dirty="0"/>
              <a:t>non-scalar</a:t>
            </a:r>
            <a:r>
              <a:rPr lang="en-US" dirty="0"/>
              <a:t> processor, the value of </a:t>
            </a:r>
            <a:r>
              <a:rPr lang="en-US" i="1" dirty="0" err="1"/>
              <a:t>i</a:t>
            </a:r>
            <a:r>
              <a:rPr lang="en-US" dirty="0"/>
              <a:t> ranges from 1 (one instruction per cycle) to </a:t>
            </a:r>
            <a:r>
              <a:rPr lang="en-US" i="1" dirty="0"/>
              <a:t>N</a:t>
            </a:r>
            <a:r>
              <a:rPr lang="en-US" dirty="0"/>
              <a:t>. </a:t>
            </a:r>
            <a:endParaRPr lang="en-US" dirty="0" smtClean="0"/>
          </a:p>
          <a:p>
            <a:endParaRPr lang="en-US" dirty="0"/>
          </a:p>
          <a:p>
            <a:r>
              <a:rPr lang="en-US" dirty="0" smtClean="0"/>
              <a:t>The </a:t>
            </a:r>
            <a:r>
              <a:rPr lang="en-US" dirty="0"/>
              <a:t>value of </a:t>
            </a:r>
            <a:r>
              <a:rPr lang="en-US" i="1" dirty="0"/>
              <a:t>N</a:t>
            </a:r>
            <a:r>
              <a:rPr lang="en-US" dirty="0"/>
              <a:t> is the length of the longest instruction in terms of clock cycles. </a:t>
            </a:r>
            <a:endParaRPr lang="en-US" dirty="0" smtClean="0"/>
          </a:p>
          <a:p>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90118962"/>
              </p:ext>
            </p:extLst>
          </p:nvPr>
        </p:nvGraphicFramePr>
        <p:xfrm>
          <a:off x="520514" y="1981200"/>
          <a:ext cx="3476045" cy="890557"/>
        </p:xfrm>
        <a:graphic>
          <a:graphicData uri="http://schemas.openxmlformats.org/presentationml/2006/ole">
            <mc:AlternateContent xmlns:mc="http://schemas.openxmlformats.org/markup-compatibility/2006">
              <mc:Choice xmlns:v="urn:schemas-microsoft-com:vml" Requires="v">
                <p:oleObj spid="_x0000_s9237" name="Equation" r:id="rId3" imgW="1155700" imgH="292100" progId="Equation.3">
                  <p:embed/>
                </p:oleObj>
              </mc:Choice>
              <mc:Fallback>
                <p:oleObj name="Equation" r:id="rId3" imgW="1155700" imgH="292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14" y="1981200"/>
                        <a:ext cx="3476045" cy="890557"/>
                      </a:xfrm>
                      <a:prstGeom prst="rect">
                        <a:avLst/>
                      </a:prstGeom>
                      <a:solidFill>
                        <a:schemeClr val="accent1"/>
                      </a:solid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8329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a:t>
            </a:fld>
            <a:endParaRPr lang="en-US"/>
          </a:p>
        </p:txBody>
      </p:sp>
      <p:sp>
        <p:nvSpPr>
          <p:cNvPr id="4" name="Rectangle 3"/>
          <p:cNvSpPr/>
          <p:nvPr/>
        </p:nvSpPr>
        <p:spPr>
          <a:xfrm>
            <a:off x="304800" y="685800"/>
            <a:ext cx="7924800" cy="5232202"/>
          </a:xfrm>
          <a:prstGeom prst="rect">
            <a:avLst/>
          </a:prstGeom>
        </p:spPr>
        <p:txBody>
          <a:bodyPr wrap="square">
            <a:spAutoFit/>
          </a:bodyPr>
          <a:lstStyle/>
          <a:p>
            <a:pPr algn="ctr"/>
            <a:r>
              <a:rPr lang="en-GB" sz="2800" b="1" dirty="0" smtClean="0"/>
              <a:t>Moore’s Law</a:t>
            </a:r>
            <a:endParaRPr lang="en-US" sz="2800" b="1" dirty="0" smtClean="0"/>
          </a:p>
          <a:p>
            <a:endParaRPr lang="en-US" dirty="0"/>
          </a:p>
          <a:p>
            <a:r>
              <a:rPr lang="en-US" dirty="0"/>
              <a:t>Moore’s </a:t>
            </a:r>
            <a:r>
              <a:rPr lang="en-US" dirty="0" smtClean="0"/>
              <a:t>Law suggests </a:t>
            </a:r>
            <a:r>
              <a:rPr lang="en-US" dirty="0"/>
              <a:t>an exponential increase in the </a:t>
            </a:r>
            <a:r>
              <a:rPr lang="en-US" dirty="0" smtClean="0"/>
              <a:t>maximum number </a:t>
            </a:r>
            <a:r>
              <a:rPr lang="en-US" dirty="0"/>
              <a:t>of components on a </a:t>
            </a:r>
            <a:r>
              <a:rPr lang="en-US" dirty="0" smtClean="0"/>
              <a:t>chip with time.</a:t>
            </a:r>
          </a:p>
          <a:p>
            <a:endParaRPr lang="en-US" dirty="0"/>
          </a:p>
          <a:p>
            <a:r>
              <a:rPr lang="en-US" dirty="0"/>
              <a:t>There’s no precise formulation </a:t>
            </a:r>
            <a:r>
              <a:rPr lang="en-US" dirty="0" smtClean="0"/>
              <a:t>of Moore’s Law. The term </a:t>
            </a:r>
            <a:r>
              <a:rPr lang="en-US" i="1" dirty="0" smtClean="0"/>
              <a:t>Moore’s Law</a:t>
            </a:r>
            <a:r>
              <a:rPr lang="en-US" dirty="0" smtClean="0"/>
              <a:t> </a:t>
            </a:r>
            <a:r>
              <a:rPr lang="en-US" dirty="0"/>
              <a:t>was </a:t>
            </a:r>
            <a:r>
              <a:rPr lang="en-US" dirty="0" smtClean="0"/>
              <a:t> coined </a:t>
            </a:r>
            <a:r>
              <a:rPr lang="en-US" dirty="0"/>
              <a:t>by Carver Meade in 1970. </a:t>
            </a:r>
            <a:r>
              <a:rPr lang="en-US" dirty="0" smtClean="0"/>
              <a:t>Over </a:t>
            </a:r>
            <a:r>
              <a:rPr lang="en-US" dirty="0"/>
              <a:t>time, Moore’s Law has also come to imply a doubling in the performance of digital systems every 18 months. </a:t>
            </a:r>
          </a:p>
          <a:p>
            <a:endParaRPr lang="en-US" dirty="0"/>
          </a:p>
          <a:p>
            <a:r>
              <a:rPr lang="en-US" dirty="0" smtClean="0"/>
              <a:t>Moore’s </a:t>
            </a:r>
            <a:r>
              <a:rPr lang="en-US" dirty="0"/>
              <a:t>Law is based on an observation of the progress of semiconductor </a:t>
            </a:r>
            <a:r>
              <a:rPr lang="en-US" dirty="0" smtClean="0"/>
              <a:t>technology. </a:t>
            </a:r>
            <a:r>
              <a:rPr lang="en-US" dirty="0"/>
              <a:t>The trends that Gordon Moore observed in the 1960s have continued largely unbroken until 2010. </a:t>
            </a:r>
            <a:endParaRPr lang="en-US" dirty="0" smtClean="0"/>
          </a:p>
          <a:p>
            <a:endParaRPr lang="en-US" dirty="0"/>
          </a:p>
          <a:p>
            <a:r>
              <a:rPr lang="en-US" dirty="0" smtClean="0"/>
              <a:t>This </a:t>
            </a:r>
            <a:r>
              <a:rPr lang="en-US" dirty="0"/>
              <a:t>is something that is probably unique in human endeavor. If a man in 1960 was sauntering along the street and he increased his speed in accordance with Moore’s law, he would be moving at 33,554,432 miles/hour in 2010 which is nearly </a:t>
            </a:r>
            <a:r>
              <a:rPr lang="en-US" dirty="0" smtClean="0">
                <a:solidFill>
                  <a:srgbClr val="FF0000"/>
                </a:solidFill>
              </a:rPr>
              <a:t>10,000</a:t>
            </a:r>
            <a:r>
              <a:rPr lang="en-US" dirty="0" smtClean="0"/>
              <a:t> </a:t>
            </a:r>
            <a:r>
              <a:rPr lang="en-US" dirty="0"/>
              <a:t>miles/s.</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104411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40</a:t>
            </a:fld>
            <a:endParaRPr lang="en-US"/>
          </a:p>
        </p:txBody>
      </p:sp>
      <p:sp>
        <p:nvSpPr>
          <p:cNvPr id="4" name="Rectangle 3"/>
          <p:cNvSpPr/>
          <p:nvPr/>
        </p:nvSpPr>
        <p:spPr>
          <a:xfrm>
            <a:off x="533400" y="533400"/>
            <a:ext cx="8077200" cy="4524315"/>
          </a:xfrm>
          <a:prstGeom prst="rect">
            <a:avLst/>
          </a:prstGeom>
        </p:spPr>
        <p:txBody>
          <a:bodyPr wrap="square">
            <a:spAutoFit/>
          </a:bodyPr>
          <a:lstStyle/>
          <a:p>
            <a:r>
              <a:rPr lang="en-US" dirty="0"/>
              <a:t>The clock period is </a:t>
            </a:r>
            <a:r>
              <a:rPr lang="en-US" dirty="0" smtClean="0"/>
              <a:t>governed by: </a:t>
            </a:r>
            <a:r>
              <a:rPr lang="en-US" dirty="0"/>
              <a:t>device physics, the ability to dissipate heat, and the chip’s logic design. </a:t>
            </a:r>
            <a:endParaRPr lang="en-US" dirty="0" smtClean="0"/>
          </a:p>
          <a:p>
            <a:endParaRPr lang="en-US" dirty="0"/>
          </a:p>
          <a:p>
            <a:r>
              <a:rPr lang="en-US" dirty="0" smtClean="0"/>
              <a:t>The </a:t>
            </a:r>
            <a:r>
              <a:rPr lang="en-US" dirty="0"/>
              <a:t>rate at which signals propagate through semiconductor devices can be improved only either shrinking the device or by changing the semiconductor’s electronic properties. </a:t>
            </a:r>
            <a:endParaRPr lang="en-US" dirty="0" smtClean="0"/>
          </a:p>
          <a:p>
            <a:endParaRPr lang="en-US" dirty="0"/>
          </a:p>
          <a:p>
            <a:r>
              <a:rPr lang="en-US" dirty="0" smtClean="0"/>
              <a:t>When </a:t>
            </a:r>
            <a:r>
              <a:rPr lang="en-US" dirty="0"/>
              <a:t>a signal changes level in a chip, it is necessary to charge inter-electrode capacitances of the transistors on the chip. This process requires energy and raising the switching rate increases the energy consumption. </a:t>
            </a:r>
            <a:endParaRPr lang="en-US" dirty="0" smtClean="0"/>
          </a:p>
          <a:p>
            <a:endParaRPr lang="en-US" dirty="0"/>
          </a:p>
          <a:p>
            <a:r>
              <a:rPr lang="en-US" dirty="0" smtClean="0"/>
              <a:t>Since </a:t>
            </a:r>
            <a:r>
              <a:rPr lang="en-US" dirty="0"/>
              <a:t>all energy eventually ends up as heat, increasing the clock rate causes the chip to become hotter. This heat can be dissipated only via conduction to the </a:t>
            </a:r>
            <a:r>
              <a:rPr lang="en-US" dirty="0" smtClean="0"/>
              <a:t>outside. The maximum </a:t>
            </a:r>
            <a:r>
              <a:rPr lang="en-US" dirty="0"/>
              <a:t>clock rate is often limited by the ability of system to dissipate heat.</a:t>
            </a:r>
          </a:p>
          <a:p>
            <a:endParaRPr lang="en-US" i="1" dirty="0"/>
          </a:p>
        </p:txBody>
      </p:sp>
    </p:spTree>
    <p:extLst>
      <p:ext uri="{BB962C8B-B14F-4D97-AF65-F5344CB8AC3E}">
        <p14:creationId xmlns:p14="http://schemas.microsoft.com/office/powerpoint/2010/main" val="2873069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41</a:t>
            </a:fld>
            <a:endParaRPr lang="en-US"/>
          </a:p>
        </p:txBody>
      </p:sp>
      <p:pic>
        <p:nvPicPr>
          <p:cNvPr id="10242" name="Picture 2" descr="E:\CengageBook\CengageLectureNotesWebsite\Clements 1e JPG_files\ch06\87046-tb06-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73" y="1705099"/>
            <a:ext cx="7175258" cy="22573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335530"/>
            <a:ext cx="7772400" cy="1200329"/>
          </a:xfrm>
          <a:prstGeom prst="rect">
            <a:avLst/>
          </a:prstGeom>
        </p:spPr>
        <p:txBody>
          <a:bodyPr wrap="square">
            <a:spAutoFit/>
          </a:bodyPr>
          <a:lstStyle/>
          <a:p>
            <a:r>
              <a:rPr lang="en-US" dirty="0" smtClean="0"/>
              <a:t>A </a:t>
            </a:r>
            <a:r>
              <a:rPr lang="en-US" dirty="0"/>
              <a:t>benchmark runs on a hypothetical </a:t>
            </a:r>
            <a:r>
              <a:rPr lang="en-US" dirty="0" smtClean="0"/>
              <a:t>processor </a:t>
            </a:r>
            <a:r>
              <a:rPr lang="en-US" dirty="0"/>
              <a:t>to give the results in Table 6.3. We can obtain the cycles per instruction for each class of operation by multiplying the frequency by the instruction to get the values in Table 6.4.</a:t>
            </a:r>
          </a:p>
        </p:txBody>
      </p:sp>
      <p:pic>
        <p:nvPicPr>
          <p:cNvPr id="6" name="Picture 2" descr="E:\CengageBook\CengageLectureNotesWebsite\Clements 1e JPG_files\ch06\87046-tb06-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10" y="4221162"/>
            <a:ext cx="6618890" cy="228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4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42</a:t>
            </a:fld>
            <a:endParaRPr lang="en-US"/>
          </a:p>
        </p:txBody>
      </p:sp>
      <p:pic>
        <p:nvPicPr>
          <p:cNvPr id="12290" name="Picture 2" descr="E:\CengageBook\CengageLectureNotesWebsite\Clements 1e JPG_files\ch06\87046-tb06-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0" y="3048000"/>
            <a:ext cx="7663913"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5674" y="457200"/>
            <a:ext cx="7566326" cy="2308324"/>
          </a:xfrm>
          <a:prstGeom prst="rect">
            <a:avLst/>
          </a:prstGeom>
        </p:spPr>
        <p:txBody>
          <a:bodyPr wrap="square">
            <a:spAutoFit/>
          </a:bodyPr>
          <a:lstStyle/>
          <a:p>
            <a:r>
              <a:rPr lang="en-US" dirty="0"/>
              <a:t> </a:t>
            </a:r>
            <a:r>
              <a:rPr lang="en-US" dirty="0" smtClean="0"/>
              <a:t>We </a:t>
            </a:r>
            <a:r>
              <a:rPr lang="en-US" dirty="0"/>
              <a:t>can also relate the relative instruction frequencies to the percentage of time an instruction class takes by multiplying the instruction class frequency by the number of cycles and dividing the result by the average cycles per instruction (i.e., 1.75), Table 6.5. </a:t>
            </a:r>
            <a:endParaRPr lang="en-US" dirty="0" smtClean="0"/>
          </a:p>
          <a:p>
            <a:endParaRPr lang="en-US" dirty="0"/>
          </a:p>
          <a:p>
            <a:r>
              <a:rPr lang="en-US" dirty="0" smtClean="0"/>
              <a:t>In </a:t>
            </a:r>
            <a:r>
              <a:rPr lang="en-US" dirty="0"/>
              <a:t>Table 6.5 the register load instruction takes up 20% of the code, but is responsible for 45.71% of the processor cycle time; this is telling us that loading registers from memory is expensive.</a:t>
            </a:r>
          </a:p>
        </p:txBody>
      </p:sp>
    </p:spTree>
    <p:extLst>
      <p:ext uri="{BB962C8B-B14F-4D97-AF65-F5344CB8AC3E}">
        <p14:creationId xmlns:p14="http://schemas.microsoft.com/office/powerpoint/2010/main" val="4251129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43</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C:\Users\AlanCore7\Desktop\ch06\87046-06-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90800"/>
            <a:ext cx="4170363" cy="3822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358416"/>
            <a:ext cx="8094088" cy="2031325"/>
          </a:xfrm>
          <a:prstGeom prst="rect">
            <a:avLst/>
          </a:prstGeom>
        </p:spPr>
        <p:txBody>
          <a:bodyPr wrap="square">
            <a:spAutoFit/>
          </a:bodyPr>
          <a:lstStyle/>
          <a:p>
            <a:r>
              <a:rPr lang="en-US" dirty="0"/>
              <a:t>Figure 6.14 sums up the relationship between clock rate, MIPS, instruction </a:t>
            </a:r>
            <a:r>
              <a:rPr lang="en-US" dirty="0" smtClean="0"/>
              <a:t>count, </a:t>
            </a:r>
            <a:r>
              <a:rPr lang="en-US" dirty="0"/>
              <a:t>and computer systems design. The concentric layers represent the components of a computer from its technology </a:t>
            </a:r>
            <a:r>
              <a:rPr lang="en-US" dirty="0" smtClean="0"/>
              <a:t> to </a:t>
            </a:r>
            <a:r>
              <a:rPr lang="en-US" dirty="0"/>
              <a:t>the programs that run on it. The three ovals in blue represent the factors that affect the performance of the system, such as clock rate. This figure demonstrates (approximately) the relationship between the design layers and the performance factors. </a:t>
            </a:r>
          </a:p>
        </p:txBody>
      </p:sp>
    </p:spTree>
    <p:extLst>
      <p:ext uri="{BB962C8B-B14F-4D97-AF65-F5344CB8AC3E}">
        <p14:creationId xmlns:p14="http://schemas.microsoft.com/office/powerpoint/2010/main" val="2176162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44</a:t>
            </a:fld>
            <a:endParaRPr lang="en-US"/>
          </a:p>
        </p:txBody>
      </p:sp>
      <p:sp>
        <p:nvSpPr>
          <p:cNvPr id="4" name="Rectangle 3"/>
          <p:cNvSpPr/>
          <p:nvPr/>
        </p:nvSpPr>
        <p:spPr>
          <a:xfrm>
            <a:off x="228600" y="612845"/>
            <a:ext cx="8305800" cy="4801314"/>
          </a:xfrm>
          <a:prstGeom prst="rect">
            <a:avLst/>
          </a:prstGeom>
        </p:spPr>
        <p:txBody>
          <a:bodyPr wrap="square">
            <a:spAutoFit/>
          </a:bodyPr>
          <a:lstStyle/>
          <a:p>
            <a:r>
              <a:rPr lang="en-US" b="1" dirty="0"/>
              <a:t>MFLOPS</a:t>
            </a:r>
            <a:endParaRPr lang="en-US" dirty="0"/>
          </a:p>
          <a:p>
            <a:r>
              <a:rPr lang="en-US" dirty="0"/>
              <a:t> </a:t>
            </a:r>
          </a:p>
          <a:p>
            <a:r>
              <a:rPr lang="en-US" dirty="0"/>
              <a:t>MFLOPS indicates </a:t>
            </a:r>
            <a:r>
              <a:rPr lang="en-US" i="1" dirty="0"/>
              <a:t>millions of floating-point instructions per </a:t>
            </a:r>
            <a:r>
              <a:rPr lang="en-US" i="1" dirty="0" smtClean="0"/>
              <a:t>second</a:t>
            </a:r>
            <a:r>
              <a:rPr lang="en-US" dirty="0" smtClean="0"/>
              <a:t>. </a:t>
            </a:r>
          </a:p>
          <a:p>
            <a:endParaRPr lang="en-US" dirty="0"/>
          </a:p>
          <a:p>
            <a:r>
              <a:rPr lang="en-US" dirty="0" smtClean="0"/>
              <a:t>In </a:t>
            </a:r>
            <a:r>
              <a:rPr lang="en-US" dirty="0"/>
              <a:t>principal, the same objections to MIPS apply to the MFLOPS metric and therefore you might expect MFLOPS to be as poor an indicator of performance as MIPS. </a:t>
            </a:r>
            <a:endParaRPr lang="en-US" dirty="0" smtClean="0"/>
          </a:p>
          <a:p>
            <a:endParaRPr lang="en-US" dirty="0"/>
          </a:p>
          <a:p>
            <a:r>
              <a:rPr lang="en-US" dirty="0" smtClean="0"/>
              <a:t>MFLOPS </a:t>
            </a:r>
            <a:r>
              <a:rPr lang="en-US" dirty="0"/>
              <a:t>is a better metric than MIPS because MFLOPS measures the </a:t>
            </a:r>
            <a:r>
              <a:rPr lang="en-US" i="1" dirty="0"/>
              <a:t>work</a:t>
            </a:r>
            <a:r>
              <a:rPr lang="en-US" dirty="0"/>
              <a:t> done rather than instruction throughput. </a:t>
            </a:r>
            <a:endParaRPr lang="en-US" dirty="0" smtClean="0"/>
          </a:p>
          <a:p>
            <a:endParaRPr lang="en-US" dirty="0"/>
          </a:p>
          <a:p>
            <a:r>
              <a:rPr lang="en-US" dirty="0" smtClean="0"/>
              <a:t>MIPS </a:t>
            </a:r>
            <a:r>
              <a:rPr lang="en-US" dirty="0"/>
              <a:t>counts </a:t>
            </a:r>
            <a:r>
              <a:rPr lang="en-US" i="1" dirty="0"/>
              <a:t>all</a:t>
            </a:r>
            <a:r>
              <a:rPr lang="en-US" dirty="0"/>
              <a:t> instructions executed by a computer, many of which perform no useful work in solving a problem (e.g., data movement operations). </a:t>
            </a:r>
            <a:endParaRPr lang="en-US" dirty="0" smtClean="0"/>
          </a:p>
          <a:p>
            <a:endParaRPr lang="en-US" dirty="0"/>
          </a:p>
          <a:p>
            <a:r>
              <a:rPr lang="en-US" dirty="0" smtClean="0"/>
              <a:t>MFLOPS </a:t>
            </a:r>
            <a:r>
              <a:rPr lang="en-US" dirty="0"/>
              <a:t>considers only </a:t>
            </a:r>
            <a:r>
              <a:rPr lang="en-US" i="1" dirty="0"/>
              <a:t>floating-point operations</a:t>
            </a:r>
            <a:r>
              <a:rPr lang="en-US" dirty="0"/>
              <a:t> which are at the heart of the algorithm being implemented.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488138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45</a:t>
            </a:fld>
            <a:endParaRPr lang="en-US"/>
          </a:p>
        </p:txBody>
      </p:sp>
      <p:sp>
        <p:nvSpPr>
          <p:cNvPr id="4" name="Rectangle 3"/>
          <p:cNvSpPr/>
          <p:nvPr/>
        </p:nvSpPr>
        <p:spPr>
          <a:xfrm>
            <a:off x="404648" y="685800"/>
            <a:ext cx="7391400" cy="2031325"/>
          </a:xfrm>
          <a:prstGeom prst="rect">
            <a:avLst/>
          </a:prstGeom>
        </p:spPr>
        <p:txBody>
          <a:bodyPr wrap="square">
            <a:spAutoFit/>
          </a:bodyPr>
          <a:lstStyle/>
          <a:p>
            <a:r>
              <a:rPr lang="en-US" dirty="0"/>
              <a:t>The MFLOPS metric isn’t easy to </a:t>
            </a:r>
            <a:r>
              <a:rPr lang="en-US" dirty="0" smtClean="0"/>
              <a:t>understand </a:t>
            </a:r>
            <a:r>
              <a:rPr lang="en-US" dirty="0"/>
              <a:t>because all computers don’t implement floating-point arithmetic in the same way. </a:t>
            </a:r>
            <a:endParaRPr lang="en-US" dirty="0" smtClean="0"/>
          </a:p>
          <a:p>
            <a:endParaRPr lang="en-US" dirty="0"/>
          </a:p>
          <a:p>
            <a:r>
              <a:rPr lang="en-US" dirty="0" smtClean="0"/>
              <a:t>One </a:t>
            </a:r>
            <a:r>
              <a:rPr lang="en-US" dirty="0"/>
              <a:t>computer might use dedicated hardware to calculate a trigonometric function such as a sine, whereas another computer might evaluate sin(x) by directly evaluating the appropriate series for sin(x).</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941644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46</a:t>
            </a:fld>
            <a:endParaRPr lang="en-US"/>
          </a:p>
        </p:txBody>
      </p:sp>
      <p:sp>
        <p:nvSpPr>
          <p:cNvPr id="4" name="Rectangle 3"/>
          <p:cNvSpPr/>
          <p:nvPr/>
        </p:nvSpPr>
        <p:spPr>
          <a:xfrm>
            <a:off x="228600" y="381000"/>
            <a:ext cx="8458200" cy="5078313"/>
          </a:xfrm>
          <a:prstGeom prst="rect">
            <a:avLst/>
          </a:prstGeom>
        </p:spPr>
        <p:txBody>
          <a:bodyPr wrap="square">
            <a:spAutoFit/>
          </a:bodyPr>
          <a:lstStyle/>
          <a:p>
            <a:r>
              <a:rPr lang="en-US" b="1" dirty="0"/>
              <a:t>Amdahl’s Law</a:t>
            </a:r>
            <a:endParaRPr lang="en-US" dirty="0"/>
          </a:p>
          <a:p>
            <a:r>
              <a:rPr lang="en-US" dirty="0"/>
              <a:t> </a:t>
            </a:r>
          </a:p>
          <a:p>
            <a:r>
              <a:rPr lang="en-US" dirty="0"/>
              <a:t>The most famous </a:t>
            </a:r>
            <a:r>
              <a:rPr lang="en-US" i="1" dirty="0"/>
              <a:t>law</a:t>
            </a:r>
            <a:r>
              <a:rPr lang="en-US" dirty="0"/>
              <a:t> governing computer performance is </a:t>
            </a:r>
            <a:r>
              <a:rPr lang="en-US" i="1" dirty="0"/>
              <a:t>Amdahl’s law</a:t>
            </a:r>
            <a:r>
              <a:rPr lang="en-US" dirty="0"/>
              <a:t>. </a:t>
            </a:r>
            <a:endParaRPr lang="en-US" dirty="0" smtClean="0"/>
          </a:p>
          <a:p>
            <a:endParaRPr lang="en-US" dirty="0"/>
          </a:p>
          <a:p>
            <a:r>
              <a:rPr lang="en-US" dirty="0" smtClean="0"/>
              <a:t>It’s </a:t>
            </a:r>
            <a:r>
              <a:rPr lang="en-US" dirty="0"/>
              <a:t>also an </a:t>
            </a:r>
            <a:r>
              <a:rPr lang="en-US" i="1" dirty="0"/>
              <a:t>infamous</a:t>
            </a:r>
            <a:r>
              <a:rPr lang="en-US" dirty="0"/>
              <a:t> law because it appears to place a limit on the maximum performance increase that can be achieved by optimizing a computer’s subsystems. </a:t>
            </a:r>
            <a:endParaRPr lang="en-US" dirty="0" smtClean="0"/>
          </a:p>
          <a:p>
            <a:endParaRPr lang="en-US" dirty="0"/>
          </a:p>
          <a:p>
            <a:r>
              <a:rPr lang="en-US" dirty="0" smtClean="0"/>
              <a:t>Amdahl’s </a:t>
            </a:r>
            <a:r>
              <a:rPr lang="en-US" dirty="0"/>
              <a:t>law describes the performance increase you get when a program is run in a system where some of the operations can take place in parallel. </a:t>
            </a:r>
            <a:endParaRPr lang="en-US" dirty="0" smtClean="0"/>
          </a:p>
          <a:p>
            <a:endParaRPr lang="en-US" dirty="0"/>
          </a:p>
          <a:p>
            <a:r>
              <a:rPr lang="en-US" dirty="0" smtClean="0"/>
              <a:t>Amdahl’s </a:t>
            </a:r>
            <a:r>
              <a:rPr lang="en-US" dirty="0"/>
              <a:t>law tells you what performance increase you get for greater parallelism.  </a:t>
            </a:r>
            <a:endParaRPr lang="en-US" dirty="0" smtClean="0"/>
          </a:p>
          <a:p>
            <a:endParaRPr lang="en-US" dirty="0"/>
          </a:p>
          <a:p>
            <a:r>
              <a:rPr lang="en-US" dirty="0" smtClean="0"/>
              <a:t>Amdahl’s </a:t>
            </a:r>
            <a:r>
              <a:rPr lang="en-US" dirty="0"/>
              <a:t>law is applicable to any system where you are interested in the effect of local improvements on the system globally. </a:t>
            </a:r>
            <a:endParaRPr lang="en-US" dirty="0" smtClean="0"/>
          </a:p>
          <a:p>
            <a:endParaRPr lang="en-US" dirty="0"/>
          </a:p>
          <a:p>
            <a:r>
              <a:rPr lang="en-US" dirty="0" smtClean="0"/>
              <a:t>Amdahl’s </a:t>
            </a:r>
            <a:r>
              <a:rPr lang="en-US" dirty="0"/>
              <a:t>law highlights the effects of bottlenecks in a system.</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861475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47</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6386" name="Picture 2" descr="C:\Users\AlanCore7\Desktop\ch06\87046-06-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1" y="3276600"/>
            <a:ext cx="8068898"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09600"/>
            <a:ext cx="8077200" cy="2585323"/>
          </a:xfrm>
          <a:prstGeom prst="rect">
            <a:avLst/>
          </a:prstGeom>
        </p:spPr>
        <p:txBody>
          <a:bodyPr wrap="square">
            <a:spAutoFit/>
          </a:bodyPr>
          <a:lstStyle/>
          <a:p>
            <a:r>
              <a:rPr lang="en-US" dirty="0"/>
              <a:t>Figure 6.15 illustrates the effect of parallelizing part of an activity. </a:t>
            </a:r>
            <a:endParaRPr lang="en-US" dirty="0" smtClean="0"/>
          </a:p>
          <a:p>
            <a:endParaRPr lang="en-US" dirty="0"/>
          </a:p>
          <a:p>
            <a:r>
              <a:rPr lang="en-US" dirty="0" smtClean="0"/>
              <a:t>The </a:t>
            </a:r>
            <a:r>
              <a:rPr lang="en-US" dirty="0"/>
              <a:t>diagram demonstrates that the serial (irreducible) part of the process remains the same while the parallel (reducible or improvable) part of the system is reduced. </a:t>
            </a:r>
            <a:endParaRPr lang="en-US" dirty="0" smtClean="0"/>
          </a:p>
          <a:p>
            <a:endParaRPr lang="en-US" dirty="0"/>
          </a:p>
          <a:p>
            <a:r>
              <a:rPr lang="en-US" dirty="0" smtClean="0"/>
              <a:t>Ultimately</a:t>
            </a:r>
            <a:r>
              <a:rPr lang="en-US" dirty="0"/>
              <a:t>, system performance is dominated by the serial part of the system and the motto of the computer designer has become </a:t>
            </a:r>
            <a:r>
              <a:rPr lang="en-US" i="1" dirty="0"/>
              <a:t>make the common case fast</a:t>
            </a:r>
            <a:r>
              <a:rPr lang="en-US" dirty="0" smtClean="0"/>
              <a:t>.</a:t>
            </a:r>
            <a:r>
              <a:rPr lang="en-US" dirty="0"/>
              <a:t> </a:t>
            </a:r>
          </a:p>
        </p:txBody>
      </p:sp>
    </p:spTree>
    <p:extLst>
      <p:ext uri="{BB962C8B-B14F-4D97-AF65-F5344CB8AC3E}">
        <p14:creationId xmlns:p14="http://schemas.microsoft.com/office/powerpoint/2010/main" val="1449725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48</a:t>
            </a:fld>
            <a:endParaRPr lang="en-US"/>
          </a:p>
        </p:txBody>
      </p:sp>
      <p:sp>
        <p:nvSpPr>
          <p:cNvPr id="4" name="Rectangle 3"/>
          <p:cNvSpPr/>
          <p:nvPr/>
        </p:nvSpPr>
        <p:spPr>
          <a:xfrm>
            <a:off x="152400" y="457200"/>
            <a:ext cx="8305800" cy="4247317"/>
          </a:xfrm>
          <a:prstGeom prst="rect">
            <a:avLst/>
          </a:prstGeom>
        </p:spPr>
        <p:txBody>
          <a:bodyPr wrap="square">
            <a:spAutoFit/>
          </a:bodyPr>
          <a:lstStyle/>
          <a:p>
            <a:r>
              <a:rPr lang="en-US" dirty="0"/>
              <a:t>Suppose a computer executes a program on a single processor in time </a:t>
            </a:r>
            <a:r>
              <a:rPr lang="en-US" i="1" dirty="0" err="1"/>
              <a:t>t</a:t>
            </a:r>
            <a:r>
              <a:rPr lang="en-US" i="1" baseline="-25000" dirty="0" err="1"/>
              <a:t>s</a:t>
            </a:r>
            <a:r>
              <a:rPr lang="en-US" dirty="0"/>
              <a:t> seconds. If we have </a:t>
            </a:r>
            <a:r>
              <a:rPr lang="en-US" i="1" dirty="0"/>
              <a:t>p</a:t>
            </a:r>
            <a:r>
              <a:rPr lang="en-US" dirty="0"/>
              <a:t> processors and the program is divided into </a:t>
            </a:r>
            <a:r>
              <a:rPr lang="en-US" i="1" dirty="0"/>
              <a:t>p</a:t>
            </a:r>
            <a:r>
              <a:rPr lang="en-US" dirty="0"/>
              <a:t> equal chunks, the same program will run in </a:t>
            </a:r>
            <a:r>
              <a:rPr lang="en-US" i="1" dirty="0" err="1"/>
              <a:t>t</a:t>
            </a:r>
            <a:r>
              <a:rPr lang="en-US" i="1" baseline="-25000" dirty="0" err="1"/>
              <a:t>s</a:t>
            </a:r>
            <a:r>
              <a:rPr lang="en-US" i="1" dirty="0"/>
              <a:t>/p</a:t>
            </a:r>
            <a:r>
              <a:rPr lang="en-US" dirty="0"/>
              <a:t> </a:t>
            </a:r>
            <a:r>
              <a:rPr lang="en-US" dirty="0" smtClean="0"/>
              <a:t>seconds.</a:t>
            </a:r>
          </a:p>
          <a:p>
            <a:endParaRPr lang="en-US" dirty="0"/>
          </a:p>
          <a:p>
            <a:r>
              <a:rPr lang="en-US" dirty="0" smtClean="0"/>
              <a:t>Assume </a:t>
            </a:r>
            <a:r>
              <a:rPr lang="en-US" dirty="0"/>
              <a:t>that a fraction of the program </a:t>
            </a:r>
            <a:r>
              <a:rPr lang="en-US" i="1" dirty="0" err="1"/>
              <a:t>f</a:t>
            </a:r>
            <a:r>
              <a:rPr lang="en-US" i="1" baseline="-25000" dirty="0" err="1"/>
              <a:t>p</a:t>
            </a:r>
            <a:r>
              <a:rPr lang="en-US" dirty="0"/>
              <a:t> can run on the </a:t>
            </a:r>
            <a:r>
              <a:rPr lang="en-US" i="1" dirty="0"/>
              <a:t>p</a:t>
            </a:r>
            <a:r>
              <a:rPr lang="en-US" dirty="0"/>
              <a:t> processors and a fraction </a:t>
            </a:r>
            <a:r>
              <a:rPr lang="en-US" i="1" dirty="0" err="1"/>
              <a:t>f</a:t>
            </a:r>
            <a:r>
              <a:rPr lang="en-US" i="1" baseline="-25000" dirty="0" err="1"/>
              <a:t>s</a:t>
            </a:r>
            <a:r>
              <a:rPr lang="en-US" dirty="0"/>
              <a:t> can run only on one processor. </a:t>
            </a:r>
            <a:endParaRPr lang="en-US" dirty="0" smtClean="0"/>
          </a:p>
          <a:p>
            <a:endParaRPr lang="en-US" dirty="0"/>
          </a:p>
          <a:p>
            <a:r>
              <a:rPr lang="en-US" dirty="0" smtClean="0"/>
              <a:t>The </a:t>
            </a:r>
            <a:r>
              <a:rPr lang="en-US" dirty="0"/>
              <a:t>execution time on the parallel computer system </a:t>
            </a:r>
            <a:r>
              <a:rPr lang="en-US" i="1" dirty="0" err="1"/>
              <a:t>T</a:t>
            </a:r>
            <a:r>
              <a:rPr lang="en-US" i="1" baseline="-25000" dirty="0" err="1"/>
              <a:t>p</a:t>
            </a:r>
            <a:r>
              <a:rPr lang="en-US" dirty="0"/>
              <a:t> will be</a:t>
            </a:r>
            <a:r>
              <a:rPr lang="en-US" dirty="0" smtClean="0"/>
              <a:t>:</a:t>
            </a:r>
          </a:p>
          <a:p>
            <a:r>
              <a:rPr lang="en-US" dirty="0"/>
              <a:t> </a:t>
            </a:r>
          </a:p>
          <a:p>
            <a:r>
              <a:rPr lang="en-US" dirty="0" err="1"/>
              <a:t>T</a:t>
            </a:r>
            <a:r>
              <a:rPr lang="en-US" baseline="-25000" dirty="0" err="1"/>
              <a:t>p</a:t>
            </a:r>
            <a:r>
              <a:rPr lang="en-US" dirty="0"/>
              <a:t> = </a:t>
            </a:r>
            <a:r>
              <a:rPr lang="en-US" dirty="0" err="1"/>
              <a:t>t</a:t>
            </a:r>
            <a:r>
              <a:rPr lang="en-US" baseline="-25000" dirty="0" err="1"/>
              <a:t>s</a:t>
            </a:r>
            <a:r>
              <a:rPr lang="en-US" dirty="0" err="1">
                <a:sym typeface="Symbol"/>
              </a:rPr>
              <a:t></a:t>
            </a:r>
            <a:r>
              <a:rPr lang="en-US" dirty="0" err="1"/>
              <a:t>f</a:t>
            </a:r>
            <a:r>
              <a:rPr lang="en-US" baseline="-25000" dirty="0" err="1"/>
              <a:t>s</a:t>
            </a:r>
            <a:r>
              <a:rPr lang="en-US" dirty="0"/>
              <a:t> + </a:t>
            </a:r>
            <a:r>
              <a:rPr lang="en-US" dirty="0" err="1"/>
              <a:t>t</a:t>
            </a:r>
            <a:r>
              <a:rPr lang="en-US" baseline="-25000" dirty="0" err="1"/>
              <a:t>p</a:t>
            </a:r>
            <a:r>
              <a:rPr lang="en-US" dirty="0" err="1">
                <a:sym typeface="Symbol"/>
              </a:rPr>
              <a:t></a:t>
            </a:r>
            <a:r>
              <a:rPr lang="en-US" dirty="0" err="1"/>
              <a:t>f</a:t>
            </a:r>
            <a:r>
              <a:rPr lang="en-US" baseline="-25000" dirty="0" err="1"/>
              <a:t>p</a:t>
            </a:r>
            <a:endParaRPr lang="en-US" dirty="0"/>
          </a:p>
          <a:p>
            <a:r>
              <a:rPr lang="en-US" dirty="0"/>
              <a:t> </a:t>
            </a:r>
          </a:p>
          <a:p>
            <a:r>
              <a:rPr lang="en-US" dirty="0"/>
              <a:t>Since </a:t>
            </a:r>
            <a:r>
              <a:rPr lang="en-US" dirty="0" err="1"/>
              <a:t>f</a:t>
            </a:r>
            <a:r>
              <a:rPr lang="en-US" baseline="-25000" dirty="0" err="1"/>
              <a:t>s</a:t>
            </a:r>
            <a:r>
              <a:rPr lang="en-US" dirty="0"/>
              <a:t> + </a:t>
            </a:r>
            <a:r>
              <a:rPr lang="en-US" dirty="0" err="1"/>
              <a:t>f</a:t>
            </a:r>
            <a:r>
              <a:rPr lang="en-US" baseline="-25000" dirty="0" err="1"/>
              <a:t>p</a:t>
            </a:r>
            <a:r>
              <a:rPr lang="en-US" dirty="0"/>
              <a:t> = 1 and </a:t>
            </a:r>
            <a:r>
              <a:rPr lang="en-US" dirty="0" err="1"/>
              <a:t>t</a:t>
            </a:r>
            <a:r>
              <a:rPr lang="en-US" baseline="-25000" dirty="0" err="1"/>
              <a:t>p</a:t>
            </a:r>
            <a:r>
              <a:rPr lang="en-US" dirty="0"/>
              <a:t> = </a:t>
            </a:r>
            <a:r>
              <a:rPr lang="en-US" dirty="0" err="1"/>
              <a:t>t</a:t>
            </a:r>
            <a:r>
              <a:rPr lang="en-US" baseline="-25000" dirty="0" err="1"/>
              <a:t>s</a:t>
            </a:r>
            <a:r>
              <a:rPr lang="en-US" dirty="0"/>
              <a:t>/p, we can write </a:t>
            </a:r>
            <a:r>
              <a:rPr lang="en-US" dirty="0" err="1"/>
              <a:t>T</a:t>
            </a:r>
            <a:r>
              <a:rPr lang="en-US" baseline="-25000" dirty="0" err="1"/>
              <a:t>p</a:t>
            </a:r>
            <a:r>
              <a:rPr lang="en-US" dirty="0"/>
              <a:t> = </a:t>
            </a:r>
            <a:r>
              <a:rPr lang="en-US" dirty="0" err="1"/>
              <a:t>t</a:t>
            </a:r>
            <a:r>
              <a:rPr lang="en-US" baseline="-25000" dirty="0" err="1"/>
              <a:t>s</a:t>
            </a:r>
            <a:r>
              <a:rPr lang="en-US" dirty="0"/>
              <a:t>(</a:t>
            </a:r>
            <a:r>
              <a:rPr lang="en-US" dirty="0" err="1"/>
              <a:t>f</a:t>
            </a:r>
            <a:r>
              <a:rPr lang="en-US" baseline="-25000" dirty="0" err="1"/>
              <a:t>s</a:t>
            </a:r>
            <a:r>
              <a:rPr lang="en-US" dirty="0"/>
              <a:t> + (1 - </a:t>
            </a:r>
            <a:r>
              <a:rPr lang="en-US" dirty="0" err="1"/>
              <a:t>f</a:t>
            </a:r>
            <a:r>
              <a:rPr lang="en-US" baseline="-25000" dirty="0" err="1"/>
              <a:t>p</a:t>
            </a:r>
            <a:r>
              <a:rPr lang="en-US" dirty="0"/>
              <a:t>)/p</a:t>
            </a:r>
            <a:r>
              <a:rPr lang="en-US" dirty="0" smtClean="0"/>
              <a:t>)</a:t>
            </a:r>
          </a:p>
          <a:p>
            <a:r>
              <a:rPr lang="en-US" dirty="0"/>
              <a:t> </a:t>
            </a:r>
          </a:p>
          <a:p>
            <a:r>
              <a:rPr lang="en-US" dirty="0"/>
              <a:t>The speedup ratio for this system is the ratio of the speed without parallelization to the speed with parallelization; that is, S = </a:t>
            </a:r>
            <a:r>
              <a:rPr lang="en-US" dirty="0" err="1"/>
              <a:t>t</a:t>
            </a:r>
            <a:r>
              <a:rPr lang="en-US" baseline="-25000" dirty="0" err="1"/>
              <a:t>s</a:t>
            </a:r>
            <a:r>
              <a:rPr lang="en-US" dirty="0"/>
              <a:t>/T</a:t>
            </a:r>
            <a:r>
              <a:rPr lang="en-US" baseline="-25000" dirty="0"/>
              <a:t>p</a:t>
            </a:r>
            <a:r>
              <a:rPr lang="en-US" dirty="0" smtClean="0"/>
              <a:t>.</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98088222"/>
              </p:ext>
            </p:extLst>
          </p:nvPr>
        </p:nvGraphicFramePr>
        <p:xfrm>
          <a:off x="304800" y="4751814"/>
          <a:ext cx="4525078" cy="1725186"/>
        </p:xfrm>
        <a:graphic>
          <a:graphicData uri="http://schemas.openxmlformats.org/presentationml/2006/ole">
            <mc:AlternateContent xmlns:mc="http://schemas.openxmlformats.org/markup-compatibility/2006">
              <mc:Choice xmlns:v="urn:schemas-microsoft-com:vml" Requires="v">
                <p:oleObj spid="_x0000_s13331" name="Equation" r:id="rId3" imgW="1651000" imgH="609600" progId="Equation.3">
                  <p:embed/>
                </p:oleObj>
              </mc:Choice>
              <mc:Fallback>
                <p:oleObj name="Equation" r:id="rId3" imgW="1651000" imgH="609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51814"/>
                        <a:ext cx="4525078" cy="1725186"/>
                      </a:xfrm>
                      <a:prstGeom prst="rect">
                        <a:avLst/>
                      </a:prstGeom>
                      <a:solidFill>
                        <a:schemeClr val="accent1"/>
                      </a:solidFill>
                    </p:spPr>
                  </p:pic>
                </p:oleObj>
              </mc:Fallback>
            </mc:AlternateContent>
          </a:graphicData>
        </a:graphic>
      </p:graphicFrame>
      <p:sp>
        <p:nvSpPr>
          <p:cNvPr id="7" name="TextBox 6"/>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048744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49</a:t>
            </a:fld>
            <a:endParaRPr lang="en-US"/>
          </a:p>
        </p:txBody>
      </p:sp>
      <p:sp>
        <p:nvSpPr>
          <p:cNvPr id="4" name="TextBox 3"/>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5" name="Rectangle 4"/>
          <p:cNvSpPr/>
          <p:nvPr/>
        </p:nvSpPr>
        <p:spPr>
          <a:xfrm>
            <a:off x="338958" y="762000"/>
            <a:ext cx="7966841" cy="1477328"/>
          </a:xfrm>
          <a:prstGeom prst="rect">
            <a:avLst/>
          </a:prstGeom>
        </p:spPr>
        <p:txBody>
          <a:bodyPr wrap="square">
            <a:spAutoFit/>
          </a:bodyPr>
          <a:lstStyle/>
          <a:p>
            <a:r>
              <a:rPr lang="en-US" dirty="0"/>
              <a:t>Amdahl’s law illustrates the effect of a bottleneck on system performance and shows that there is a limit beyond which attempts at further improvement are futile, unless the bottleneck can be removed. </a:t>
            </a:r>
            <a:endParaRPr lang="en-US" dirty="0" smtClean="0"/>
          </a:p>
          <a:p>
            <a:endParaRPr lang="en-US" dirty="0"/>
          </a:p>
          <a:p>
            <a:r>
              <a:rPr lang="en-US" dirty="0" smtClean="0"/>
              <a:t>The </a:t>
            </a:r>
            <a:r>
              <a:rPr lang="en-US" dirty="0"/>
              <a:t>most popular formulation of Amdahl’s law is</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33192709"/>
              </p:ext>
            </p:extLst>
          </p:nvPr>
        </p:nvGraphicFramePr>
        <p:xfrm>
          <a:off x="457200" y="2514600"/>
          <a:ext cx="7590692" cy="1905000"/>
        </p:xfrm>
        <a:graphic>
          <a:graphicData uri="http://schemas.openxmlformats.org/presentationml/2006/ole">
            <mc:AlternateContent xmlns:mc="http://schemas.openxmlformats.org/markup-compatibility/2006">
              <mc:Choice xmlns:v="urn:schemas-microsoft-com:vml" Requires="v">
                <p:oleObj spid="_x0000_s14355" name="Equation" r:id="rId3" imgW="2476500" imgH="622300" progId="Equation.3">
                  <p:embed/>
                </p:oleObj>
              </mc:Choice>
              <mc:Fallback>
                <p:oleObj name="Equation" r:id="rId3" imgW="2476500" imgH="622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7590692" cy="1905000"/>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405272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6" name="Picture 2" descr="C:\Users\AlanCore7\Desktop\ch06\87046-0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220305"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50</a:t>
            </a:fld>
            <a:endParaRPr lang="en-US"/>
          </a:p>
        </p:txBody>
      </p:sp>
      <p:sp>
        <p:nvSpPr>
          <p:cNvPr id="4" name="TextBox 3"/>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E:\CengageBook\CengageLectureNotesWebsite\Clements 1e JPG_files\ch06\87046-tb06-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03" y="3352800"/>
            <a:ext cx="7894832"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457200"/>
            <a:ext cx="7513832" cy="2585323"/>
          </a:xfrm>
          <a:prstGeom prst="rect">
            <a:avLst/>
          </a:prstGeom>
        </p:spPr>
        <p:txBody>
          <a:bodyPr wrap="square">
            <a:spAutoFit/>
          </a:bodyPr>
          <a:lstStyle/>
          <a:p>
            <a:r>
              <a:rPr lang="en-US" dirty="0"/>
              <a:t>Consider the two cases in Table 6.9 in which </a:t>
            </a:r>
            <a:r>
              <a:rPr lang="en-US" i="1" dirty="0" err="1"/>
              <a:t>f</a:t>
            </a:r>
            <a:r>
              <a:rPr lang="en-US" i="1" baseline="-25000" dirty="0" err="1"/>
              <a:t>s</a:t>
            </a:r>
            <a:r>
              <a:rPr lang="en-US" dirty="0"/>
              <a:t> = 0.2 and </a:t>
            </a:r>
            <a:r>
              <a:rPr lang="en-US" i="1" dirty="0" err="1"/>
              <a:t>f</a:t>
            </a:r>
            <a:r>
              <a:rPr lang="en-US" i="1" baseline="-25000" dirty="0" err="1"/>
              <a:t>s</a:t>
            </a:r>
            <a:r>
              <a:rPr lang="en-US" dirty="0"/>
              <a:t> = 0.1, respectively for various degrees of parallelism. </a:t>
            </a:r>
            <a:endParaRPr lang="en-US" dirty="0" smtClean="0"/>
          </a:p>
          <a:p>
            <a:endParaRPr lang="en-US" dirty="0"/>
          </a:p>
          <a:p>
            <a:r>
              <a:rPr lang="en-US" dirty="0" smtClean="0"/>
              <a:t>The </a:t>
            </a:r>
            <a:r>
              <a:rPr lang="en-US" dirty="0"/>
              <a:t>speedup ratio falls off rapidly once the serial part of the process begins to dominate the equation</a:t>
            </a:r>
            <a:r>
              <a:rPr lang="en-US" dirty="0" smtClean="0"/>
              <a:t>.</a:t>
            </a:r>
          </a:p>
          <a:p>
            <a:endParaRPr lang="en-US" dirty="0"/>
          </a:p>
          <a:p>
            <a:r>
              <a:rPr lang="en-US" dirty="0" smtClean="0"/>
              <a:t> </a:t>
            </a:r>
            <a:r>
              <a:rPr lang="en-US" dirty="0"/>
              <a:t>In the limit, an infinite number of processors cannot make the speedup ratio greater than the reciprocal of the fraction of time devoted to serial processing.</a:t>
            </a:r>
          </a:p>
        </p:txBody>
      </p:sp>
    </p:spTree>
    <p:extLst>
      <p:ext uri="{BB962C8B-B14F-4D97-AF65-F5344CB8AC3E}">
        <p14:creationId xmlns:p14="http://schemas.microsoft.com/office/powerpoint/2010/main" val="2764587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51</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7410" name="Picture 2" descr="C:\Users\AlanCore7\Desktop\ch06\87046-06-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5321300" cy="2578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0054" y="457200"/>
            <a:ext cx="8071945" cy="2862322"/>
          </a:xfrm>
          <a:prstGeom prst="rect">
            <a:avLst/>
          </a:prstGeom>
        </p:spPr>
        <p:txBody>
          <a:bodyPr wrap="square">
            <a:spAutoFit/>
          </a:bodyPr>
          <a:lstStyle/>
          <a:p>
            <a:r>
              <a:rPr lang="en-US" dirty="0"/>
              <a:t>Let’s look at a second example of Amdahl’s law where we have an operation that consists of six sequential operations or processes as described in Figure 6.16. </a:t>
            </a:r>
            <a:endParaRPr lang="en-US" dirty="0" smtClean="0"/>
          </a:p>
          <a:p>
            <a:endParaRPr lang="en-US" dirty="0"/>
          </a:p>
          <a:p>
            <a:r>
              <a:rPr lang="en-US" dirty="0" smtClean="0"/>
              <a:t>Five </a:t>
            </a:r>
            <a:r>
              <a:rPr lang="en-US" dirty="0"/>
              <a:t>of the processes are accelerated using the </a:t>
            </a:r>
            <a:r>
              <a:rPr lang="en-US" dirty="0" smtClean="0"/>
              <a:t>stated factors. </a:t>
            </a:r>
            <a:r>
              <a:rPr lang="en-US" dirty="0"/>
              <a:t>This </a:t>
            </a:r>
            <a:r>
              <a:rPr lang="en-US" dirty="0" smtClean="0"/>
              <a:t>shows the </a:t>
            </a:r>
            <a:r>
              <a:rPr lang="en-US" dirty="0"/>
              <a:t>change in the total time after each process has been accelerated. </a:t>
            </a:r>
            <a:endParaRPr lang="en-US" dirty="0" smtClean="0"/>
          </a:p>
          <a:p>
            <a:endParaRPr lang="en-US" dirty="0"/>
          </a:p>
          <a:p>
            <a:r>
              <a:rPr lang="en-US" dirty="0" smtClean="0"/>
              <a:t>By the </a:t>
            </a:r>
            <a:r>
              <a:rPr lang="en-US" dirty="0"/>
              <a:t>time the bottom line has been reached, the six processes are now of roughly similar durations. We have reached the state at which the common case has been eliminated and there is nothing left to accelerate.</a:t>
            </a:r>
          </a:p>
        </p:txBody>
      </p:sp>
    </p:spTree>
    <p:extLst>
      <p:ext uri="{BB962C8B-B14F-4D97-AF65-F5344CB8AC3E}">
        <p14:creationId xmlns:p14="http://schemas.microsoft.com/office/powerpoint/2010/main" val="1395259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52</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5" name="Rectangle 4"/>
          <p:cNvSpPr/>
          <p:nvPr/>
        </p:nvSpPr>
        <p:spPr>
          <a:xfrm>
            <a:off x="381000" y="457200"/>
            <a:ext cx="8077200" cy="5632311"/>
          </a:xfrm>
          <a:prstGeom prst="rect">
            <a:avLst/>
          </a:prstGeom>
        </p:spPr>
        <p:txBody>
          <a:bodyPr wrap="square">
            <a:spAutoFit/>
          </a:bodyPr>
          <a:lstStyle/>
          <a:p>
            <a:r>
              <a:rPr lang="en-US" b="1" dirty="0"/>
              <a:t>Benchmarks</a:t>
            </a:r>
            <a:endParaRPr lang="en-US" dirty="0"/>
          </a:p>
          <a:p>
            <a:r>
              <a:rPr lang="en-US" dirty="0"/>
              <a:t> </a:t>
            </a:r>
          </a:p>
          <a:p>
            <a:r>
              <a:rPr lang="en-US" dirty="0"/>
              <a:t>The ideal program with which to evaluate a computer is the one you are going to run on that computer. </a:t>
            </a:r>
            <a:r>
              <a:rPr lang="en-US" dirty="0" smtClean="0"/>
              <a:t> Unfortunately</a:t>
            </a:r>
            <a:r>
              <a:rPr lang="en-US" dirty="0"/>
              <a:t>, it’s normally impractical to carry out such a test. Moreover, </a:t>
            </a:r>
            <a:r>
              <a:rPr lang="en-US" dirty="0" smtClean="0"/>
              <a:t> computers   </a:t>
            </a:r>
            <a:r>
              <a:rPr lang="en-US" dirty="0"/>
              <a:t>execute a mix of programs that changes from moment to moment.</a:t>
            </a:r>
          </a:p>
          <a:p>
            <a:endParaRPr lang="en-US" dirty="0" smtClean="0"/>
          </a:p>
          <a:p>
            <a:r>
              <a:rPr lang="en-US" dirty="0" smtClean="0"/>
              <a:t>One </a:t>
            </a:r>
            <a:r>
              <a:rPr lang="en-US" dirty="0"/>
              <a:t>approach to benchmarking is based on </a:t>
            </a:r>
            <a:r>
              <a:rPr lang="en-US" i="1" dirty="0"/>
              <a:t>kernels</a:t>
            </a:r>
            <a:r>
              <a:rPr lang="en-US" dirty="0"/>
              <a:t> or fragments of real programs that require intense computation, such as the LINPACK benchmark. Another approach is to run </a:t>
            </a:r>
            <a:r>
              <a:rPr lang="en-US" i="1" dirty="0"/>
              <a:t>synthetic</a:t>
            </a:r>
            <a:r>
              <a:rPr lang="en-US" dirty="0"/>
              <a:t> benchmarks that are programs constructed for the express purpose of evaluating computer performance and which purport to be similar to the type of code that users might actually execute.</a:t>
            </a:r>
          </a:p>
          <a:p>
            <a:r>
              <a:rPr lang="en-US" dirty="0"/>
              <a:t>	</a:t>
            </a:r>
            <a:endParaRPr lang="en-US" dirty="0" smtClean="0"/>
          </a:p>
          <a:p>
            <a:r>
              <a:rPr lang="en-US" dirty="0" smtClean="0"/>
              <a:t>Benchmarks </a:t>
            </a:r>
            <a:r>
              <a:rPr lang="en-US" dirty="0"/>
              <a:t>can be divided into two categories: </a:t>
            </a:r>
            <a:r>
              <a:rPr lang="en-US" i="1" dirty="0"/>
              <a:t>fine-grained</a:t>
            </a:r>
            <a:r>
              <a:rPr lang="en-US" dirty="0"/>
              <a:t> and </a:t>
            </a:r>
            <a:r>
              <a:rPr lang="en-US" i="1" dirty="0"/>
              <a:t>coarse-grained</a:t>
            </a:r>
            <a:r>
              <a:rPr lang="en-US" dirty="0"/>
              <a:t>. The granularity of a benchmark is a function of the object being measured; for example, a benchmark that measures the performance of a complete computer system can be considered coarse-grained, whereas a benchmark that measures the performance of, say, branch instructions, can be considered fine-grained. </a:t>
            </a:r>
          </a:p>
        </p:txBody>
      </p:sp>
    </p:spTree>
    <p:extLst>
      <p:ext uri="{BB962C8B-B14F-4D97-AF65-F5344CB8AC3E}">
        <p14:creationId xmlns:p14="http://schemas.microsoft.com/office/powerpoint/2010/main" val="2786505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53</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533400" y="761999"/>
            <a:ext cx="8001000" cy="4801314"/>
          </a:xfrm>
          <a:prstGeom prst="rect">
            <a:avLst/>
          </a:prstGeom>
        </p:spPr>
        <p:txBody>
          <a:bodyPr wrap="square">
            <a:spAutoFit/>
          </a:bodyPr>
          <a:lstStyle/>
          <a:p>
            <a:r>
              <a:rPr lang="en-US" b="1" dirty="0"/>
              <a:t>SPEC</a:t>
            </a:r>
            <a:endParaRPr lang="en-US" dirty="0"/>
          </a:p>
          <a:p>
            <a:r>
              <a:rPr lang="en-US" dirty="0"/>
              <a:t> </a:t>
            </a:r>
          </a:p>
          <a:p>
            <a:r>
              <a:rPr lang="en-US" dirty="0"/>
              <a:t>Various organizations exist </a:t>
            </a:r>
            <a:r>
              <a:rPr lang="en-US" dirty="0" smtClean="0"/>
              <a:t>to </a:t>
            </a:r>
            <a:r>
              <a:rPr lang="en-US" dirty="0"/>
              <a:t>offer the consumer </a:t>
            </a:r>
            <a:r>
              <a:rPr lang="en-US" i="1" dirty="0"/>
              <a:t>unbiased</a:t>
            </a:r>
            <a:r>
              <a:rPr lang="en-US" dirty="0"/>
              <a:t> advice, whether it be about the quality of wines or the safety of automobiles</a:t>
            </a:r>
            <a:r>
              <a:rPr lang="en-US" dirty="0" smtClean="0"/>
              <a:t>.</a:t>
            </a:r>
          </a:p>
          <a:p>
            <a:endParaRPr lang="en-US" dirty="0"/>
          </a:p>
          <a:p>
            <a:r>
              <a:rPr lang="en-US" dirty="0" smtClean="0"/>
              <a:t>Such </a:t>
            </a:r>
            <a:r>
              <a:rPr lang="en-US" dirty="0"/>
              <a:t>an organization has arisen to create benchmarks. SPEC, the </a:t>
            </a:r>
            <a:r>
              <a:rPr lang="en-US" i="1" dirty="0"/>
              <a:t>Standard Performance Evaluation Corporation,</a:t>
            </a:r>
            <a:r>
              <a:rPr lang="en-US" dirty="0"/>
              <a:t> is a non-profit making organization with the status of a charity that’s been formed to </a:t>
            </a:r>
            <a:r>
              <a:rPr lang="en-US" i="1" dirty="0"/>
              <a:t>establish, maintain and endorse a standardized set of relevant benchmarks that can be applied to the newest generation of high-performance computers</a:t>
            </a:r>
            <a:r>
              <a:rPr lang="en-US" dirty="0"/>
              <a:t>. </a:t>
            </a:r>
            <a:endParaRPr lang="en-US" dirty="0" smtClean="0"/>
          </a:p>
          <a:p>
            <a:endParaRPr lang="en-US" dirty="0"/>
          </a:p>
          <a:p>
            <a:r>
              <a:rPr lang="en-US" dirty="0" smtClean="0"/>
              <a:t>The </a:t>
            </a:r>
            <a:r>
              <a:rPr lang="en-US" dirty="0"/>
              <a:t>user is responsible for compiling the benchmarks before they are run. SPEC allows two types of compilation. One type of compilation is restrictive in terms of compiler flags and switches and that provides a</a:t>
            </a:r>
            <a:r>
              <a:rPr lang="en-US" i="1" dirty="0"/>
              <a:t> base</a:t>
            </a:r>
            <a:r>
              <a:rPr lang="en-US" dirty="0"/>
              <a:t> result. The other type of compilation is more liberal and allows switches to be optimized for each individual program. This provides a </a:t>
            </a:r>
            <a:r>
              <a:rPr lang="en-US" i="1" dirty="0"/>
              <a:t>peak</a:t>
            </a:r>
            <a:r>
              <a:rPr lang="en-US" dirty="0"/>
              <a:t> metric.</a:t>
            </a:r>
          </a:p>
        </p:txBody>
      </p:sp>
    </p:spTree>
    <p:extLst>
      <p:ext uri="{BB962C8B-B14F-4D97-AF65-F5344CB8AC3E}">
        <p14:creationId xmlns:p14="http://schemas.microsoft.com/office/powerpoint/2010/main" val="2792248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54</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304800" y="761999"/>
            <a:ext cx="8229600" cy="5632311"/>
          </a:xfrm>
          <a:prstGeom prst="rect">
            <a:avLst/>
          </a:prstGeom>
        </p:spPr>
        <p:txBody>
          <a:bodyPr wrap="square">
            <a:spAutoFit/>
          </a:bodyPr>
          <a:lstStyle/>
          <a:p>
            <a:r>
              <a:rPr lang="en-US" dirty="0" smtClean="0"/>
              <a:t>SPEC </a:t>
            </a:r>
            <a:r>
              <a:rPr lang="en-US" dirty="0"/>
              <a:t>benchmarks appeared in 1988 with SPEC89, a suite of ten programs. The next major change was in 1992 when SPEC CINT92 (6 integer programs) and SPEC CFP92 (14 </a:t>
            </a:r>
            <a:r>
              <a:rPr lang="en-US" dirty="0" smtClean="0"/>
              <a:t>floating-point programs) </a:t>
            </a:r>
            <a:r>
              <a:rPr lang="en-US" dirty="0"/>
              <a:t>were </a:t>
            </a:r>
            <a:r>
              <a:rPr lang="en-US" dirty="0" smtClean="0"/>
              <a:t>published. </a:t>
            </a:r>
            <a:r>
              <a:rPr lang="en-US" dirty="0"/>
              <a:t>In 1995 SPEC CINT95 and </a:t>
            </a:r>
            <a:r>
              <a:rPr lang="en-US" dirty="0" smtClean="0">
                <a:solidFill>
                  <a:srgbClr val="FF0000"/>
                </a:solidFill>
              </a:rPr>
              <a:t>SPEC</a:t>
            </a:r>
            <a:r>
              <a:rPr lang="en-US" dirty="0" smtClean="0"/>
              <a:t> </a:t>
            </a:r>
            <a:r>
              <a:rPr lang="en-US" dirty="0"/>
              <a:t>CFP95 (8 integer, 10 floating-point programs, respectively) were introduced. The fourth </a:t>
            </a:r>
            <a:r>
              <a:rPr lang="en-US" dirty="0" smtClean="0"/>
              <a:t>revision </a:t>
            </a:r>
            <a:r>
              <a:rPr lang="en-US" dirty="0"/>
              <a:t>to the benchmarks was SPEC CPU2000 with SPEC CINT2000 and SPEC CFP2000 (12 integer and 14 floating-point programs). SPEC 2000 also introduced benchmarks in C, C++, Fortran 77, and Fortran 90. SPEC 2006 uses 12 integer programs and 17 floating-point </a:t>
            </a:r>
            <a:r>
              <a:rPr lang="en-US" dirty="0" smtClean="0"/>
              <a:t>programs.</a:t>
            </a:r>
          </a:p>
          <a:p>
            <a:endParaRPr lang="en-GB" dirty="0"/>
          </a:p>
          <a:p>
            <a:r>
              <a:rPr lang="en-US" dirty="0" smtClean="0"/>
              <a:t>SPEC </a:t>
            </a:r>
            <a:r>
              <a:rPr lang="en-US" dirty="0"/>
              <a:t>suites have changed to remove some of their inefficiencies and errors; for example, in 2001 </a:t>
            </a:r>
            <a:r>
              <a:rPr lang="en-US" dirty="0" smtClean="0"/>
              <a:t>SPEC </a:t>
            </a:r>
            <a:r>
              <a:rPr lang="en-US" dirty="0"/>
              <a:t>CPU95 </a:t>
            </a:r>
            <a:r>
              <a:rPr lang="en-US" dirty="0" smtClean="0"/>
              <a:t>was </a:t>
            </a:r>
            <a:r>
              <a:rPr lang="en-US" i="1" dirty="0" smtClean="0"/>
              <a:t>retired</a:t>
            </a:r>
            <a:r>
              <a:rPr lang="en-US" dirty="0" smtClean="0"/>
              <a:t> </a:t>
            </a:r>
            <a:r>
              <a:rPr lang="en-US" dirty="0"/>
              <a:t>and replaced by CPU2000. </a:t>
            </a:r>
            <a:endParaRPr lang="en-US" dirty="0" smtClean="0"/>
          </a:p>
          <a:p>
            <a:endParaRPr lang="en-US" dirty="0"/>
          </a:p>
          <a:p>
            <a:r>
              <a:rPr lang="en-US" dirty="0" smtClean="0"/>
              <a:t>In </a:t>
            </a:r>
            <a:r>
              <a:rPr lang="en-US" dirty="0"/>
              <a:t>turn, CPU2000 was replaced by </a:t>
            </a:r>
            <a:r>
              <a:rPr lang="en-US" dirty="0" smtClean="0"/>
              <a:t>CPU2006. The benchmark </a:t>
            </a:r>
            <a:r>
              <a:rPr lang="en-US" dirty="0"/>
              <a:t>programs </a:t>
            </a:r>
            <a:r>
              <a:rPr lang="en-US" dirty="0" smtClean="0"/>
              <a:t>of a </a:t>
            </a:r>
            <a:r>
              <a:rPr lang="en-US" dirty="0"/>
              <a:t>SPEC </a:t>
            </a:r>
            <a:r>
              <a:rPr lang="en-US" dirty="0" smtClean="0"/>
              <a:t>suite vary </a:t>
            </a:r>
            <a:r>
              <a:rPr lang="en-US" dirty="0"/>
              <a:t>over a wide range of </a:t>
            </a:r>
            <a:r>
              <a:rPr lang="en-US" dirty="0" smtClean="0"/>
              <a:t>applications; from </a:t>
            </a:r>
            <a:r>
              <a:rPr lang="en-US" dirty="0"/>
              <a:t>Lisp interpreters to compilers to data-compression programs in older SPECs, and from Quantum mechanics to fluid dynamics in more recent SPECs. The complexity of applications grows with each new set of SPEC benchmarks to reflect the increasing demand on computers.</a:t>
            </a:r>
          </a:p>
          <a:p>
            <a:endParaRPr lang="en-US" dirty="0"/>
          </a:p>
        </p:txBody>
      </p:sp>
    </p:spTree>
    <p:extLst>
      <p:ext uri="{BB962C8B-B14F-4D97-AF65-F5344CB8AC3E}">
        <p14:creationId xmlns:p14="http://schemas.microsoft.com/office/powerpoint/2010/main" val="24155163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55</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304800" y="762000"/>
            <a:ext cx="7924800" cy="3693319"/>
          </a:xfrm>
          <a:prstGeom prst="rect">
            <a:avLst/>
          </a:prstGeom>
        </p:spPr>
        <p:txBody>
          <a:bodyPr wrap="square">
            <a:spAutoFit/>
          </a:bodyPr>
          <a:lstStyle/>
          <a:p>
            <a:r>
              <a:rPr lang="en-US" b="1" dirty="0"/>
              <a:t>SPEC Methodology</a:t>
            </a:r>
            <a:endParaRPr lang="en-US" dirty="0"/>
          </a:p>
          <a:p>
            <a:endParaRPr lang="en-US" dirty="0" smtClean="0"/>
          </a:p>
          <a:p>
            <a:r>
              <a:rPr lang="en-US" dirty="0" smtClean="0"/>
              <a:t>The </a:t>
            </a:r>
            <a:r>
              <a:rPr lang="en-US" dirty="0"/>
              <a:t>SPEC methodology is to measure the time required to execute each program in the test suite; for example, the times might be T</a:t>
            </a:r>
            <a:r>
              <a:rPr lang="en-US" baseline="-25000" dirty="0"/>
              <a:t>p1</a:t>
            </a:r>
            <a:r>
              <a:rPr lang="en-US" dirty="0"/>
              <a:t>, T</a:t>
            </a:r>
            <a:r>
              <a:rPr lang="en-US" baseline="-25000" dirty="0"/>
              <a:t>p2</a:t>
            </a:r>
            <a:r>
              <a:rPr lang="en-US" dirty="0"/>
              <a:t>, T</a:t>
            </a:r>
            <a:r>
              <a:rPr lang="en-US" baseline="-25000" dirty="0"/>
              <a:t>p3</a:t>
            </a:r>
            <a:r>
              <a:rPr lang="en-US" dirty="0"/>
              <a:t>,… where the subscripts p1, p2, </a:t>
            </a:r>
            <a:r>
              <a:rPr lang="en-US" dirty="0" err="1"/>
              <a:t>etc</a:t>
            </a:r>
            <a:r>
              <a:rPr lang="en-US" dirty="0"/>
              <a:t> refer to the components of the suite. </a:t>
            </a:r>
            <a:endParaRPr lang="en-US" dirty="0" smtClean="0"/>
          </a:p>
          <a:p>
            <a:endParaRPr lang="en-GB" dirty="0"/>
          </a:p>
          <a:p>
            <a:r>
              <a:rPr lang="en-US" dirty="0"/>
              <a:t>The SPEC suite is also executed on a so-called </a:t>
            </a:r>
            <a:r>
              <a:rPr lang="en-US" i="1" dirty="0"/>
              <a:t>standard basis machine</a:t>
            </a:r>
            <a:r>
              <a:rPr lang="en-US" dirty="0"/>
              <a:t> to give the values B</a:t>
            </a:r>
            <a:r>
              <a:rPr lang="en-US" baseline="-25000" dirty="0"/>
              <a:t>p1</a:t>
            </a:r>
            <a:r>
              <a:rPr lang="en-US" dirty="0"/>
              <a:t>, B</a:t>
            </a:r>
            <a:r>
              <a:rPr lang="en-US" baseline="-25000" dirty="0"/>
              <a:t>p2</a:t>
            </a:r>
            <a:r>
              <a:rPr lang="en-US" dirty="0"/>
              <a:t>, B</a:t>
            </a:r>
            <a:r>
              <a:rPr lang="en-US" baseline="-25000" dirty="0"/>
              <a:t>p3</a:t>
            </a:r>
            <a:r>
              <a:rPr lang="en-US" dirty="0"/>
              <a:t>,… </a:t>
            </a:r>
            <a:endParaRPr lang="en-US" dirty="0" smtClean="0"/>
          </a:p>
          <a:p>
            <a:endParaRPr lang="en-US" dirty="0"/>
          </a:p>
          <a:p>
            <a:r>
              <a:rPr lang="en-US" dirty="0" smtClean="0"/>
              <a:t>The </a:t>
            </a:r>
            <a:r>
              <a:rPr lang="en-US" dirty="0"/>
              <a:t>measured times are divided by the reference times to give the values T</a:t>
            </a:r>
            <a:r>
              <a:rPr lang="en-US" baseline="-25000" dirty="0"/>
              <a:t>p1</a:t>
            </a:r>
            <a:r>
              <a:rPr lang="en-US" dirty="0"/>
              <a:t>/B</a:t>
            </a:r>
            <a:r>
              <a:rPr lang="en-US" baseline="-25000" dirty="0"/>
              <a:t>p1</a:t>
            </a:r>
            <a:r>
              <a:rPr lang="en-US" dirty="0"/>
              <a:t>, T</a:t>
            </a:r>
            <a:r>
              <a:rPr lang="en-US" baseline="-25000" dirty="0"/>
              <a:t>p2</a:t>
            </a:r>
            <a:r>
              <a:rPr lang="en-US" dirty="0"/>
              <a:t>/B</a:t>
            </a:r>
            <a:r>
              <a:rPr lang="en-US" baseline="-25000" dirty="0"/>
              <a:t>p2</a:t>
            </a:r>
            <a:r>
              <a:rPr lang="en-US" dirty="0"/>
              <a:t>, T</a:t>
            </a:r>
            <a:r>
              <a:rPr lang="en-US" baseline="-25000" dirty="0"/>
              <a:t>p3</a:t>
            </a:r>
            <a:r>
              <a:rPr lang="en-US" dirty="0"/>
              <a:t>/B</a:t>
            </a:r>
            <a:r>
              <a:rPr lang="en-US" baseline="-25000" dirty="0"/>
              <a:t>p3</a:t>
            </a:r>
            <a:r>
              <a:rPr lang="en-US" dirty="0"/>
              <a:t>,… This step normalizes the execution times of the components of the SPEC suite. Finally, the </a:t>
            </a:r>
            <a:r>
              <a:rPr lang="en-US" i="1" dirty="0"/>
              <a:t>normalized</a:t>
            </a:r>
            <a:r>
              <a:rPr lang="en-US" dirty="0"/>
              <a:t> times are averaged to generate a final SPEC metric for the machine being tested.  </a:t>
            </a:r>
          </a:p>
        </p:txBody>
      </p:sp>
    </p:spTree>
    <p:extLst>
      <p:ext uri="{BB962C8B-B14F-4D97-AF65-F5344CB8AC3E}">
        <p14:creationId xmlns:p14="http://schemas.microsoft.com/office/powerpoint/2010/main" val="41570394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56</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304800" y="762000"/>
            <a:ext cx="7924800" cy="2031325"/>
          </a:xfrm>
          <a:prstGeom prst="rect">
            <a:avLst/>
          </a:prstGeom>
        </p:spPr>
        <p:txBody>
          <a:bodyPr wrap="square">
            <a:spAutoFit/>
          </a:bodyPr>
          <a:lstStyle/>
          <a:p>
            <a:r>
              <a:rPr lang="en-US" dirty="0"/>
              <a:t>Here, we will simply state that the individual SPEC benchmarks are averaged by taking the </a:t>
            </a:r>
            <a:r>
              <a:rPr lang="en-US" i="1" dirty="0"/>
              <a:t>geometric mea</a:t>
            </a:r>
            <a:r>
              <a:rPr lang="en-US" dirty="0"/>
              <a:t>n, rather than the arithmetic mean. </a:t>
            </a:r>
            <a:endParaRPr lang="en-US" dirty="0" smtClean="0"/>
          </a:p>
          <a:p>
            <a:endParaRPr lang="en-US" dirty="0"/>
          </a:p>
          <a:p>
            <a:r>
              <a:rPr lang="en-US" dirty="0" smtClean="0"/>
              <a:t>The </a:t>
            </a:r>
            <a:r>
              <a:rPr lang="en-US" dirty="0"/>
              <a:t>geometric mean is calculated by multiplying together </a:t>
            </a:r>
            <a:r>
              <a:rPr lang="en-US" i="1" dirty="0"/>
              <a:t>n</a:t>
            </a:r>
            <a:r>
              <a:rPr lang="en-US" dirty="0"/>
              <a:t> values and then taking the </a:t>
            </a:r>
            <a:r>
              <a:rPr lang="en-US" i="1" dirty="0"/>
              <a:t>n</a:t>
            </a:r>
            <a:r>
              <a:rPr lang="en-US" dirty="0"/>
              <a:t>th root; for example, the arithmetic mean of the values 4,5,6 is (4+5+6)/3 = 3 and the geometric mean is </a:t>
            </a:r>
            <a:r>
              <a:rPr lang="en-US" baseline="30000" dirty="0"/>
              <a:t>3</a:t>
            </a:r>
            <a:r>
              <a:rPr lang="en-US" dirty="0"/>
              <a:t>√4 x 5 x 6 = 3.915</a:t>
            </a:r>
            <a:r>
              <a:rPr lang="en-US" dirty="0" smtClean="0"/>
              <a:t>.</a:t>
            </a:r>
            <a:endParaRPr lang="en-US" dirty="0"/>
          </a:p>
        </p:txBody>
      </p:sp>
    </p:spTree>
    <p:extLst>
      <p:ext uri="{BB962C8B-B14F-4D97-AF65-F5344CB8AC3E}">
        <p14:creationId xmlns:p14="http://schemas.microsoft.com/office/powerpoint/2010/main" val="1844518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57</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457200" y="612845"/>
            <a:ext cx="8153400" cy="2308324"/>
          </a:xfrm>
          <a:prstGeom prst="rect">
            <a:avLst/>
          </a:prstGeom>
        </p:spPr>
        <p:txBody>
          <a:bodyPr wrap="square">
            <a:spAutoFit/>
          </a:bodyPr>
          <a:lstStyle/>
          <a:p>
            <a:r>
              <a:rPr lang="en-US" dirty="0" smtClean="0"/>
              <a:t>The </a:t>
            </a:r>
            <a:r>
              <a:rPr lang="en-US" dirty="0"/>
              <a:t>advantage of normalizing a </a:t>
            </a:r>
            <a:r>
              <a:rPr lang="en-US" dirty="0" smtClean="0"/>
              <a:t>machine </a:t>
            </a:r>
            <a:r>
              <a:rPr lang="en-US" dirty="0"/>
              <a:t>with respect to a standard machine is that </a:t>
            </a:r>
            <a:r>
              <a:rPr lang="en-US" dirty="0" smtClean="0"/>
              <a:t>large </a:t>
            </a:r>
            <a:r>
              <a:rPr lang="en-US" dirty="0"/>
              <a:t>differences in </a:t>
            </a:r>
            <a:r>
              <a:rPr lang="en-US" dirty="0" smtClean="0"/>
              <a:t>individual </a:t>
            </a:r>
            <a:r>
              <a:rPr lang="en-US" dirty="0"/>
              <a:t>benchmarks is reduced. </a:t>
            </a:r>
            <a:endParaRPr lang="en-US" dirty="0" smtClean="0"/>
          </a:p>
          <a:p>
            <a:endParaRPr lang="en-US" dirty="0"/>
          </a:p>
          <a:p>
            <a:r>
              <a:rPr lang="en-US" dirty="0" smtClean="0"/>
              <a:t>Suppose </a:t>
            </a:r>
            <a:r>
              <a:rPr lang="en-US" dirty="0"/>
              <a:t>that a reference machine takes 10, </a:t>
            </a:r>
            <a:r>
              <a:rPr lang="en-US" dirty="0" smtClean="0"/>
              <a:t>100</a:t>
            </a:r>
            <a:r>
              <a:rPr lang="en-US" dirty="0"/>
              <a:t>, and 5 seconds to perform tasks A, B, and C, respectively. Now, imagine that three test machines M1, M2, and M3 are tested to give the results specified in Table 6.14. </a:t>
            </a:r>
          </a:p>
          <a:p>
            <a:endParaRPr lang="en-GB" dirty="0"/>
          </a:p>
          <a:p>
            <a:r>
              <a:rPr lang="en-GB" dirty="0" smtClean="0"/>
              <a:t>Machine M2 has the best execution (total) time.</a:t>
            </a:r>
            <a:endParaRPr lang="en-US" dirty="0"/>
          </a:p>
        </p:txBody>
      </p:sp>
      <p:pic>
        <p:nvPicPr>
          <p:cNvPr id="16392" name="Picture 8" descr="E:\CengageBook\CengageLectureNotesWebsite\Clements 1e JPG_files\ch06\87046-tb06-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807227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50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58</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380999" y="762000"/>
            <a:ext cx="8003931" cy="923330"/>
          </a:xfrm>
          <a:prstGeom prst="rect">
            <a:avLst/>
          </a:prstGeom>
        </p:spPr>
        <p:txBody>
          <a:bodyPr wrap="square">
            <a:spAutoFit/>
          </a:bodyPr>
          <a:lstStyle/>
          <a:p>
            <a:r>
              <a:rPr lang="en-US" dirty="0"/>
              <a:t>Table 6.15 gives the same results normalized to the reference machine. </a:t>
            </a:r>
            <a:endParaRPr lang="en-US" dirty="0" smtClean="0"/>
          </a:p>
          <a:p>
            <a:endParaRPr lang="en-US" dirty="0"/>
          </a:p>
          <a:p>
            <a:r>
              <a:rPr lang="en-US" dirty="0" smtClean="0"/>
              <a:t>As </a:t>
            </a:r>
            <a:r>
              <a:rPr lang="en-US" dirty="0"/>
              <a:t>you can see, test machine </a:t>
            </a:r>
            <a:r>
              <a:rPr lang="en-US" dirty="0" smtClean="0"/>
              <a:t>M3 </a:t>
            </a:r>
            <a:r>
              <a:rPr lang="en-US" dirty="0"/>
              <a:t>has the worst case execution </a:t>
            </a:r>
            <a:r>
              <a:rPr lang="en-US" dirty="0" smtClean="0"/>
              <a:t>time. </a:t>
            </a:r>
            <a:endParaRPr lang="en-US" dirty="0"/>
          </a:p>
        </p:txBody>
      </p:sp>
      <p:pic>
        <p:nvPicPr>
          <p:cNvPr id="7" name="Picture 7" descr="E:\CengageBook\CengageLectureNotesWebsite\Clements 1e JPG_files\ch06\87046-tb06-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8080131"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14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59</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Rectangle 7"/>
          <p:cNvSpPr/>
          <p:nvPr/>
        </p:nvSpPr>
        <p:spPr>
          <a:xfrm>
            <a:off x="647700" y="685800"/>
            <a:ext cx="7772400" cy="4524315"/>
          </a:xfrm>
          <a:prstGeom prst="rect">
            <a:avLst/>
          </a:prstGeom>
        </p:spPr>
        <p:txBody>
          <a:bodyPr wrap="square">
            <a:spAutoFit/>
          </a:bodyPr>
          <a:lstStyle/>
          <a:p>
            <a:r>
              <a:rPr lang="en-US" dirty="0"/>
              <a:t>The SPEC benchmarks are sometimes called the </a:t>
            </a:r>
            <a:r>
              <a:rPr lang="en-US" i="1" dirty="0"/>
              <a:t>best of a bad lot</a:t>
            </a:r>
            <a:r>
              <a:rPr lang="en-US" dirty="0"/>
              <a:t> or the </a:t>
            </a:r>
            <a:r>
              <a:rPr lang="en-US" i="1" dirty="0"/>
              <a:t>best metrics in the absence of anything that is more successful</a:t>
            </a:r>
            <a:r>
              <a:rPr lang="en-US" dirty="0"/>
              <a:t>. </a:t>
            </a:r>
            <a:endParaRPr lang="en-US" dirty="0" smtClean="0"/>
          </a:p>
          <a:p>
            <a:endParaRPr lang="en-US" dirty="0"/>
          </a:p>
          <a:p>
            <a:r>
              <a:rPr lang="en-US" dirty="0" smtClean="0"/>
              <a:t>A  criticism </a:t>
            </a:r>
            <a:r>
              <a:rPr lang="en-US" dirty="0"/>
              <a:t>of SPEC is that it is CPU intensive and doesn’t test the computer system. In particular, the effect of memory systems is not fully taken into account. Moreover, the SPEC tests are not necessarily representative of the type of workload found in a multitasking environment – although the situation appears to have improved with the introduction of SPEC CPU2006. </a:t>
            </a:r>
          </a:p>
          <a:p>
            <a:endParaRPr lang="en-US" dirty="0" smtClean="0"/>
          </a:p>
          <a:p>
            <a:r>
              <a:rPr lang="en-US" dirty="0" smtClean="0"/>
              <a:t>The </a:t>
            </a:r>
            <a:r>
              <a:rPr lang="en-US" dirty="0"/>
              <a:t>SPEC organization has been criticized for periodically changing its benchmarks. You could say that this prevents all systems being compared against an agreed baseline. Equally, you could say that the nature of computers is changing and the way in which they are used is changing, and therefore it is essential to update the basis for comparison.</a:t>
            </a:r>
          </a:p>
        </p:txBody>
      </p:sp>
    </p:spTree>
    <p:extLst>
      <p:ext uri="{BB962C8B-B14F-4D97-AF65-F5344CB8AC3E}">
        <p14:creationId xmlns:p14="http://schemas.microsoft.com/office/powerpoint/2010/main" val="164809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6</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4" name="Picture 2" descr="C:\Users\AlanCore7\Desktop\ch06\87046-06-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76" y="1828800"/>
            <a:ext cx="5791200" cy="4263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5034" y="457200"/>
            <a:ext cx="7854566" cy="923330"/>
          </a:xfrm>
          <a:prstGeom prst="rect">
            <a:avLst/>
          </a:prstGeom>
        </p:spPr>
        <p:txBody>
          <a:bodyPr wrap="square">
            <a:spAutoFit/>
          </a:bodyPr>
          <a:lstStyle/>
          <a:p>
            <a:r>
              <a:rPr lang="en-US" dirty="0" smtClean="0"/>
              <a:t>Figure </a:t>
            </a:r>
            <a:r>
              <a:rPr lang="en-US" dirty="0"/>
              <a:t>6.2 displays the number of transistors per </a:t>
            </a:r>
            <a:r>
              <a:rPr lang="en-US" dirty="0" smtClean="0"/>
              <a:t>microprocessor chip </a:t>
            </a:r>
            <a:r>
              <a:rPr lang="en-US" dirty="0"/>
              <a:t>as a function of time. In barely five decades the chip density has gone from in the region of two thousand to two billion devices.</a:t>
            </a:r>
          </a:p>
        </p:txBody>
      </p:sp>
    </p:spTree>
    <p:extLst>
      <p:ext uri="{BB962C8B-B14F-4D97-AF65-F5344CB8AC3E}">
        <p14:creationId xmlns:p14="http://schemas.microsoft.com/office/powerpoint/2010/main" val="1603306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60</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495300" y="762000"/>
            <a:ext cx="8077200" cy="3416320"/>
          </a:xfrm>
          <a:prstGeom prst="rect">
            <a:avLst/>
          </a:prstGeom>
        </p:spPr>
        <p:txBody>
          <a:bodyPr wrap="square">
            <a:spAutoFit/>
          </a:bodyPr>
          <a:lstStyle/>
          <a:p>
            <a:r>
              <a:rPr lang="en-US" dirty="0"/>
              <a:t>The SPEC benchmarks are sometimes said to be given in </a:t>
            </a:r>
            <a:r>
              <a:rPr lang="en-US" i="1" dirty="0" err="1"/>
              <a:t>unitless</a:t>
            </a:r>
            <a:r>
              <a:rPr lang="en-US" dirty="0"/>
              <a:t> values because the actual measurements for a given machine are divided by the same measurements for the reference or baseline machine. </a:t>
            </a:r>
            <a:endParaRPr lang="en-US" dirty="0" smtClean="0"/>
          </a:p>
          <a:p>
            <a:endParaRPr lang="en-US" dirty="0"/>
          </a:p>
          <a:p>
            <a:r>
              <a:rPr lang="en-US" dirty="0" smtClean="0"/>
              <a:t>For </a:t>
            </a:r>
            <a:r>
              <a:rPr lang="en-US" dirty="0"/>
              <a:t>example, if the test machine gives the values 1s 10s </a:t>
            </a:r>
            <a:r>
              <a:rPr lang="en-US" dirty="0" err="1"/>
              <a:t>10s</a:t>
            </a:r>
            <a:r>
              <a:rPr lang="en-US" dirty="0"/>
              <a:t> and the reference machine gives 2s 10s 20s, the normalized </a:t>
            </a:r>
            <a:r>
              <a:rPr lang="en-US" dirty="0" err="1"/>
              <a:t>unitless</a:t>
            </a:r>
            <a:r>
              <a:rPr lang="en-US" dirty="0"/>
              <a:t> results are  ½ 1 ½. </a:t>
            </a:r>
            <a:endParaRPr lang="en-US" dirty="0" smtClean="0"/>
          </a:p>
          <a:p>
            <a:endParaRPr lang="en-US" dirty="0"/>
          </a:p>
          <a:p>
            <a:r>
              <a:rPr lang="en-US" dirty="0" smtClean="0"/>
              <a:t>However</a:t>
            </a:r>
            <a:r>
              <a:rPr lang="en-US" dirty="0"/>
              <a:t>, we will see that these values do have the properties of either </a:t>
            </a:r>
            <a:r>
              <a:rPr lang="en-US" i="1" dirty="0"/>
              <a:t>time</a:t>
            </a:r>
            <a:r>
              <a:rPr lang="en-US" dirty="0"/>
              <a:t> or </a:t>
            </a:r>
            <a:r>
              <a:rPr lang="en-US" i="1" dirty="0"/>
              <a:t>rate</a:t>
            </a:r>
            <a:r>
              <a:rPr lang="en-US" dirty="0"/>
              <a:t> with respect to averaging and it is necessary to employ the </a:t>
            </a:r>
            <a:r>
              <a:rPr lang="en-US" dirty="0" smtClean="0"/>
              <a:t>appropriate </a:t>
            </a:r>
            <a:r>
              <a:rPr lang="en-US" dirty="0"/>
              <a:t>averaging technique.</a:t>
            </a:r>
          </a:p>
          <a:p>
            <a:r>
              <a:rPr lang="en-US" dirty="0"/>
              <a:t>	</a:t>
            </a:r>
          </a:p>
        </p:txBody>
      </p:sp>
    </p:spTree>
    <p:extLst>
      <p:ext uri="{BB962C8B-B14F-4D97-AF65-F5344CB8AC3E}">
        <p14:creationId xmlns:p14="http://schemas.microsoft.com/office/powerpoint/2010/main" val="12848519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61</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3554" name="Picture 2" descr="C:\Users\AlanCore7\Desktop\ch06\87046-06-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14" y="3048000"/>
            <a:ext cx="6970986" cy="32848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140" y="609600"/>
            <a:ext cx="8077200" cy="1754326"/>
          </a:xfrm>
          <a:prstGeom prst="rect">
            <a:avLst/>
          </a:prstGeom>
        </p:spPr>
        <p:txBody>
          <a:bodyPr wrap="square">
            <a:spAutoFit/>
          </a:bodyPr>
          <a:lstStyle/>
          <a:p>
            <a:r>
              <a:rPr lang="en-US" dirty="0" smtClean="0"/>
              <a:t>The </a:t>
            </a:r>
            <a:r>
              <a:rPr lang="en-US" dirty="0"/>
              <a:t>SPEC benchmarks have proved very successful in some areas. Figure 6.19 </a:t>
            </a:r>
            <a:r>
              <a:rPr lang="en-US" dirty="0" smtClean="0"/>
              <a:t>gives </a:t>
            </a:r>
            <a:r>
              <a:rPr lang="en-US" dirty="0"/>
              <a:t>the number of papers on computer architecture submitted to computer architecture conferences between 2001 and 2003. </a:t>
            </a:r>
            <a:endParaRPr lang="en-US" dirty="0" smtClean="0"/>
          </a:p>
          <a:p>
            <a:endParaRPr lang="en-US" dirty="0"/>
          </a:p>
          <a:p>
            <a:r>
              <a:rPr lang="en-US" dirty="0" smtClean="0"/>
              <a:t>These </a:t>
            </a:r>
            <a:r>
              <a:rPr lang="en-US" dirty="0"/>
              <a:t>papers are divided into </a:t>
            </a:r>
            <a:r>
              <a:rPr lang="en-US" dirty="0" smtClean="0"/>
              <a:t>those </a:t>
            </a:r>
            <a:r>
              <a:rPr lang="en-US" dirty="0"/>
              <a:t>that use the SPEC benchmark and those that don’t. </a:t>
            </a:r>
            <a:r>
              <a:rPr lang="en-US" dirty="0" smtClean="0"/>
              <a:t>SPEC </a:t>
            </a:r>
            <a:r>
              <a:rPr lang="en-US" dirty="0"/>
              <a:t>is employed by a large majority of researchers.</a:t>
            </a:r>
          </a:p>
        </p:txBody>
      </p:sp>
    </p:spTree>
    <p:extLst>
      <p:ext uri="{BB962C8B-B14F-4D97-AF65-F5344CB8AC3E}">
        <p14:creationId xmlns:p14="http://schemas.microsoft.com/office/powerpoint/2010/main" val="16314909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62</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5" name="Rectangle 4"/>
          <p:cNvSpPr/>
          <p:nvPr/>
        </p:nvSpPr>
        <p:spPr>
          <a:xfrm>
            <a:off x="509752" y="609600"/>
            <a:ext cx="7848600" cy="5632311"/>
          </a:xfrm>
          <a:prstGeom prst="rect">
            <a:avLst/>
          </a:prstGeom>
        </p:spPr>
        <p:txBody>
          <a:bodyPr wrap="square">
            <a:spAutoFit/>
          </a:bodyPr>
          <a:lstStyle/>
          <a:p>
            <a:r>
              <a:rPr lang="en-US" b="1" dirty="0" smtClean="0"/>
              <a:t>SPEC </a:t>
            </a:r>
            <a:r>
              <a:rPr lang="en-US" b="1" dirty="0"/>
              <a:t>CPU2006 and the Academic Community</a:t>
            </a:r>
            <a:endParaRPr lang="en-US" dirty="0"/>
          </a:p>
          <a:p>
            <a:r>
              <a:rPr lang="en-US" dirty="0"/>
              <a:t> </a:t>
            </a:r>
          </a:p>
          <a:p>
            <a:r>
              <a:rPr lang="en-US" dirty="0"/>
              <a:t>One of the key users of SPEC benchmarks is the computer architecture research community.  A paper by Sarah Bird </a:t>
            </a:r>
            <a:r>
              <a:rPr lang="en-US" dirty="0" smtClean="0"/>
              <a:t>provides </a:t>
            </a:r>
            <a:r>
              <a:rPr lang="en-US" dirty="0"/>
              <a:t>an insight into how SPEC benchmarks are used. This paper looks at CPU2006 benchmarks as applied to Intel’s Core </a:t>
            </a:r>
            <a:r>
              <a:rPr lang="en-US" dirty="0" smtClean="0"/>
              <a:t>processors. </a:t>
            </a:r>
            <a:r>
              <a:rPr lang="en-US" dirty="0"/>
              <a:t>Both CPU2006 integer and floating point benchmarks are examined in terms of their interactions with the processor architecture; for example, the benchmarks are broken down in terms of instruction mix. It is instructive to see the percentages of branches, loads and studies in the 12 integer and 17 floating-point benchmarks.</a:t>
            </a:r>
          </a:p>
          <a:p>
            <a:endParaRPr lang="en-US" dirty="0" smtClean="0"/>
          </a:p>
          <a:p>
            <a:r>
              <a:rPr lang="en-US" dirty="0" smtClean="0"/>
              <a:t>In </a:t>
            </a:r>
            <a:r>
              <a:rPr lang="en-US" dirty="0"/>
              <a:t>the integer benchmarks, the percentage of branches ranges from 7.5% to 27.3%; the percentage of loads ranges from 14.4% to 35%, and the percentage of stores ranges from 4.6% to 17.7%.For the floating-point benchmarks, the corresponding ranges are 0.2 – 16.4% (branches), 23.3% - 46.5% (loads), and 3.0% - 14.5% (stores</a:t>
            </a:r>
            <a:r>
              <a:rPr lang="en-US" dirty="0" smtClean="0"/>
              <a:t>).</a:t>
            </a:r>
          </a:p>
          <a:p>
            <a:endParaRPr lang="en-US" dirty="0"/>
          </a:p>
          <a:p>
            <a:r>
              <a:rPr lang="en-US" dirty="0" smtClean="0"/>
              <a:t>These </a:t>
            </a:r>
            <a:r>
              <a:rPr lang="en-US" dirty="0"/>
              <a:t>figures tell you what aspects of the computer architecture are being tested (or</a:t>
            </a:r>
            <a:r>
              <a:rPr lang="en-US" i="1" dirty="0"/>
              <a:t> stressed</a:t>
            </a:r>
            <a:r>
              <a:rPr lang="en-US" dirty="0"/>
              <a:t>) by the benchmarks</a:t>
            </a:r>
            <a:r>
              <a:rPr lang="en-US" dirty="0" smtClean="0"/>
              <a:t>.</a:t>
            </a:r>
            <a:endParaRPr lang="en-US" dirty="0"/>
          </a:p>
        </p:txBody>
      </p:sp>
    </p:spTree>
    <p:extLst>
      <p:ext uri="{BB962C8B-B14F-4D97-AF65-F5344CB8AC3E}">
        <p14:creationId xmlns:p14="http://schemas.microsoft.com/office/powerpoint/2010/main" val="2996711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63</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5" name="Rectangle 4"/>
          <p:cNvSpPr/>
          <p:nvPr/>
        </p:nvSpPr>
        <p:spPr>
          <a:xfrm>
            <a:off x="509752" y="609600"/>
            <a:ext cx="7848600" cy="3693319"/>
          </a:xfrm>
          <a:prstGeom prst="rect">
            <a:avLst/>
          </a:prstGeom>
        </p:spPr>
        <p:txBody>
          <a:bodyPr wrap="square">
            <a:spAutoFit/>
          </a:bodyPr>
          <a:lstStyle/>
          <a:p>
            <a:r>
              <a:rPr lang="en-US" b="1" dirty="0" smtClean="0"/>
              <a:t>SPEC </a:t>
            </a:r>
            <a:r>
              <a:rPr lang="en-US" b="1" dirty="0"/>
              <a:t>CPU2006 </a:t>
            </a:r>
            <a:r>
              <a:rPr lang="en-US" b="1" dirty="0" smtClean="0"/>
              <a:t> Benchmarks</a:t>
            </a:r>
          </a:p>
          <a:p>
            <a:endParaRPr lang="en-GB" dirty="0" smtClean="0"/>
          </a:p>
          <a:p>
            <a:r>
              <a:rPr lang="en-US" dirty="0" smtClean="0"/>
              <a:t>SPEC </a:t>
            </a:r>
            <a:r>
              <a:rPr lang="en-US" dirty="0"/>
              <a:t>CPU2006 integer </a:t>
            </a:r>
            <a:r>
              <a:rPr lang="en-US" dirty="0" smtClean="0"/>
              <a:t>benchmarks are </a:t>
            </a:r>
            <a:r>
              <a:rPr lang="en-US" dirty="0"/>
              <a:t>written in either C or C++, two languages that are widely used in academia, the graphics world, and high-performance computing</a:t>
            </a:r>
            <a:r>
              <a:rPr lang="en-US" dirty="0" smtClean="0"/>
              <a:t>.</a:t>
            </a:r>
          </a:p>
          <a:p>
            <a:endParaRPr lang="en-US" dirty="0"/>
          </a:p>
          <a:p>
            <a:r>
              <a:rPr lang="en-US" dirty="0" smtClean="0"/>
              <a:t>These benchmarks </a:t>
            </a:r>
            <a:r>
              <a:rPr lang="en-US" dirty="0"/>
              <a:t>cover both commercial and scientific applications. One of the key features of CPU2006 is that the benchmarks represent real-world applications rather than synthetic applications</a:t>
            </a:r>
            <a:r>
              <a:rPr lang="en-US" dirty="0" smtClean="0"/>
              <a:t>.</a:t>
            </a:r>
          </a:p>
          <a:p>
            <a:endParaRPr lang="en-US" dirty="0"/>
          </a:p>
          <a:p>
            <a:r>
              <a:rPr lang="en-US" dirty="0" smtClean="0"/>
              <a:t>The </a:t>
            </a:r>
            <a:r>
              <a:rPr lang="en-US" dirty="0"/>
              <a:t>17 floating-point </a:t>
            </a:r>
            <a:r>
              <a:rPr lang="en-US" dirty="0" smtClean="0"/>
              <a:t>SPEC CPU2006 benchmarks </a:t>
            </a:r>
            <a:r>
              <a:rPr lang="en-US" dirty="0"/>
              <a:t>are described by </a:t>
            </a:r>
            <a:r>
              <a:rPr lang="en-US" dirty="0" smtClean="0"/>
              <a:t>are written </a:t>
            </a:r>
            <a:r>
              <a:rPr lang="en-US" dirty="0"/>
              <a:t>in C, C++, and </a:t>
            </a:r>
            <a:r>
              <a:rPr lang="en-US" dirty="0" smtClean="0"/>
              <a:t>FORTRAN (used </a:t>
            </a:r>
            <a:r>
              <a:rPr lang="en-US" dirty="0"/>
              <a:t>in numerical applications in the engineering world. </a:t>
            </a:r>
            <a:endParaRPr lang="en-US" dirty="0" smtClean="0"/>
          </a:p>
        </p:txBody>
      </p:sp>
    </p:spTree>
    <p:extLst>
      <p:ext uri="{BB962C8B-B14F-4D97-AF65-F5344CB8AC3E}">
        <p14:creationId xmlns:p14="http://schemas.microsoft.com/office/powerpoint/2010/main" val="22644025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64</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2" name="Rectangle 1"/>
          <p:cNvSpPr/>
          <p:nvPr/>
        </p:nvSpPr>
        <p:spPr>
          <a:xfrm>
            <a:off x="152400" y="392602"/>
            <a:ext cx="8382000" cy="4247317"/>
          </a:xfrm>
          <a:prstGeom prst="rect">
            <a:avLst/>
          </a:prstGeom>
        </p:spPr>
        <p:txBody>
          <a:bodyPr wrap="square">
            <a:spAutoFit/>
          </a:bodyPr>
          <a:lstStyle/>
          <a:p>
            <a:r>
              <a:rPr lang="en-US" b="1" dirty="0"/>
              <a:t>SPEC and Power</a:t>
            </a:r>
            <a:endParaRPr lang="en-US" dirty="0"/>
          </a:p>
          <a:p>
            <a:r>
              <a:rPr lang="en-US" dirty="0"/>
              <a:t> </a:t>
            </a:r>
          </a:p>
          <a:p>
            <a:r>
              <a:rPr lang="en-US" dirty="0" smtClean="0"/>
              <a:t>Power </a:t>
            </a:r>
            <a:r>
              <a:rPr lang="en-US" dirty="0"/>
              <a:t>is now a first-class consideration in computer </a:t>
            </a:r>
            <a:r>
              <a:rPr lang="en-US" dirty="0" smtClean="0"/>
              <a:t>design and had become a </a:t>
            </a:r>
            <a:r>
              <a:rPr lang="en-US" dirty="0"/>
              <a:t>component of benchmarking. SPEC has created a standard to measure a server’s power and performance across multiple loads, SPECpower_ssj2008. </a:t>
            </a:r>
            <a:endParaRPr lang="en-US" dirty="0" smtClean="0"/>
          </a:p>
          <a:p>
            <a:endParaRPr lang="en-US" dirty="0"/>
          </a:p>
          <a:p>
            <a:r>
              <a:rPr lang="en-US" dirty="0" smtClean="0"/>
              <a:t>The </a:t>
            </a:r>
            <a:r>
              <a:rPr lang="en-US" dirty="0"/>
              <a:t>metric reports the server’s performance in </a:t>
            </a:r>
            <a:r>
              <a:rPr lang="en-US" dirty="0" err="1"/>
              <a:t>ssj_ops</a:t>
            </a:r>
            <a:r>
              <a:rPr lang="en-US" dirty="0"/>
              <a:t> (</a:t>
            </a:r>
            <a:r>
              <a:rPr lang="en-US" i="1" dirty="0"/>
              <a:t>server side Java operations per second</a:t>
            </a:r>
            <a:r>
              <a:rPr lang="en-US" dirty="0"/>
              <a:t>) divided by the power consumed in watts. </a:t>
            </a:r>
            <a:endParaRPr lang="en-US" dirty="0" smtClean="0"/>
          </a:p>
          <a:p>
            <a:endParaRPr lang="en-US" dirty="0"/>
          </a:p>
          <a:p>
            <a:r>
              <a:rPr lang="en-US" dirty="0" smtClean="0"/>
              <a:t>This </a:t>
            </a:r>
            <a:r>
              <a:rPr lang="en-US" dirty="0"/>
              <a:t>benchmark is primarily intended for servers in commercial applications where power consumption is of importance; that is, the cost of buying the power at a time when energy costs are rising, the cost of cooling and ventilation to remove the power, and the additional cost due to increased failure rate in hot environments.</a:t>
            </a:r>
          </a:p>
          <a:p>
            <a:r>
              <a:rPr lang="en-US" dirty="0"/>
              <a:t>	</a:t>
            </a:r>
          </a:p>
        </p:txBody>
      </p:sp>
    </p:spTree>
    <p:extLst>
      <p:ext uri="{BB962C8B-B14F-4D97-AF65-F5344CB8AC3E}">
        <p14:creationId xmlns:p14="http://schemas.microsoft.com/office/powerpoint/2010/main" val="2400501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65</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5602" name="Picture 2" descr="C:\Users\AlanCore7\Desktop\ch06\87046-06-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7612802"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92602"/>
            <a:ext cx="8382000" cy="923330"/>
          </a:xfrm>
          <a:prstGeom prst="rect">
            <a:avLst/>
          </a:prstGeom>
        </p:spPr>
        <p:txBody>
          <a:bodyPr wrap="square">
            <a:spAutoFit/>
          </a:bodyPr>
          <a:lstStyle/>
          <a:p>
            <a:r>
              <a:rPr lang="en-US" dirty="0"/>
              <a:t> </a:t>
            </a:r>
          </a:p>
          <a:p>
            <a:r>
              <a:rPr lang="en-US" dirty="0" smtClean="0"/>
              <a:t>Figure 6.24 </a:t>
            </a:r>
            <a:r>
              <a:rPr lang="en-US" dirty="0"/>
              <a:t>from Dell provides an example of the normalized performance per watt for four commercial servers. </a:t>
            </a:r>
          </a:p>
        </p:txBody>
      </p:sp>
    </p:spTree>
    <p:extLst>
      <p:ext uri="{BB962C8B-B14F-4D97-AF65-F5344CB8AC3E}">
        <p14:creationId xmlns:p14="http://schemas.microsoft.com/office/powerpoint/2010/main" val="3867636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7</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098" name="Picture 2" descr="C:\Users\AlanCore7\Desktop\ch06\87046-06-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7943276" cy="539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18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8</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122" name="Picture 2" descr="C:\Users\AlanCore7\Desktop\ch06\87046-06-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799542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92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3" name="Slide Number Placeholder 2"/>
          <p:cNvSpPr>
            <a:spLocks noGrp="1"/>
          </p:cNvSpPr>
          <p:nvPr>
            <p:ph type="sldNum" sz="quarter" idx="12"/>
          </p:nvPr>
        </p:nvSpPr>
        <p:spPr/>
        <p:txBody>
          <a:bodyPr/>
          <a:lstStyle/>
          <a:p>
            <a:fld id="{03BC3BBC-D9F7-4F61-AC3E-87B7C7E0C76B}" type="slidenum">
              <a:rPr lang="en-US" smtClean="0"/>
              <a:pPr/>
              <a:t>9</a:t>
            </a:fld>
            <a:endParaRPr lang="en-US"/>
          </a:p>
        </p:txBody>
      </p:sp>
      <p:sp>
        <p:nvSpPr>
          <p:cNvPr id="6" name="TextBox 5"/>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146" name="Picture 2" descr="C:\Users\AlanCore7\Desktop\ch06\87046-06-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62000"/>
            <a:ext cx="7877175" cy="526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82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2463</TotalTime>
  <Words>4946</Words>
  <Application>Microsoft Office PowerPoint</Application>
  <PresentationFormat>On-screen Show (4:3)</PresentationFormat>
  <Paragraphs>585</Paragraphs>
  <Slides>65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Oriel</vt:lpstr>
      <vt:lpstr>Equation</vt:lpstr>
      <vt:lpstr>Chapter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Alan</cp:lastModifiedBy>
  <cp:revision>44</cp:revision>
  <dcterms:created xsi:type="dcterms:W3CDTF">2012-09-07T16:32:26Z</dcterms:created>
  <dcterms:modified xsi:type="dcterms:W3CDTF">2013-01-16T22:36:05Z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