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100"/>
  </p:notesMasterIdLst>
  <p:sldIdLst>
    <p:sldId id="256" r:id="rId2"/>
    <p:sldId id="325" r:id="rId3"/>
    <p:sldId id="534" r:id="rId4"/>
    <p:sldId id="428" r:id="rId5"/>
    <p:sldId id="535" r:id="rId6"/>
    <p:sldId id="536" r:id="rId7"/>
    <p:sldId id="537" r:id="rId8"/>
    <p:sldId id="430" r:id="rId9"/>
    <p:sldId id="538" r:id="rId10"/>
    <p:sldId id="431" r:id="rId11"/>
    <p:sldId id="539" r:id="rId12"/>
    <p:sldId id="432" r:id="rId13"/>
    <p:sldId id="540" r:id="rId14"/>
    <p:sldId id="541" r:id="rId15"/>
    <p:sldId id="433" r:id="rId16"/>
    <p:sldId id="542" r:id="rId17"/>
    <p:sldId id="543" r:id="rId18"/>
    <p:sldId id="544" r:id="rId19"/>
    <p:sldId id="545" r:id="rId20"/>
    <p:sldId id="546" r:id="rId21"/>
    <p:sldId id="547" r:id="rId22"/>
    <p:sldId id="434" r:id="rId23"/>
    <p:sldId id="435" r:id="rId24"/>
    <p:sldId id="549" r:id="rId25"/>
    <p:sldId id="548" r:id="rId26"/>
    <p:sldId id="436" r:id="rId27"/>
    <p:sldId id="437" r:id="rId28"/>
    <p:sldId id="550" r:id="rId29"/>
    <p:sldId id="551" r:id="rId30"/>
    <p:sldId id="552" r:id="rId31"/>
    <p:sldId id="553" r:id="rId32"/>
    <p:sldId id="554" r:id="rId33"/>
    <p:sldId id="555" r:id="rId34"/>
    <p:sldId id="556" r:id="rId35"/>
    <p:sldId id="557" r:id="rId36"/>
    <p:sldId id="558" r:id="rId37"/>
    <p:sldId id="559" r:id="rId38"/>
    <p:sldId id="438" r:id="rId39"/>
    <p:sldId id="560" r:id="rId40"/>
    <p:sldId id="561" r:id="rId41"/>
    <p:sldId id="439" r:id="rId42"/>
    <p:sldId id="440" r:id="rId43"/>
    <p:sldId id="562" r:id="rId44"/>
    <p:sldId id="441" r:id="rId45"/>
    <p:sldId id="563" r:id="rId46"/>
    <p:sldId id="442" r:id="rId47"/>
    <p:sldId id="443" r:id="rId48"/>
    <p:sldId id="444" r:id="rId49"/>
    <p:sldId id="565" r:id="rId50"/>
    <p:sldId id="445" r:id="rId51"/>
    <p:sldId id="564" r:id="rId52"/>
    <p:sldId id="446" r:id="rId53"/>
    <p:sldId id="568" r:id="rId54"/>
    <p:sldId id="567" r:id="rId55"/>
    <p:sldId id="566" r:id="rId56"/>
    <p:sldId id="447" r:id="rId57"/>
    <p:sldId id="448" r:id="rId58"/>
    <p:sldId id="591" r:id="rId59"/>
    <p:sldId id="590" r:id="rId60"/>
    <p:sldId id="449" r:id="rId61"/>
    <p:sldId id="569" r:id="rId62"/>
    <p:sldId id="570" r:id="rId63"/>
    <p:sldId id="571" r:id="rId64"/>
    <p:sldId id="572" r:id="rId65"/>
    <p:sldId id="450" r:id="rId66"/>
    <p:sldId id="451" r:id="rId67"/>
    <p:sldId id="452" r:id="rId68"/>
    <p:sldId id="453" r:id="rId69"/>
    <p:sldId id="454" r:id="rId70"/>
    <p:sldId id="455" r:id="rId71"/>
    <p:sldId id="573" r:id="rId72"/>
    <p:sldId id="574" r:id="rId73"/>
    <p:sldId id="575" r:id="rId74"/>
    <p:sldId id="456" r:id="rId75"/>
    <p:sldId id="457" r:id="rId76"/>
    <p:sldId id="458" r:id="rId77"/>
    <p:sldId id="459" r:id="rId78"/>
    <p:sldId id="460" r:id="rId79"/>
    <p:sldId id="461" r:id="rId80"/>
    <p:sldId id="462" r:id="rId81"/>
    <p:sldId id="463" r:id="rId82"/>
    <p:sldId id="577" r:id="rId83"/>
    <p:sldId id="578" r:id="rId84"/>
    <p:sldId id="579" r:id="rId85"/>
    <p:sldId id="576" r:id="rId86"/>
    <p:sldId id="580" r:id="rId87"/>
    <p:sldId id="581" r:id="rId88"/>
    <p:sldId id="582" r:id="rId89"/>
    <p:sldId id="464" r:id="rId90"/>
    <p:sldId id="583" r:id="rId91"/>
    <p:sldId id="584" r:id="rId92"/>
    <p:sldId id="585" r:id="rId93"/>
    <p:sldId id="586" r:id="rId94"/>
    <p:sldId id="587" r:id="rId95"/>
    <p:sldId id="588" r:id="rId96"/>
    <p:sldId id="465" r:id="rId97"/>
    <p:sldId id="589" r:id="rId98"/>
    <p:sldId id="466"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31" autoAdjust="0"/>
  </p:normalViewPr>
  <p:slideViewPr>
    <p:cSldViewPr>
      <p:cViewPr>
        <p:scale>
          <a:sx n="91" d="100"/>
          <a:sy n="91" d="100"/>
        </p:scale>
        <p:origin x="-2136"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3679-DFB7-4D8F-BA50-B15A1F8DC5F8}" type="datetimeFigureOut">
              <a:rPr lang="en-US" smtClean="0"/>
              <a:pPr/>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33C37-3E41-4DC6-95FB-86C7950C483C}" type="slidenum">
              <a:rPr lang="en-US" smtClean="0"/>
              <a:pPr/>
              <a:t>‹#›</a:t>
            </a:fld>
            <a:endParaRPr lang="en-US"/>
          </a:p>
        </p:txBody>
      </p:sp>
    </p:spTree>
    <p:extLst>
      <p:ext uri="{BB962C8B-B14F-4D97-AF65-F5344CB8AC3E}">
        <p14:creationId xmlns:p14="http://schemas.microsoft.com/office/powerpoint/2010/main" val="306084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1049232-C5CE-4D61-9E40-6F55310592BA}" type="datetime1">
              <a:rPr lang="en-US" smtClean="0"/>
              <a:pPr/>
              <a:t>1/21/2013</a:t>
            </a:fld>
            <a:endParaRPr lang="en-US"/>
          </a:p>
        </p:txBody>
      </p:sp>
      <p:sp>
        <p:nvSpPr>
          <p:cNvPr id="17" name="Footer Placeholder 16"/>
          <p:cNvSpPr>
            <a:spLocks noGrp="1"/>
          </p:cNvSpPr>
          <p:nvPr>
            <p:ph type="ftr" sz="quarter" idx="11"/>
          </p:nvPr>
        </p:nvSpPr>
        <p:spPr bwMode="auto">
          <a:xfrm>
            <a:off x="1752600" y="6473952"/>
            <a:ext cx="4953000" cy="384048"/>
          </a:xfrm>
        </p:spPr>
        <p:txBody>
          <a:bodyPr/>
          <a:lstStyle/>
          <a:p>
            <a:r>
              <a:rPr lang="en-US" smtClean="0"/>
              <a:t>© 2014 Cengage Learning Engineering. All Rights Reserved. </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4914E8-4B78-446E-A702-D8B3F502168C}" type="datetime1">
              <a:rPr lang="en-US" smtClean="0"/>
              <a:pPr/>
              <a:t>1/21/2013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7229A-D041-4908-A197-8FB972E7E8E7}" type="datetime1">
              <a:rPr lang="en-US" smtClean="0"/>
              <a:pPr/>
              <a:t>1/21/2013</a:t>
            </a:fld>
            <a:endParaRPr lang="en-US"/>
          </a:p>
        </p:txBody>
      </p:sp>
      <p:sp>
        <p:nvSpPr>
          <p:cNvPr id="5" name="Footer Placeholder 4"/>
          <p:cNvSpPr>
            <a:spLocks noGrp="1"/>
          </p:cNvSpPr>
          <p:nvPr>
            <p:ph type="ftr" sz="quarter" idx="11"/>
          </p:nvPr>
        </p:nvSpPr>
        <p:spPr/>
        <p:txBody>
          <a:bodyPr/>
          <a:lstStyle/>
          <a:p>
            <a:r>
              <a:rPr lang="en-US" smtClean="0"/>
              <a:t>© 2014 Cengage Learning Engineering. All Rights Reserved. </a:t>
            </a:r>
            <a:endParaRPr lang="en-US"/>
          </a:p>
        </p:txBody>
      </p:sp>
      <p:sp>
        <p:nvSpPr>
          <p:cNvPr id="6" name="Slide Number Placeholder 5"/>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B9223C6-AB96-4FD3-AFB4-010E051E0CD6}" type="datetime1">
              <a:rPr lang="en-US" smtClean="0"/>
              <a:pPr/>
              <a:t>1/21/2013</a:t>
            </a:fld>
            <a:endParaRPr lang="en-US"/>
          </a:p>
        </p:txBody>
      </p:sp>
      <p:sp>
        <p:nvSpPr>
          <p:cNvPr id="9" name="Slide Number Placeholder 8"/>
          <p:cNvSpPr>
            <a:spLocks noGrp="1"/>
          </p:cNvSpPr>
          <p:nvPr>
            <p:ph type="sldNum" sz="quarter" idx="15"/>
          </p:nvPr>
        </p:nvSpPr>
        <p:spPr/>
        <p:txBody>
          <a:bodyPr rtlCol="0"/>
          <a:lstStyle/>
          <a:p>
            <a:fld id="{03BC3BBC-D9F7-4F61-AC3E-87B7C7E0C76B}"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F27418-D607-41EA-BEC4-49B6E8175403}" type="datetime1">
              <a:rPr lang="en-US" smtClean="0"/>
              <a:pPr/>
              <a:t>1/21/2013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 2014 Cengage Learning Engineering. All Rights Reserved. </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3BC3BBC-D9F7-4F61-AC3E-87B7C7E0C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F522C1-DA6D-4F82-97EC-FA36CAB15835}" type="datetime1">
              <a:rPr lang="en-US" smtClean="0"/>
              <a:pPr/>
              <a:t>1/21/2013</a:t>
            </a:fld>
            <a:endParaRPr lang="en-US"/>
          </a:p>
        </p:txBody>
      </p:sp>
      <p:sp>
        <p:nvSpPr>
          <p:cNvPr id="6" name="Footer Placeholder 5"/>
          <p:cNvSpPr>
            <a:spLocks noGrp="1"/>
          </p:cNvSpPr>
          <p:nvPr>
            <p:ph type="ftr" sz="quarter" idx="11"/>
          </p:nvPr>
        </p:nvSpPr>
        <p:spPr/>
        <p:txBody>
          <a:bodyPr/>
          <a:lstStyle/>
          <a:p>
            <a:r>
              <a:rPr lang="en-US" smtClean="0"/>
              <a:t>© 2014 Cengage Learning Engineering. All Rights Reserved. </a:t>
            </a:r>
            <a:endParaRPr lang="en-US"/>
          </a:p>
        </p:txBody>
      </p:sp>
      <p:sp>
        <p:nvSpPr>
          <p:cNvPr id="7" name="Slide Number Placeholder 6"/>
          <p:cNvSpPr>
            <a:spLocks noGrp="1"/>
          </p:cNvSpPr>
          <p:nvPr>
            <p:ph type="sldNum" sz="quarter" idx="12"/>
          </p:nvPr>
        </p:nvSpPr>
        <p:spPr/>
        <p:txBody>
          <a:bodyPr/>
          <a:lstStyle/>
          <a:p>
            <a:fld id="{03BC3BBC-D9F7-4F61-AC3E-87B7C7E0C76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11F984D-8D97-4529-81F1-FD232706E811}" type="datetime1">
              <a:rPr lang="en-US" smtClean="0"/>
              <a:pPr/>
              <a:t>1/21/2013</a:t>
            </a:fld>
            <a:endParaRPr lang="en-US"/>
          </a:p>
        </p:txBody>
      </p:sp>
      <p:sp>
        <p:nvSpPr>
          <p:cNvPr id="8" name="Footer Placeholder 7"/>
          <p:cNvSpPr>
            <a:spLocks noGrp="1"/>
          </p:cNvSpPr>
          <p:nvPr>
            <p:ph type="ftr" sz="quarter" idx="11"/>
          </p:nvPr>
        </p:nvSpPr>
        <p:spPr/>
        <p:txBody>
          <a:bodyPr/>
          <a:lstStyle/>
          <a:p>
            <a:r>
              <a:rPr lang="en-US" smtClean="0"/>
              <a:t>© 2014 Cengage Learning Engineering. All Rights Reserved. </a:t>
            </a:r>
            <a:endParaRPr lang="en-US"/>
          </a:p>
        </p:txBody>
      </p:sp>
      <p:sp>
        <p:nvSpPr>
          <p:cNvPr id="9" name="Slide Number Placeholder 8"/>
          <p:cNvSpPr>
            <a:spLocks noGrp="1"/>
          </p:cNvSpPr>
          <p:nvPr>
            <p:ph type="sldNum" sz="quarter" idx="12"/>
          </p:nvPr>
        </p:nvSpPr>
        <p:spPr/>
        <p:txBody>
          <a:bodyPr/>
          <a:lstStyle/>
          <a:p>
            <a:fld id="{03BC3BBC-D9F7-4F61-AC3E-87B7C7E0C76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6EB689-4A1A-49C8-B209-F41BFEADA1DB}" type="datetime1">
              <a:rPr lang="en-US" smtClean="0"/>
              <a:pPr/>
              <a:t>1/21/2013</a:t>
            </a:fld>
            <a:endParaRPr lang="en-US"/>
          </a:p>
        </p:txBody>
      </p:sp>
      <p:sp>
        <p:nvSpPr>
          <p:cNvPr id="7" name="Slide Number Placeholder 6"/>
          <p:cNvSpPr>
            <a:spLocks noGrp="1"/>
          </p:cNvSpPr>
          <p:nvPr>
            <p:ph type="sldNum" sz="quarter" idx="11"/>
          </p:nvPr>
        </p:nvSpPr>
        <p:spPr/>
        <p:txBody>
          <a:bodyPr rtlCol="0"/>
          <a:lstStyle/>
          <a:p>
            <a:fld id="{03BC3BBC-D9F7-4F61-AC3E-87B7C7E0C76B}"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C5771-09C5-404A-9B3B-053DA8F17A74}" type="datetime1">
              <a:rPr lang="en-US" smtClean="0"/>
              <a:pPr/>
              <a:t>1/21/2013</a:t>
            </a:fld>
            <a:endParaRPr lang="en-US"/>
          </a:p>
        </p:txBody>
      </p:sp>
      <p:sp>
        <p:nvSpPr>
          <p:cNvPr id="3" name="Footer Placeholder 2"/>
          <p:cNvSpPr>
            <a:spLocks noGrp="1"/>
          </p:cNvSpPr>
          <p:nvPr>
            <p:ph type="ftr" sz="quarter" idx="11"/>
          </p:nvPr>
        </p:nvSpPr>
        <p:spPr>
          <a:xfrm>
            <a:off x="1752600" y="6492240"/>
            <a:ext cx="5181600" cy="365760"/>
          </a:xfrm>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4" name="Slide Number Placeholder 3"/>
          <p:cNvSpPr>
            <a:spLocks noGrp="1"/>
          </p:cNvSpPr>
          <p:nvPr>
            <p:ph type="sldNum" sz="quarter" idx="12"/>
          </p:nvPr>
        </p:nvSpPr>
        <p:spPr/>
        <p:txBody>
          <a:bodyPr/>
          <a:lstStyle/>
          <a:p>
            <a:fld id="{03BC3BBC-D9F7-4F61-AC3E-87B7C7E0C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8DD06F3-8BDE-496E-8354-F7BFA3FE6C56}" type="datetime1">
              <a:rPr lang="en-US" smtClean="0"/>
              <a:pPr/>
              <a:t>1/21/2013</a:t>
            </a:fld>
            <a:endParaRPr lang="en-US"/>
          </a:p>
        </p:txBody>
      </p:sp>
      <p:sp>
        <p:nvSpPr>
          <p:cNvPr id="22" name="Slide Number Placeholder 21"/>
          <p:cNvSpPr>
            <a:spLocks noGrp="1"/>
          </p:cNvSpPr>
          <p:nvPr>
            <p:ph type="sldNum" sz="quarter" idx="15"/>
          </p:nvPr>
        </p:nvSpPr>
        <p:spPr/>
        <p:txBody>
          <a:bodyPr rtlCol="0"/>
          <a:lstStyle/>
          <a:p>
            <a:fld id="{03BC3BBC-D9F7-4F61-AC3E-87B7C7E0C76B}"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 2014 Cengage Learning Engineering. All Rights Reserved.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2CE6DF-57B5-47D0-8709-906C799842E3}" type="datetime1">
              <a:rPr lang="en-US" smtClean="0"/>
              <a:pPr/>
              <a:t>1/21/2013</a:t>
            </a:fld>
            <a:endParaRPr lang="en-US"/>
          </a:p>
        </p:txBody>
      </p:sp>
      <p:sp>
        <p:nvSpPr>
          <p:cNvPr id="18" name="Slide Number Placeholder 17"/>
          <p:cNvSpPr>
            <a:spLocks noGrp="1"/>
          </p:cNvSpPr>
          <p:nvPr>
            <p:ph type="sldNum" sz="quarter" idx="11"/>
          </p:nvPr>
        </p:nvSpPr>
        <p:spPr/>
        <p:txBody>
          <a:bodyPr rtlCol="0"/>
          <a:lstStyle/>
          <a:p>
            <a:fld id="{03BC3BBC-D9F7-4F61-AC3E-87B7C7E0C76B}"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 2014 Cengage Learning Engineering. All Rights Reserved.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10FA962-0B25-471A-8504-16F8826E83EF}" type="datetime1">
              <a:rPr lang="en-US" smtClean="0"/>
              <a:pPr/>
              <a:t>1/21/2013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 2014 Cengage Learning Engineering. All Rights Reserved. </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3BC3BBC-D9F7-4F61-AC3E-87B7C7E0C7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0"/>
            <a:ext cx="3581400" cy="838200"/>
          </a:xfrm>
        </p:spPr>
        <p:txBody>
          <a:bodyPr>
            <a:normAutofit/>
          </a:bodyPr>
          <a:lstStyle/>
          <a:p>
            <a:pPr algn="ctr"/>
            <a:r>
              <a:rPr lang="en-US" sz="4400" dirty="0" smtClean="0">
                <a:solidFill>
                  <a:schemeClr val="accent1"/>
                </a:solidFill>
              </a:rPr>
              <a:t>Chapter 8</a:t>
            </a:r>
            <a:endParaRPr lang="en-US" sz="4400" dirty="0">
              <a:solidFill>
                <a:schemeClr val="accent1"/>
              </a:solidFill>
            </a:endParaRPr>
          </a:p>
        </p:txBody>
      </p:sp>
      <p:sp>
        <p:nvSpPr>
          <p:cNvPr id="3" name="Subtitle 2"/>
          <p:cNvSpPr>
            <a:spLocks noGrp="1"/>
          </p:cNvSpPr>
          <p:nvPr>
            <p:ph type="subTitle" idx="1"/>
          </p:nvPr>
        </p:nvSpPr>
        <p:spPr>
          <a:xfrm>
            <a:off x="1752600" y="1981200"/>
            <a:ext cx="3581400" cy="2286000"/>
          </a:xfrm>
        </p:spPr>
        <p:txBody>
          <a:bodyPr>
            <a:normAutofit/>
          </a:bodyPr>
          <a:lstStyle/>
          <a:p>
            <a:pPr algn="ctr"/>
            <a:r>
              <a:rPr lang="en-US" sz="3200" dirty="0" smtClean="0"/>
              <a:t>Computer Organization and Architecture</a:t>
            </a:r>
            <a:endParaRPr lang="en-US" sz="3200" dirty="0"/>
          </a:p>
        </p:txBody>
      </p:sp>
      <p:sp>
        <p:nvSpPr>
          <p:cNvPr id="8" name="Footer Placeholder 2"/>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6" name="Slide Number Placeholder 5"/>
          <p:cNvSpPr>
            <a:spLocks noGrp="1"/>
          </p:cNvSpPr>
          <p:nvPr>
            <p:ph type="sldNum" sz="quarter" idx="12"/>
          </p:nvPr>
        </p:nvSpPr>
        <p:spPr/>
        <p:txBody>
          <a:bodyPr/>
          <a:lstStyle/>
          <a:p>
            <a:fld id="{03BC3BBC-D9F7-4F61-AC3E-87B7C7E0C76B}" type="slidenum">
              <a:rPr lang="en-US" smtClean="0"/>
              <a:pPr/>
              <a:t>1</a:t>
            </a:fld>
            <a:endParaRPr lang="en-US"/>
          </a:p>
        </p:txBody>
      </p:sp>
      <p:pic>
        <p:nvPicPr>
          <p:cNvPr id="9" name="Picture 10" descr="CL_Logo_RGB_JPG.jpg"/>
          <p:cNvPicPr>
            <a:picLocks noChangeAspect="1"/>
          </p:cNvPicPr>
          <p:nvPr/>
        </p:nvPicPr>
        <p:blipFill>
          <a:blip r:embed="rId2" cstate="print"/>
          <a:srcRect/>
          <a:stretch>
            <a:fillRect/>
          </a:stretch>
        </p:blipFill>
        <p:spPr bwMode="auto">
          <a:xfrm>
            <a:off x="7772399" y="6257925"/>
            <a:ext cx="1371601" cy="600075"/>
          </a:xfrm>
          <a:prstGeom prst="rect">
            <a:avLst/>
          </a:prstGeom>
          <a:noFill/>
          <a:ln w="9525">
            <a:noFill/>
            <a:miter lim="800000"/>
            <a:headEnd/>
            <a:tailEnd/>
          </a:ln>
        </p:spPr>
      </p:pic>
      <p:sp>
        <p:nvSpPr>
          <p:cNvPr id="11" name="TextBox 10"/>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 name="Picture 2" descr="H:\T DOCS\PPT JPEGS\Clements9781111987046.jpg"/>
          <p:cNvPicPr>
            <a:picLocks noChangeAspect="1" noChangeArrowheads="1"/>
          </p:cNvPicPr>
          <p:nvPr/>
        </p:nvPicPr>
        <p:blipFill>
          <a:blip r:embed="rId3" cstate="print"/>
          <a:srcRect/>
          <a:stretch>
            <a:fillRect/>
          </a:stretch>
        </p:blipFill>
        <p:spPr bwMode="auto">
          <a:xfrm>
            <a:off x="5334000" y="1066800"/>
            <a:ext cx="3535680" cy="441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4" name="Picture 2" descr="E:\CengageBook\CengageLectureNotesWebsite\Clements 1e JPG_files\ch08\87046-08-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93987"/>
            <a:ext cx="7924800" cy="40425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2834" y="307777"/>
            <a:ext cx="8473966" cy="2031325"/>
          </a:xfrm>
          <a:prstGeom prst="rect">
            <a:avLst/>
          </a:prstGeom>
        </p:spPr>
        <p:txBody>
          <a:bodyPr wrap="square">
            <a:spAutoFit/>
          </a:bodyPr>
          <a:lstStyle/>
          <a:p>
            <a:r>
              <a:rPr lang="en-US" dirty="0"/>
              <a:t>The only way that </a:t>
            </a:r>
            <a:r>
              <a:rPr lang="en-US" dirty="0" smtClean="0"/>
              <a:t>to increase </a:t>
            </a:r>
            <a:r>
              <a:rPr lang="en-US" dirty="0"/>
              <a:t>throughput beyond the one cycle per instruction barrier is to employ multiple execution </a:t>
            </a:r>
            <a:r>
              <a:rPr lang="en-US" dirty="0" smtClean="0"/>
              <a:t>units. </a:t>
            </a:r>
            <a:endParaRPr lang="en-US" dirty="0" smtClean="0"/>
          </a:p>
          <a:p>
            <a:endParaRPr lang="en-US" dirty="0"/>
          </a:p>
          <a:p>
            <a:r>
              <a:rPr lang="en-US" dirty="0" smtClean="0"/>
              <a:t>Figure </a:t>
            </a:r>
            <a:r>
              <a:rPr lang="en-US" dirty="0"/>
              <a:t>8.3 illustrates a processor with </a:t>
            </a:r>
            <a:r>
              <a:rPr lang="en-US" i="1" dirty="0"/>
              <a:t>two</a:t>
            </a:r>
            <a:r>
              <a:rPr lang="en-US" dirty="0"/>
              <a:t> parallel five-stage pipelines that can double the throughput without increasing the clock </a:t>
            </a:r>
            <a:r>
              <a:rPr lang="en-US" dirty="0" smtClean="0"/>
              <a:t>rate. Both </a:t>
            </a:r>
            <a:r>
              <a:rPr lang="en-US" dirty="0"/>
              <a:t>pipelines are not always used; sometimes it’s impossible to find two instructions to execute in parallel.</a:t>
            </a:r>
          </a:p>
        </p:txBody>
      </p:sp>
    </p:spTree>
    <p:extLst>
      <p:ext uri="{BB962C8B-B14F-4D97-AF65-F5344CB8AC3E}">
        <p14:creationId xmlns:p14="http://schemas.microsoft.com/office/powerpoint/2010/main" val="1757191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212834" y="457200"/>
            <a:ext cx="8473966" cy="4801314"/>
          </a:xfrm>
          <a:prstGeom prst="rect">
            <a:avLst/>
          </a:prstGeom>
        </p:spPr>
        <p:txBody>
          <a:bodyPr wrap="square">
            <a:spAutoFit/>
          </a:bodyPr>
          <a:lstStyle/>
          <a:p>
            <a:r>
              <a:rPr lang="en-US" dirty="0" smtClean="0"/>
              <a:t>An </a:t>
            </a:r>
            <a:r>
              <a:rPr lang="en-US" dirty="0"/>
              <a:t>arrangement with </a:t>
            </a:r>
            <a:r>
              <a:rPr lang="en-US" i="1" dirty="0"/>
              <a:t>m</a:t>
            </a:r>
            <a:r>
              <a:rPr lang="en-US" dirty="0"/>
              <a:t> parallel pipelines is called an</a:t>
            </a:r>
            <a:r>
              <a:rPr lang="en-US" i="1" dirty="0"/>
              <a:t> m-way superscalar processor. </a:t>
            </a:r>
            <a:endParaRPr lang="en-US" i="1" dirty="0" smtClean="0"/>
          </a:p>
          <a:p>
            <a:endParaRPr lang="en-US" i="1" dirty="0"/>
          </a:p>
          <a:p>
            <a:r>
              <a:rPr lang="en-US" dirty="0" smtClean="0"/>
              <a:t>However</a:t>
            </a:r>
            <a:r>
              <a:rPr lang="en-US" dirty="0"/>
              <a:t>, you cannot expect an </a:t>
            </a:r>
            <a:r>
              <a:rPr lang="en-US" i="1" dirty="0"/>
              <a:t>m</a:t>
            </a:r>
            <a:r>
              <a:rPr lang="en-US" dirty="0"/>
              <a:t>-fold increase in performance. </a:t>
            </a:r>
            <a:endParaRPr lang="en-US" dirty="0" smtClean="0"/>
          </a:p>
          <a:p>
            <a:endParaRPr lang="en-US" dirty="0"/>
          </a:p>
          <a:p>
            <a:r>
              <a:rPr lang="en-US" dirty="0" smtClean="0"/>
              <a:t>In </a:t>
            </a:r>
            <a:r>
              <a:rPr lang="en-US" dirty="0"/>
              <a:t>practice, it’s even harder to approach the </a:t>
            </a:r>
            <a:r>
              <a:rPr lang="en-US" i="1" dirty="0"/>
              <a:t>m</a:t>
            </a:r>
            <a:r>
              <a:rPr lang="en-US" dirty="0"/>
              <a:t> instructions per cycle ideal for an </a:t>
            </a:r>
            <a:r>
              <a:rPr lang="en-US" i="1" dirty="0"/>
              <a:t>m</a:t>
            </a:r>
            <a:r>
              <a:rPr lang="en-US" dirty="0"/>
              <a:t>-way superscalar processor than it is to approach the one instruction per cycle goal for a pipelined processor. </a:t>
            </a:r>
            <a:endParaRPr lang="en-US" dirty="0" smtClean="0"/>
          </a:p>
          <a:p>
            <a:endParaRPr lang="en-US" dirty="0"/>
          </a:p>
          <a:p>
            <a:r>
              <a:rPr lang="en-US" dirty="0" smtClean="0"/>
              <a:t>The </a:t>
            </a:r>
            <a:r>
              <a:rPr lang="en-US" dirty="0"/>
              <a:t>Pentium P5, introduced in 1993, had two integer pipelines but its second pipeline could be used for only about 30% of the time. </a:t>
            </a:r>
            <a:endParaRPr lang="en-US" dirty="0" smtClean="0"/>
          </a:p>
          <a:p>
            <a:endParaRPr lang="en-US" dirty="0"/>
          </a:p>
          <a:p>
            <a:r>
              <a:rPr lang="en-US" dirty="0" smtClean="0"/>
              <a:t>The </a:t>
            </a:r>
            <a:r>
              <a:rPr lang="en-US" dirty="0"/>
              <a:t>original Pentium introduced in 1993 with a speed of 60 or 66 MHz had two 5-stage integer pipelines U and V and a six-stage floating-point unit. </a:t>
            </a:r>
            <a:endParaRPr lang="en-US" dirty="0" smtClean="0"/>
          </a:p>
          <a:p>
            <a:endParaRPr lang="en-US" dirty="0"/>
          </a:p>
          <a:p>
            <a:r>
              <a:rPr lang="en-US" dirty="0" smtClean="0"/>
              <a:t>The </a:t>
            </a:r>
            <a:r>
              <a:rPr lang="en-US" dirty="0"/>
              <a:t>U and V pipelines were not identical because the U pipe included a shifter.</a:t>
            </a:r>
          </a:p>
        </p:txBody>
      </p:sp>
    </p:spTree>
    <p:extLst>
      <p:ext uri="{BB962C8B-B14F-4D97-AF65-F5344CB8AC3E}">
        <p14:creationId xmlns:p14="http://schemas.microsoft.com/office/powerpoint/2010/main" val="365888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4098" name="Picture 2" descr="E:\CengageBook\CengageLectureNotesWebsite\Clements 1e JPG_files\ch08\87046-08-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0" y="2488525"/>
            <a:ext cx="6771290" cy="4003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381999" cy="2031325"/>
          </a:xfrm>
          <a:prstGeom prst="rect">
            <a:avLst/>
          </a:prstGeom>
        </p:spPr>
        <p:txBody>
          <a:bodyPr wrap="square">
            <a:spAutoFit/>
          </a:bodyPr>
          <a:lstStyle/>
          <a:p>
            <a:r>
              <a:rPr lang="en-US" dirty="0"/>
              <a:t>Superscalar processors are not </a:t>
            </a:r>
            <a:r>
              <a:rPr lang="en-US" dirty="0" smtClean="0"/>
              <a:t>implemented </a:t>
            </a:r>
            <a:r>
              <a:rPr lang="en-US" dirty="0"/>
              <a:t>by taking a RISC and </a:t>
            </a:r>
            <a:r>
              <a:rPr lang="en-US" dirty="0" smtClean="0"/>
              <a:t>increasing </a:t>
            </a:r>
            <a:r>
              <a:rPr lang="en-US" dirty="0"/>
              <a:t>the number of pipelines. </a:t>
            </a:r>
            <a:endParaRPr lang="en-US" dirty="0" smtClean="0"/>
          </a:p>
          <a:p>
            <a:endParaRPr lang="en-US" dirty="0"/>
          </a:p>
          <a:p>
            <a:r>
              <a:rPr lang="en-US" dirty="0" smtClean="0"/>
              <a:t>They </a:t>
            </a:r>
            <a:r>
              <a:rPr lang="en-US" dirty="0"/>
              <a:t>are implemented by adding </a:t>
            </a:r>
            <a:r>
              <a:rPr lang="en-US" dirty="0" smtClean="0"/>
              <a:t>resources </a:t>
            </a:r>
            <a:r>
              <a:rPr lang="en-US" dirty="0"/>
              <a:t>such as multiple processing units to allow parallel instruction overlap. Figure 8.4(a) illustrates the information flow in a conventional pipelined processor and Figure 8.4(b) shows the information flow in a generic superscalar processor with two ALUs.</a:t>
            </a:r>
          </a:p>
        </p:txBody>
      </p:sp>
    </p:spTree>
    <p:extLst>
      <p:ext uri="{BB962C8B-B14F-4D97-AF65-F5344CB8AC3E}">
        <p14:creationId xmlns:p14="http://schemas.microsoft.com/office/powerpoint/2010/main" val="4247915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381999" cy="6186309"/>
          </a:xfrm>
          <a:prstGeom prst="rect">
            <a:avLst/>
          </a:prstGeom>
        </p:spPr>
        <p:txBody>
          <a:bodyPr wrap="square">
            <a:spAutoFit/>
          </a:bodyPr>
          <a:lstStyle/>
          <a:p>
            <a:r>
              <a:rPr lang="en-US" dirty="0"/>
              <a:t>The superscalar processor </a:t>
            </a:r>
            <a:r>
              <a:rPr lang="en-US" dirty="0" smtClean="0"/>
              <a:t> takes </a:t>
            </a:r>
            <a:r>
              <a:rPr lang="en-US" dirty="0"/>
              <a:t>multiple instructions from the instruction source and then </a:t>
            </a:r>
            <a:r>
              <a:rPr lang="en-US" i="1" dirty="0"/>
              <a:t>dispatches</a:t>
            </a:r>
            <a:r>
              <a:rPr lang="en-US" dirty="0"/>
              <a:t> them in parallel to a </a:t>
            </a:r>
            <a:r>
              <a:rPr lang="en-US" dirty="0" err="1"/>
              <a:t>multiported</a:t>
            </a:r>
            <a:r>
              <a:rPr lang="en-US" dirty="0"/>
              <a:t> register file, where the operands are looked up and transmitted to multiple ALUs. </a:t>
            </a:r>
            <a:endParaRPr lang="en-US" dirty="0" smtClean="0"/>
          </a:p>
          <a:p>
            <a:endParaRPr lang="en-US" dirty="0"/>
          </a:p>
          <a:p>
            <a:r>
              <a:rPr lang="en-US" dirty="0" smtClean="0"/>
              <a:t>This </a:t>
            </a:r>
            <a:r>
              <a:rPr lang="en-US" dirty="0"/>
              <a:t>is a </a:t>
            </a:r>
            <a:r>
              <a:rPr lang="en-US" dirty="0" smtClean="0"/>
              <a:t>simplistic </a:t>
            </a:r>
            <a:r>
              <a:rPr lang="en-US" dirty="0"/>
              <a:t>picture because it </a:t>
            </a:r>
            <a:r>
              <a:rPr lang="en-US" dirty="0" smtClean="0"/>
              <a:t>omits </a:t>
            </a:r>
            <a:r>
              <a:rPr lang="en-US" dirty="0"/>
              <a:t>a key consideration; the way in which instructions are </a:t>
            </a:r>
            <a:r>
              <a:rPr lang="en-US" i="1" dirty="0"/>
              <a:t>dispatched</a:t>
            </a:r>
            <a:r>
              <a:rPr lang="en-US" dirty="0"/>
              <a:t> in parallel</a:t>
            </a:r>
            <a:r>
              <a:rPr lang="en-US" dirty="0" smtClean="0"/>
              <a:t>.</a:t>
            </a:r>
          </a:p>
          <a:p>
            <a:endParaRPr lang="en-US" dirty="0"/>
          </a:p>
          <a:p>
            <a:r>
              <a:rPr lang="en-US" dirty="0" smtClean="0"/>
              <a:t>Instructions </a:t>
            </a:r>
            <a:r>
              <a:rPr lang="en-US" dirty="0"/>
              <a:t>come from several sources, such as the cache memory and </a:t>
            </a:r>
            <a:r>
              <a:rPr lang="en-US" dirty="0" smtClean="0"/>
              <a:t>local instruction </a:t>
            </a:r>
            <a:r>
              <a:rPr lang="en-US" dirty="0"/>
              <a:t>buffers, </a:t>
            </a:r>
            <a:r>
              <a:rPr lang="en-US" dirty="0" smtClean="0"/>
              <a:t>and have </a:t>
            </a:r>
            <a:r>
              <a:rPr lang="en-US" dirty="0"/>
              <a:t>to be executed in the correct </a:t>
            </a:r>
            <a:r>
              <a:rPr lang="en-US" i="1" dirty="0"/>
              <a:t>semantic order</a:t>
            </a:r>
            <a:r>
              <a:rPr lang="en-US" dirty="0"/>
              <a:t>. </a:t>
            </a:r>
            <a:endParaRPr lang="en-US" dirty="0" smtClean="0"/>
          </a:p>
          <a:p>
            <a:endParaRPr lang="en-US" dirty="0"/>
          </a:p>
          <a:p>
            <a:r>
              <a:rPr lang="en-US" dirty="0" smtClean="0"/>
              <a:t>The </a:t>
            </a:r>
            <a:r>
              <a:rPr lang="en-US" dirty="0"/>
              <a:t>expression </a:t>
            </a:r>
            <a:r>
              <a:rPr lang="en-US" i="1" dirty="0"/>
              <a:t>correct semantic order</a:t>
            </a:r>
            <a:r>
              <a:rPr lang="en-US" dirty="0"/>
              <a:t> indicates that the order of instruction execution must not change the meaning of the program and end result. </a:t>
            </a:r>
            <a:endParaRPr lang="en-US" dirty="0" smtClean="0"/>
          </a:p>
          <a:p>
            <a:endParaRPr lang="en-US" dirty="0"/>
          </a:p>
          <a:p>
            <a:r>
              <a:rPr lang="en-US" dirty="0" smtClean="0"/>
              <a:t>In </a:t>
            </a:r>
            <a:r>
              <a:rPr lang="en-US" dirty="0"/>
              <a:t>an out-of-order processor the actual order of instruction execution can be changed from the program order as long as the meaning of the program remains unaltered. Consider </a:t>
            </a:r>
            <a:r>
              <a:rPr lang="en-US" dirty="0" smtClean="0"/>
              <a:t>:</a:t>
            </a:r>
            <a:endParaRPr lang="en-US" dirty="0"/>
          </a:p>
          <a:p>
            <a:r>
              <a:rPr lang="en-US" dirty="0"/>
              <a:t> </a:t>
            </a:r>
          </a:p>
          <a:p>
            <a:pPr>
              <a:tabLst>
                <a:tab pos="2511425" algn="l"/>
              </a:tabLst>
            </a:pPr>
            <a:r>
              <a:rPr lang="en-US" dirty="0"/>
              <a:t>Case 1	Case 2</a:t>
            </a:r>
          </a:p>
          <a:p>
            <a:pPr>
              <a:tabLst>
                <a:tab pos="2511425" algn="l"/>
              </a:tabLst>
            </a:pPr>
            <a:r>
              <a:rPr lang="en-US" dirty="0"/>
              <a:t>ADD </a:t>
            </a:r>
            <a:r>
              <a:rPr lang="en-US" b="1" dirty="0"/>
              <a:t>r1</a:t>
            </a:r>
            <a:r>
              <a:rPr lang="en-US" dirty="0"/>
              <a:t>,r2,r3 	ADD </a:t>
            </a:r>
            <a:r>
              <a:rPr lang="en-US" b="1" dirty="0"/>
              <a:t>r1</a:t>
            </a:r>
            <a:r>
              <a:rPr lang="en-US" dirty="0"/>
              <a:t>,r2,r3 </a:t>
            </a:r>
          </a:p>
          <a:p>
            <a:pPr>
              <a:tabLst>
                <a:tab pos="2511425" algn="l"/>
              </a:tabLst>
            </a:pPr>
            <a:r>
              <a:rPr lang="en-US" dirty="0"/>
              <a:t>ADD </a:t>
            </a:r>
            <a:r>
              <a:rPr lang="en-US" b="1" dirty="0"/>
              <a:t>r4</a:t>
            </a:r>
            <a:r>
              <a:rPr lang="en-US" dirty="0"/>
              <a:t>,r1,r3 	ADD </a:t>
            </a:r>
            <a:r>
              <a:rPr lang="en-US" b="1" dirty="0"/>
              <a:t>r5</a:t>
            </a:r>
            <a:r>
              <a:rPr lang="en-US" dirty="0"/>
              <a:t>,r6,r7 </a:t>
            </a:r>
          </a:p>
          <a:p>
            <a:pPr>
              <a:tabLst>
                <a:tab pos="2511425" algn="l"/>
              </a:tabLst>
            </a:pPr>
            <a:r>
              <a:rPr lang="en-US" dirty="0"/>
              <a:t>ADD </a:t>
            </a:r>
            <a:r>
              <a:rPr lang="en-US" b="1" dirty="0"/>
              <a:t>r5</a:t>
            </a:r>
            <a:r>
              <a:rPr lang="en-US" dirty="0"/>
              <a:t>,r6,r7 	ADD </a:t>
            </a:r>
            <a:r>
              <a:rPr lang="en-US" b="1" dirty="0"/>
              <a:t>r4</a:t>
            </a:r>
            <a:r>
              <a:rPr lang="en-US" dirty="0"/>
              <a:t>,r1,r3 </a:t>
            </a:r>
          </a:p>
          <a:p>
            <a:r>
              <a:rPr lang="en-US" dirty="0"/>
              <a:t> </a:t>
            </a:r>
          </a:p>
        </p:txBody>
      </p:sp>
    </p:spTree>
    <p:extLst>
      <p:ext uri="{BB962C8B-B14F-4D97-AF65-F5344CB8AC3E}">
        <p14:creationId xmlns:p14="http://schemas.microsoft.com/office/powerpoint/2010/main" val="4008923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381999" cy="4524315"/>
          </a:xfrm>
          <a:prstGeom prst="rect">
            <a:avLst/>
          </a:prstGeom>
        </p:spPr>
        <p:txBody>
          <a:bodyPr wrap="square">
            <a:spAutoFit/>
          </a:bodyPr>
          <a:lstStyle/>
          <a:p>
            <a:r>
              <a:rPr lang="en-US" dirty="0"/>
              <a:t> </a:t>
            </a:r>
          </a:p>
          <a:p>
            <a:pPr>
              <a:tabLst>
                <a:tab pos="2511425" algn="l"/>
              </a:tabLst>
            </a:pPr>
            <a:r>
              <a:rPr lang="en-US" dirty="0"/>
              <a:t>Case 1	Case 2</a:t>
            </a:r>
          </a:p>
          <a:p>
            <a:pPr>
              <a:tabLst>
                <a:tab pos="2511425" algn="l"/>
              </a:tabLst>
            </a:pPr>
            <a:r>
              <a:rPr lang="en-US" dirty="0"/>
              <a:t>ADD </a:t>
            </a:r>
            <a:r>
              <a:rPr lang="en-US" b="1" dirty="0"/>
              <a:t>r1</a:t>
            </a:r>
            <a:r>
              <a:rPr lang="en-US" dirty="0"/>
              <a:t>,r2,r3 	ADD </a:t>
            </a:r>
            <a:r>
              <a:rPr lang="en-US" b="1" dirty="0"/>
              <a:t>r1</a:t>
            </a:r>
            <a:r>
              <a:rPr lang="en-US" dirty="0"/>
              <a:t>,r2,r3 </a:t>
            </a:r>
          </a:p>
          <a:p>
            <a:pPr>
              <a:tabLst>
                <a:tab pos="2511425" algn="l"/>
              </a:tabLst>
            </a:pPr>
            <a:r>
              <a:rPr lang="en-US" dirty="0"/>
              <a:t>ADD </a:t>
            </a:r>
            <a:r>
              <a:rPr lang="en-US" b="1" dirty="0"/>
              <a:t>r4</a:t>
            </a:r>
            <a:r>
              <a:rPr lang="en-US" dirty="0"/>
              <a:t>,r1,r3 	ADD </a:t>
            </a:r>
            <a:r>
              <a:rPr lang="en-US" b="1" dirty="0"/>
              <a:t>r5</a:t>
            </a:r>
            <a:r>
              <a:rPr lang="en-US" dirty="0"/>
              <a:t>,r6,r7 </a:t>
            </a:r>
          </a:p>
          <a:p>
            <a:pPr>
              <a:tabLst>
                <a:tab pos="2511425" algn="l"/>
              </a:tabLst>
            </a:pPr>
            <a:r>
              <a:rPr lang="en-US" dirty="0"/>
              <a:t>ADD </a:t>
            </a:r>
            <a:r>
              <a:rPr lang="en-US" b="1" dirty="0"/>
              <a:t>r5</a:t>
            </a:r>
            <a:r>
              <a:rPr lang="en-US" dirty="0"/>
              <a:t>,r6,r7 	ADD </a:t>
            </a:r>
            <a:r>
              <a:rPr lang="en-US" b="1" dirty="0"/>
              <a:t>r4</a:t>
            </a:r>
            <a:r>
              <a:rPr lang="en-US" dirty="0"/>
              <a:t>,r1,r3 </a:t>
            </a:r>
            <a:endParaRPr lang="en-US" dirty="0" smtClean="0"/>
          </a:p>
          <a:p>
            <a:pPr>
              <a:tabLst>
                <a:tab pos="2511425" algn="l"/>
              </a:tabLst>
            </a:pPr>
            <a:endParaRPr lang="en-GB" dirty="0"/>
          </a:p>
          <a:p>
            <a:pPr>
              <a:tabLst>
                <a:tab pos="2511425" algn="l"/>
              </a:tabLst>
            </a:pPr>
            <a:r>
              <a:rPr lang="en-US" dirty="0"/>
              <a:t>Suppose the instruction sequence in Case 1 is the original program sequence. In Case 2 we have re-ordered this sequence. </a:t>
            </a:r>
            <a:endParaRPr lang="en-US" dirty="0" smtClean="0"/>
          </a:p>
          <a:p>
            <a:pPr>
              <a:tabLst>
                <a:tab pos="2511425" algn="l"/>
              </a:tabLst>
            </a:pPr>
            <a:endParaRPr lang="en-US" dirty="0"/>
          </a:p>
          <a:p>
            <a:pPr>
              <a:tabLst>
                <a:tab pos="2511425" algn="l"/>
              </a:tabLst>
            </a:pPr>
            <a:r>
              <a:rPr lang="en-US" dirty="0" smtClean="0"/>
              <a:t>The </a:t>
            </a:r>
            <a:r>
              <a:rPr lang="en-US" dirty="0"/>
              <a:t>semantic meaning has not been changed; that is, executing the code of Case 1 and Case 2 will yield the same result. </a:t>
            </a:r>
            <a:endParaRPr lang="en-US" dirty="0" smtClean="0"/>
          </a:p>
          <a:p>
            <a:pPr>
              <a:tabLst>
                <a:tab pos="2511425" algn="l"/>
              </a:tabLst>
            </a:pPr>
            <a:endParaRPr lang="en-US" dirty="0"/>
          </a:p>
          <a:p>
            <a:pPr>
              <a:tabLst>
                <a:tab pos="2511425" algn="l"/>
              </a:tabLst>
            </a:pPr>
            <a:r>
              <a:rPr lang="en-US" dirty="0" smtClean="0"/>
              <a:t>The </a:t>
            </a:r>
            <a:r>
              <a:rPr lang="en-US" dirty="0"/>
              <a:t>object of a superscalar processor is to allow code to be executed in parallel without changing the semantic order.</a:t>
            </a:r>
          </a:p>
          <a:p>
            <a:pPr>
              <a:tabLst>
                <a:tab pos="2511425" algn="l"/>
              </a:tabLst>
            </a:pPr>
            <a:endParaRPr lang="en-US" dirty="0"/>
          </a:p>
          <a:p>
            <a:r>
              <a:rPr lang="en-US" dirty="0"/>
              <a:t> </a:t>
            </a:r>
          </a:p>
        </p:txBody>
      </p:sp>
    </p:spTree>
    <p:extLst>
      <p:ext uri="{BB962C8B-B14F-4D97-AF65-F5344CB8AC3E}">
        <p14:creationId xmlns:p14="http://schemas.microsoft.com/office/powerpoint/2010/main" val="3956115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5122" name="Picture 2" descr="E:\CengageBook\CengageLectureNotesWebsite\Clements 1e JPG_files\ch08\87046-08-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72" y="1981200"/>
            <a:ext cx="7962876"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066800"/>
            <a:ext cx="8153400" cy="646331"/>
          </a:xfrm>
          <a:prstGeom prst="rect">
            <a:avLst/>
          </a:prstGeom>
        </p:spPr>
        <p:txBody>
          <a:bodyPr wrap="square">
            <a:spAutoFit/>
          </a:bodyPr>
          <a:lstStyle/>
          <a:p>
            <a:r>
              <a:rPr lang="en-US" dirty="0"/>
              <a:t>Figure 8.5 provides a more realistic structure of a superscalar processor that consists of five elements.</a:t>
            </a:r>
          </a:p>
        </p:txBody>
      </p:sp>
    </p:spTree>
    <p:extLst>
      <p:ext uri="{BB962C8B-B14F-4D97-AF65-F5344CB8AC3E}">
        <p14:creationId xmlns:p14="http://schemas.microsoft.com/office/powerpoint/2010/main" val="1416200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533400"/>
            <a:ext cx="8153400" cy="5724644"/>
          </a:xfrm>
          <a:prstGeom prst="rect">
            <a:avLst/>
          </a:prstGeom>
        </p:spPr>
        <p:txBody>
          <a:bodyPr wrap="square">
            <a:spAutoFit/>
          </a:bodyPr>
          <a:lstStyle/>
          <a:p>
            <a:pPr lvl="0"/>
            <a:r>
              <a:rPr lang="en-US" sz="2000" b="1" i="1" dirty="0">
                <a:solidFill>
                  <a:srgbClr val="FF0000"/>
                </a:solidFill>
              </a:rPr>
              <a:t>Instruction fetch	</a:t>
            </a:r>
            <a:endParaRPr lang="en-US" sz="2000" b="1" i="1" dirty="0" smtClean="0">
              <a:solidFill>
                <a:srgbClr val="FF0000"/>
              </a:solidFill>
            </a:endParaRPr>
          </a:p>
          <a:p>
            <a:pPr lvl="0"/>
            <a:r>
              <a:rPr lang="en-US" dirty="0" smtClean="0"/>
              <a:t>The </a:t>
            </a:r>
            <a:r>
              <a:rPr lang="en-US" dirty="0"/>
              <a:t>instruction fetch stage obtains the instructions from memory, the cache or any other </a:t>
            </a:r>
            <a:r>
              <a:rPr lang="en-US" dirty="0" smtClean="0"/>
              <a:t>mechanism </a:t>
            </a:r>
            <a:r>
              <a:rPr lang="en-US" dirty="0"/>
              <a:t>used to hold instructions to be executed</a:t>
            </a:r>
            <a:r>
              <a:rPr lang="en-US" dirty="0" smtClean="0"/>
              <a:t>.</a:t>
            </a:r>
          </a:p>
          <a:p>
            <a:pPr lvl="0"/>
            <a:endParaRPr lang="en-US" dirty="0"/>
          </a:p>
          <a:p>
            <a:pPr lvl="0"/>
            <a:r>
              <a:rPr lang="en-US" sz="2000" b="1" i="1" dirty="0">
                <a:solidFill>
                  <a:srgbClr val="FF0000"/>
                </a:solidFill>
              </a:rPr>
              <a:t>Instruction decode</a:t>
            </a:r>
            <a:r>
              <a:rPr lang="en-US" i="1" dirty="0"/>
              <a:t>	</a:t>
            </a:r>
            <a:endParaRPr lang="en-US" i="1" dirty="0" smtClean="0"/>
          </a:p>
          <a:p>
            <a:pPr lvl="0"/>
            <a:r>
              <a:rPr lang="en-US" dirty="0" smtClean="0"/>
              <a:t>The </a:t>
            </a:r>
            <a:r>
              <a:rPr lang="en-US" i="1" dirty="0"/>
              <a:t>instruction decode and register rename</a:t>
            </a:r>
            <a:r>
              <a:rPr lang="en-US" dirty="0"/>
              <a:t> stage decodes the instructions and renames any resources required by the instructions. </a:t>
            </a:r>
            <a:endParaRPr lang="en-US" dirty="0" smtClean="0"/>
          </a:p>
          <a:p>
            <a:pPr lvl="0"/>
            <a:endParaRPr lang="en-US" i="1" dirty="0"/>
          </a:p>
          <a:p>
            <a:pPr lvl="0"/>
            <a:r>
              <a:rPr lang="en-US" i="1" dirty="0" smtClean="0"/>
              <a:t>Register </a:t>
            </a:r>
            <a:r>
              <a:rPr lang="en-US" i="1" dirty="0"/>
              <a:t>renaming </a:t>
            </a:r>
            <a:r>
              <a:rPr lang="en-US" dirty="0"/>
              <a:t>reduces the effect of bottlenecks caused by the limited number of user-visible registers by using temporary </a:t>
            </a:r>
            <a:r>
              <a:rPr lang="en-US" dirty="0" smtClean="0"/>
              <a:t>registers.</a:t>
            </a:r>
          </a:p>
          <a:p>
            <a:pPr lvl="0"/>
            <a:endParaRPr lang="en-GB" dirty="0" smtClean="0"/>
          </a:p>
          <a:p>
            <a:pPr lvl="0"/>
            <a:endParaRPr lang="en-US" dirty="0"/>
          </a:p>
          <a:p>
            <a:pPr lvl="0"/>
            <a:r>
              <a:rPr lang="en-US" sz="2000" b="1" i="1" dirty="0">
                <a:solidFill>
                  <a:srgbClr val="FF0000"/>
                </a:solidFill>
              </a:rPr>
              <a:t>Instruction issue 	</a:t>
            </a:r>
          </a:p>
          <a:p>
            <a:pPr lvl="0"/>
            <a:r>
              <a:rPr lang="en-US" dirty="0" smtClean="0"/>
              <a:t>The </a:t>
            </a:r>
            <a:r>
              <a:rPr lang="en-US" i="1" dirty="0"/>
              <a:t>instruction issue</a:t>
            </a:r>
            <a:r>
              <a:rPr lang="en-US" dirty="0"/>
              <a:t> stage forwards instructions to the execution units and ensures that the maximum number of instructions possible is executed in parallel. The two terms </a:t>
            </a:r>
            <a:r>
              <a:rPr lang="en-US" i="1" dirty="0"/>
              <a:t>issue</a:t>
            </a:r>
            <a:r>
              <a:rPr lang="en-US" dirty="0"/>
              <a:t> and </a:t>
            </a:r>
            <a:r>
              <a:rPr lang="en-US" i="1" dirty="0"/>
              <a:t>dispatch</a:t>
            </a:r>
            <a:r>
              <a:rPr lang="en-US" dirty="0"/>
              <a:t> describe the forwarding of instructions for execution. </a:t>
            </a:r>
            <a:r>
              <a:rPr lang="en-US" i="1" dirty="0"/>
              <a:t>Dispatch</a:t>
            </a:r>
            <a:r>
              <a:rPr lang="en-US" dirty="0"/>
              <a:t> indicates that an instruction is transmitted to functional units for execution, and </a:t>
            </a:r>
            <a:r>
              <a:rPr lang="en-US" i="1" dirty="0"/>
              <a:t>issue</a:t>
            </a:r>
            <a:r>
              <a:rPr lang="en-US" dirty="0"/>
              <a:t> indicates that an instruction is transmitted to an execution unit even though that instruction may not yet be ready for immediate execution</a:t>
            </a:r>
            <a:r>
              <a:rPr lang="en-US" dirty="0" smtClean="0"/>
              <a:t>.</a:t>
            </a:r>
            <a:endParaRPr lang="en-US" dirty="0"/>
          </a:p>
        </p:txBody>
      </p:sp>
    </p:spTree>
    <p:extLst>
      <p:ext uri="{BB962C8B-B14F-4D97-AF65-F5344CB8AC3E}">
        <p14:creationId xmlns:p14="http://schemas.microsoft.com/office/powerpoint/2010/main" val="102688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838200"/>
            <a:ext cx="8153400" cy="4308872"/>
          </a:xfrm>
          <a:prstGeom prst="rect">
            <a:avLst/>
          </a:prstGeom>
        </p:spPr>
        <p:txBody>
          <a:bodyPr wrap="square">
            <a:spAutoFit/>
          </a:bodyPr>
          <a:lstStyle/>
          <a:p>
            <a:pPr lvl="0"/>
            <a:r>
              <a:rPr lang="en-US" sz="2000" b="1" i="1" dirty="0" smtClean="0">
                <a:solidFill>
                  <a:srgbClr val="FF0000"/>
                </a:solidFill>
              </a:rPr>
              <a:t>Reservation </a:t>
            </a:r>
            <a:r>
              <a:rPr lang="en-US" sz="2000" b="1" i="1" dirty="0">
                <a:solidFill>
                  <a:srgbClr val="FF0000"/>
                </a:solidFill>
              </a:rPr>
              <a:t>stations</a:t>
            </a:r>
            <a:r>
              <a:rPr lang="en-US" dirty="0"/>
              <a:t>	</a:t>
            </a:r>
            <a:endParaRPr lang="en-US" dirty="0" smtClean="0"/>
          </a:p>
          <a:p>
            <a:pPr lvl="0"/>
            <a:r>
              <a:rPr lang="en-US" dirty="0" smtClean="0"/>
              <a:t>The </a:t>
            </a:r>
            <a:r>
              <a:rPr lang="en-US" i="1" dirty="0"/>
              <a:t>reservation stations and execution units</a:t>
            </a:r>
            <a:r>
              <a:rPr lang="en-US" dirty="0"/>
              <a:t> are the instruction buffers and ALUs (or other functional devices) that interpret the stream of op-codes. </a:t>
            </a:r>
            <a:endParaRPr lang="en-US" dirty="0" smtClean="0"/>
          </a:p>
          <a:p>
            <a:pPr lvl="0"/>
            <a:endParaRPr lang="en-US" dirty="0"/>
          </a:p>
          <a:p>
            <a:pPr lvl="0"/>
            <a:r>
              <a:rPr lang="en-US" dirty="0" smtClean="0"/>
              <a:t>The </a:t>
            </a:r>
            <a:r>
              <a:rPr lang="en-US" dirty="0"/>
              <a:t>reservation stations dispatch instructions to the associated processing units only when all the required resources are available</a:t>
            </a:r>
            <a:r>
              <a:rPr lang="en-US" dirty="0" smtClean="0"/>
              <a:t>.</a:t>
            </a:r>
          </a:p>
          <a:p>
            <a:pPr lvl="0"/>
            <a:endParaRPr lang="en-GB" dirty="0" smtClean="0"/>
          </a:p>
          <a:p>
            <a:pPr lvl="0"/>
            <a:endParaRPr lang="en-US" dirty="0"/>
          </a:p>
          <a:p>
            <a:r>
              <a:rPr lang="en-US" sz="2000" b="1" i="1" dirty="0">
                <a:solidFill>
                  <a:srgbClr val="FF0000"/>
                </a:solidFill>
              </a:rPr>
              <a:t>Instruction retire	</a:t>
            </a:r>
          </a:p>
          <a:p>
            <a:r>
              <a:rPr lang="en-US" dirty="0" smtClean="0"/>
              <a:t>The </a:t>
            </a:r>
            <a:r>
              <a:rPr lang="en-US" i="1" dirty="0"/>
              <a:t>instruction retire and </a:t>
            </a:r>
            <a:r>
              <a:rPr lang="en-US" i="1" dirty="0" err="1"/>
              <a:t>writeback</a:t>
            </a:r>
            <a:r>
              <a:rPr lang="en-US" dirty="0"/>
              <a:t> stage is responsible for writing back the result to registers and ensuring that instructions are completed in the correct order. </a:t>
            </a:r>
            <a:endParaRPr lang="en-US" dirty="0" smtClean="0"/>
          </a:p>
          <a:p>
            <a:endParaRPr lang="en-US" dirty="0"/>
          </a:p>
          <a:p>
            <a:r>
              <a:rPr lang="en-US" dirty="0" smtClean="0"/>
              <a:t>This </a:t>
            </a:r>
            <a:r>
              <a:rPr lang="en-US" dirty="0"/>
              <a:t>stage also communicates with the reservation stages when instruction completion frees resources.</a:t>
            </a:r>
          </a:p>
        </p:txBody>
      </p:sp>
    </p:spTree>
    <p:extLst>
      <p:ext uri="{BB962C8B-B14F-4D97-AF65-F5344CB8AC3E}">
        <p14:creationId xmlns:p14="http://schemas.microsoft.com/office/powerpoint/2010/main" val="1807960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57200" y="1028343"/>
            <a:ext cx="8153400" cy="3970318"/>
          </a:xfrm>
          <a:prstGeom prst="rect">
            <a:avLst/>
          </a:prstGeom>
        </p:spPr>
        <p:txBody>
          <a:bodyPr wrap="square">
            <a:spAutoFit/>
          </a:bodyPr>
          <a:lstStyle/>
          <a:p>
            <a:r>
              <a:rPr lang="en-US" dirty="0"/>
              <a:t>When instructions are executed strictly sequentially in program order they are said to be processed </a:t>
            </a:r>
            <a:r>
              <a:rPr lang="en-US" i="1" dirty="0"/>
              <a:t>in-order</a:t>
            </a:r>
            <a:r>
              <a:rPr lang="en-US" dirty="0"/>
              <a:t>. </a:t>
            </a:r>
            <a:endParaRPr lang="en-US" dirty="0" smtClean="0"/>
          </a:p>
          <a:p>
            <a:endParaRPr lang="en-US" dirty="0"/>
          </a:p>
          <a:p>
            <a:r>
              <a:rPr lang="en-US" dirty="0" smtClean="0"/>
              <a:t>If </a:t>
            </a:r>
            <a:r>
              <a:rPr lang="en-US" dirty="0"/>
              <a:t>instructions are not executed in program sequence with one instruction being executed </a:t>
            </a:r>
            <a:r>
              <a:rPr lang="en-US" i="1" dirty="0"/>
              <a:t>before</a:t>
            </a:r>
            <a:r>
              <a:rPr lang="en-US" dirty="0"/>
              <a:t> the previous instruction, they are said to be processed </a:t>
            </a:r>
            <a:r>
              <a:rPr lang="en-US" i="1" dirty="0"/>
              <a:t>out-of-order</a:t>
            </a:r>
            <a:r>
              <a:rPr lang="en-US" dirty="0"/>
              <a:t>. </a:t>
            </a:r>
            <a:endParaRPr lang="en-US" dirty="0" smtClean="0"/>
          </a:p>
          <a:p>
            <a:endParaRPr lang="en-US" dirty="0"/>
          </a:p>
          <a:p>
            <a:r>
              <a:rPr lang="en-US" dirty="0" smtClean="0"/>
              <a:t>Parts </a:t>
            </a:r>
            <a:r>
              <a:rPr lang="en-US" dirty="0"/>
              <a:t>of a superscalar pipeline may operate </a:t>
            </a:r>
            <a:r>
              <a:rPr lang="en-US" i="1" dirty="0"/>
              <a:t>in-order</a:t>
            </a:r>
            <a:r>
              <a:rPr lang="en-US" dirty="0"/>
              <a:t> and other parts operate </a:t>
            </a:r>
            <a:r>
              <a:rPr lang="en-US" i="1" dirty="0"/>
              <a:t>out-of-order</a:t>
            </a:r>
            <a:r>
              <a:rPr lang="en-US" dirty="0"/>
              <a:t>. </a:t>
            </a:r>
            <a:endParaRPr lang="en-US" dirty="0" smtClean="0"/>
          </a:p>
          <a:p>
            <a:endParaRPr lang="en-US" dirty="0"/>
          </a:p>
          <a:p>
            <a:r>
              <a:rPr lang="en-US" dirty="0" smtClean="0"/>
              <a:t>Note </a:t>
            </a:r>
            <a:r>
              <a:rPr lang="en-US" dirty="0"/>
              <a:t>that out-of-order execution is not a characteristic of superscalar processing but a technique that can be exploited to enhance superscalar processing; that is, out-of-order execution is not a fundamental requirement of superscalar processing; it is a necessary evil. </a:t>
            </a:r>
          </a:p>
        </p:txBody>
      </p:sp>
    </p:spTree>
    <p:extLst>
      <p:ext uri="{BB962C8B-B14F-4D97-AF65-F5344CB8AC3E}">
        <p14:creationId xmlns:p14="http://schemas.microsoft.com/office/powerpoint/2010/main" val="45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19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57200" y="1028343"/>
            <a:ext cx="8153400" cy="4801314"/>
          </a:xfrm>
          <a:prstGeom prst="rect">
            <a:avLst/>
          </a:prstGeom>
        </p:spPr>
        <p:txBody>
          <a:bodyPr wrap="square">
            <a:spAutoFit/>
          </a:bodyPr>
          <a:lstStyle/>
          <a:p>
            <a:r>
              <a:rPr lang="en-US" dirty="0"/>
              <a:t>In Figure 8.5 the </a:t>
            </a:r>
            <a:r>
              <a:rPr lang="en-US" i="1" dirty="0"/>
              <a:t>instruction retire stage</a:t>
            </a:r>
            <a:r>
              <a:rPr lang="en-US" dirty="0"/>
              <a:t> is responsible for ensuring that instructions are </a:t>
            </a:r>
            <a:r>
              <a:rPr lang="en-US" i="1" dirty="0"/>
              <a:t>completed</a:t>
            </a:r>
            <a:r>
              <a:rPr lang="en-US" dirty="0"/>
              <a:t> in order whether or not they were </a:t>
            </a:r>
            <a:r>
              <a:rPr lang="en-US" i="1" dirty="0"/>
              <a:t>executed</a:t>
            </a:r>
            <a:r>
              <a:rPr lang="en-US" dirty="0"/>
              <a:t> out-of-order. Consider the following example that demonstrates the concept of in order and out-of-order execution</a:t>
            </a:r>
            <a:r>
              <a:rPr lang="en-US" dirty="0" smtClean="0"/>
              <a:t>:</a:t>
            </a:r>
          </a:p>
          <a:p>
            <a:endParaRPr lang="en-US" dirty="0"/>
          </a:p>
          <a:p>
            <a:pPr>
              <a:tabLst>
                <a:tab pos="1439863" algn="l"/>
                <a:tab pos="3678238" algn="l"/>
                <a:tab pos="6011863" algn="l"/>
              </a:tabLst>
            </a:pPr>
            <a:r>
              <a:rPr lang="en-US" dirty="0"/>
              <a:t>Instruction	Case 1	Case 2	Case 3</a:t>
            </a:r>
          </a:p>
          <a:p>
            <a:pPr>
              <a:tabLst>
                <a:tab pos="1439863" algn="l"/>
                <a:tab pos="3678238" algn="l"/>
                <a:tab pos="6011863" algn="l"/>
              </a:tabLst>
            </a:pPr>
            <a:r>
              <a:rPr lang="en-US" dirty="0"/>
              <a:t> </a:t>
            </a:r>
          </a:p>
          <a:p>
            <a:pPr>
              <a:tabLst>
                <a:tab pos="1439863" algn="l"/>
                <a:tab pos="3678238" algn="l"/>
                <a:tab pos="6011863" algn="l"/>
              </a:tabLst>
            </a:pPr>
            <a:r>
              <a:rPr lang="en-US" dirty="0"/>
              <a:t>1	ADD </a:t>
            </a:r>
            <a:r>
              <a:rPr lang="en-US" b="1" dirty="0"/>
              <a:t>R1</a:t>
            </a:r>
            <a:r>
              <a:rPr lang="en-US" dirty="0"/>
              <a:t>,R2,R3	ADD </a:t>
            </a:r>
            <a:r>
              <a:rPr lang="en-US" b="1" dirty="0"/>
              <a:t>R1</a:t>
            </a:r>
            <a:r>
              <a:rPr lang="en-US" dirty="0"/>
              <a:t>,R2,R3	ADD </a:t>
            </a:r>
            <a:r>
              <a:rPr lang="en-US" b="1" dirty="0"/>
              <a:t>R1</a:t>
            </a:r>
            <a:r>
              <a:rPr lang="en-US" dirty="0"/>
              <a:t>,R2,R3</a:t>
            </a:r>
          </a:p>
          <a:p>
            <a:pPr>
              <a:tabLst>
                <a:tab pos="1439863" algn="l"/>
                <a:tab pos="3678238" algn="l"/>
                <a:tab pos="6011863" algn="l"/>
              </a:tabLst>
            </a:pPr>
            <a:r>
              <a:rPr lang="en-US" dirty="0"/>
              <a:t>2	ADD </a:t>
            </a:r>
            <a:r>
              <a:rPr lang="en-US" b="1" dirty="0"/>
              <a:t>R4</a:t>
            </a:r>
            <a:r>
              <a:rPr lang="en-US" dirty="0"/>
              <a:t>,R1,R7	ADD </a:t>
            </a:r>
            <a:r>
              <a:rPr lang="en-US" b="1" dirty="0"/>
              <a:t>R6</a:t>
            </a:r>
            <a:r>
              <a:rPr lang="en-US" dirty="0"/>
              <a:t>,R3,R8	ADD </a:t>
            </a:r>
            <a:r>
              <a:rPr lang="en-US" b="1" dirty="0"/>
              <a:t>R8</a:t>
            </a:r>
            <a:r>
              <a:rPr lang="en-US" dirty="0"/>
              <a:t>,R6,R2</a:t>
            </a:r>
          </a:p>
          <a:p>
            <a:pPr>
              <a:tabLst>
                <a:tab pos="1439863" algn="l"/>
                <a:tab pos="3678238" algn="l"/>
                <a:tab pos="6011863" algn="l"/>
              </a:tabLst>
            </a:pPr>
            <a:r>
              <a:rPr lang="en-US" dirty="0"/>
              <a:t>3	ADD </a:t>
            </a:r>
            <a:r>
              <a:rPr lang="en-US" b="1" dirty="0"/>
              <a:t>R5</a:t>
            </a:r>
            <a:r>
              <a:rPr lang="en-US" dirty="0"/>
              <a:t>,R1,R2	ADD </a:t>
            </a:r>
            <a:r>
              <a:rPr lang="en-US" b="1" dirty="0"/>
              <a:t>R4</a:t>
            </a:r>
            <a:r>
              <a:rPr lang="en-US" dirty="0"/>
              <a:t>,R1,R7	ADD </a:t>
            </a:r>
            <a:r>
              <a:rPr lang="en-US" b="1" dirty="0"/>
              <a:t>R4</a:t>
            </a:r>
            <a:r>
              <a:rPr lang="en-US" dirty="0"/>
              <a:t>,R1,R7</a:t>
            </a:r>
          </a:p>
          <a:p>
            <a:pPr>
              <a:tabLst>
                <a:tab pos="1439863" algn="l"/>
                <a:tab pos="3678238" algn="l"/>
                <a:tab pos="6011863" algn="l"/>
              </a:tabLst>
            </a:pPr>
            <a:r>
              <a:rPr lang="en-US" dirty="0"/>
              <a:t>4	ADD </a:t>
            </a:r>
            <a:r>
              <a:rPr lang="en-US" b="1" dirty="0"/>
              <a:t>R6</a:t>
            </a:r>
            <a:r>
              <a:rPr lang="en-US" dirty="0"/>
              <a:t>,R3,R8	ADD </a:t>
            </a:r>
            <a:r>
              <a:rPr lang="en-US" b="1" dirty="0"/>
              <a:t>R5</a:t>
            </a:r>
            <a:r>
              <a:rPr lang="en-US" dirty="0"/>
              <a:t>,R1,R2	ADD </a:t>
            </a:r>
            <a:r>
              <a:rPr lang="en-US" b="1" dirty="0"/>
              <a:t>R5</a:t>
            </a:r>
            <a:r>
              <a:rPr lang="en-US" dirty="0"/>
              <a:t>,R1,R2</a:t>
            </a:r>
          </a:p>
          <a:p>
            <a:pPr marL="0" lvl="3">
              <a:buAutoNum type="arabicPlain" startAt="5"/>
              <a:tabLst>
                <a:tab pos="1439863" algn="l"/>
                <a:tab pos="3678238" algn="l"/>
                <a:tab pos="6011863" algn="l"/>
              </a:tabLst>
            </a:pPr>
            <a:r>
              <a:rPr lang="en-US" dirty="0" smtClean="0"/>
              <a:t> 	ADD </a:t>
            </a:r>
            <a:r>
              <a:rPr lang="en-US" b="1" dirty="0"/>
              <a:t>R8</a:t>
            </a:r>
            <a:r>
              <a:rPr lang="en-US" dirty="0"/>
              <a:t>,R6,R2	ADD </a:t>
            </a:r>
            <a:r>
              <a:rPr lang="en-US" b="1" dirty="0"/>
              <a:t>R8</a:t>
            </a:r>
            <a:r>
              <a:rPr lang="en-US" dirty="0"/>
              <a:t>,R6,R2	ADD </a:t>
            </a:r>
            <a:r>
              <a:rPr lang="en-US" b="1" dirty="0" smtClean="0"/>
              <a:t>R6</a:t>
            </a:r>
            <a:r>
              <a:rPr lang="en-US" dirty="0" smtClean="0"/>
              <a:t>,R3,R8</a:t>
            </a:r>
          </a:p>
          <a:p>
            <a:pPr marL="342900" indent="-342900">
              <a:buAutoNum type="arabicPlain" startAt="5"/>
              <a:tabLst>
                <a:tab pos="1439863" algn="l"/>
                <a:tab pos="3678238" algn="l"/>
                <a:tab pos="6011863" algn="l"/>
              </a:tabLst>
            </a:pPr>
            <a:endParaRPr lang="en-GB" dirty="0"/>
          </a:p>
          <a:p>
            <a:pPr>
              <a:tabLst>
                <a:tab pos="1439863" algn="l"/>
                <a:tab pos="3678238" algn="l"/>
                <a:tab pos="6011863" algn="l"/>
              </a:tabLst>
            </a:pPr>
            <a:r>
              <a:rPr lang="en-US" dirty="0" smtClean="0"/>
              <a:t>Case </a:t>
            </a:r>
            <a:r>
              <a:rPr lang="en-US" dirty="0"/>
              <a:t>1 demonstrates a sequence of instructions that could generate hazards (data dependencies) when executed in a pipelined computer because of the two read before write hazards; that is, R1 in instruction 2 and R5 in instruction 5. 	</a:t>
            </a:r>
          </a:p>
        </p:txBody>
      </p:sp>
    </p:spTree>
    <p:extLst>
      <p:ext uri="{BB962C8B-B14F-4D97-AF65-F5344CB8AC3E}">
        <p14:creationId xmlns:p14="http://schemas.microsoft.com/office/powerpoint/2010/main" val="56038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a:t>
            </a:fld>
            <a:endParaRPr lang="en-US"/>
          </a:p>
        </p:txBody>
      </p:sp>
      <p:sp>
        <p:nvSpPr>
          <p:cNvPr id="4" name="Rectangle 3"/>
          <p:cNvSpPr/>
          <p:nvPr/>
        </p:nvSpPr>
        <p:spPr>
          <a:xfrm>
            <a:off x="228600" y="1305342"/>
            <a:ext cx="8382000" cy="1231106"/>
          </a:xfrm>
          <a:prstGeom prst="rect">
            <a:avLst/>
          </a:prstGeom>
        </p:spPr>
        <p:txBody>
          <a:bodyPr wrap="square">
            <a:spAutoFit/>
          </a:bodyPr>
          <a:lstStyle/>
          <a:p>
            <a:pPr algn="ctr"/>
            <a:r>
              <a:rPr lang="en-US" sz="2800" b="1" dirty="0"/>
              <a:t>Beyond RISC: Superscalar, VLIW, and Itanium</a:t>
            </a:r>
            <a:endParaRPr lang="en-US" dirty="0" smtClean="0"/>
          </a:p>
          <a:p>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1838775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38807" y="533400"/>
            <a:ext cx="8153400" cy="5355312"/>
          </a:xfrm>
          <a:prstGeom prst="rect">
            <a:avLst/>
          </a:prstGeom>
        </p:spPr>
        <p:txBody>
          <a:bodyPr wrap="square">
            <a:spAutoFit/>
          </a:bodyPr>
          <a:lstStyle/>
          <a:p>
            <a:pPr>
              <a:tabLst>
                <a:tab pos="1439863" algn="l"/>
                <a:tab pos="3678238" algn="l"/>
                <a:tab pos="6011863" algn="l"/>
              </a:tabLst>
            </a:pPr>
            <a:r>
              <a:rPr lang="en-US" dirty="0" smtClean="0"/>
              <a:t>Instruction</a:t>
            </a:r>
            <a:r>
              <a:rPr lang="en-US" dirty="0"/>
              <a:t>	Case 1	Case 2	Case 3</a:t>
            </a:r>
          </a:p>
          <a:p>
            <a:pPr>
              <a:tabLst>
                <a:tab pos="1439863" algn="l"/>
                <a:tab pos="3678238" algn="l"/>
                <a:tab pos="6011863" algn="l"/>
              </a:tabLst>
            </a:pPr>
            <a:r>
              <a:rPr lang="en-US" dirty="0"/>
              <a:t> </a:t>
            </a:r>
          </a:p>
          <a:p>
            <a:pPr>
              <a:tabLst>
                <a:tab pos="1439863" algn="l"/>
                <a:tab pos="3678238" algn="l"/>
                <a:tab pos="6011863" algn="l"/>
              </a:tabLst>
            </a:pPr>
            <a:r>
              <a:rPr lang="en-US" dirty="0"/>
              <a:t>1	ADD </a:t>
            </a:r>
            <a:r>
              <a:rPr lang="en-US" b="1" dirty="0"/>
              <a:t>R1</a:t>
            </a:r>
            <a:r>
              <a:rPr lang="en-US" dirty="0"/>
              <a:t>,R2,R3	ADD </a:t>
            </a:r>
            <a:r>
              <a:rPr lang="en-US" b="1" dirty="0"/>
              <a:t>R1</a:t>
            </a:r>
            <a:r>
              <a:rPr lang="en-US" dirty="0"/>
              <a:t>,R2,R3	ADD </a:t>
            </a:r>
            <a:r>
              <a:rPr lang="en-US" b="1" dirty="0"/>
              <a:t>R1</a:t>
            </a:r>
            <a:r>
              <a:rPr lang="en-US" dirty="0"/>
              <a:t>,R2,R3</a:t>
            </a:r>
          </a:p>
          <a:p>
            <a:pPr>
              <a:tabLst>
                <a:tab pos="1439863" algn="l"/>
                <a:tab pos="3678238" algn="l"/>
                <a:tab pos="6011863" algn="l"/>
              </a:tabLst>
            </a:pPr>
            <a:r>
              <a:rPr lang="en-US" dirty="0"/>
              <a:t>2	ADD </a:t>
            </a:r>
            <a:r>
              <a:rPr lang="en-US" b="1" dirty="0"/>
              <a:t>R4</a:t>
            </a:r>
            <a:r>
              <a:rPr lang="en-US" dirty="0"/>
              <a:t>,R1,R7	ADD </a:t>
            </a:r>
            <a:r>
              <a:rPr lang="en-US" b="1" dirty="0"/>
              <a:t>R6</a:t>
            </a:r>
            <a:r>
              <a:rPr lang="en-US" dirty="0"/>
              <a:t>,R3,R8	ADD </a:t>
            </a:r>
            <a:r>
              <a:rPr lang="en-US" b="1" dirty="0"/>
              <a:t>R8</a:t>
            </a:r>
            <a:r>
              <a:rPr lang="en-US" dirty="0"/>
              <a:t>,R6,R2</a:t>
            </a:r>
          </a:p>
          <a:p>
            <a:pPr>
              <a:tabLst>
                <a:tab pos="1439863" algn="l"/>
                <a:tab pos="3678238" algn="l"/>
                <a:tab pos="6011863" algn="l"/>
              </a:tabLst>
            </a:pPr>
            <a:r>
              <a:rPr lang="en-US" dirty="0"/>
              <a:t>3	ADD </a:t>
            </a:r>
            <a:r>
              <a:rPr lang="en-US" b="1" dirty="0"/>
              <a:t>R5</a:t>
            </a:r>
            <a:r>
              <a:rPr lang="en-US" dirty="0"/>
              <a:t>,R1,R2	ADD </a:t>
            </a:r>
            <a:r>
              <a:rPr lang="en-US" b="1" dirty="0"/>
              <a:t>R4</a:t>
            </a:r>
            <a:r>
              <a:rPr lang="en-US" dirty="0"/>
              <a:t>,R1,R7	ADD </a:t>
            </a:r>
            <a:r>
              <a:rPr lang="en-US" b="1" dirty="0"/>
              <a:t>R4</a:t>
            </a:r>
            <a:r>
              <a:rPr lang="en-US" dirty="0"/>
              <a:t>,R1,R7</a:t>
            </a:r>
          </a:p>
          <a:p>
            <a:pPr>
              <a:tabLst>
                <a:tab pos="1439863" algn="l"/>
                <a:tab pos="3678238" algn="l"/>
                <a:tab pos="6011863" algn="l"/>
              </a:tabLst>
            </a:pPr>
            <a:r>
              <a:rPr lang="en-US" dirty="0"/>
              <a:t>4	ADD </a:t>
            </a:r>
            <a:r>
              <a:rPr lang="en-US" b="1" dirty="0"/>
              <a:t>R6</a:t>
            </a:r>
            <a:r>
              <a:rPr lang="en-US" dirty="0"/>
              <a:t>,R3,R8	ADD </a:t>
            </a:r>
            <a:r>
              <a:rPr lang="en-US" b="1" dirty="0"/>
              <a:t>R5</a:t>
            </a:r>
            <a:r>
              <a:rPr lang="en-US" dirty="0"/>
              <a:t>,R1,R2	ADD </a:t>
            </a:r>
            <a:r>
              <a:rPr lang="en-US" b="1" dirty="0"/>
              <a:t>R5</a:t>
            </a:r>
            <a:r>
              <a:rPr lang="en-US" dirty="0"/>
              <a:t>,R1,R2</a:t>
            </a:r>
          </a:p>
          <a:p>
            <a:pPr marL="0" lvl="3">
              <a:buAutoNum type="arabicPlain" startAt="5"/>
              <a:tabLst>
                <a:tab pos="1439863" algn="l"/>
                <a:tab pos="3678238" algn="l"/>
                <a:tab pos="6011863" algn="l"/>
              </a:tabLst>
            </a:pPr>
            <a:r>
              <a:rPr lang="en-US" dirty="0" smtClean="0"/>
              <a:t> 	ADD </a:t>
            </a:r>
            <a:r>
              <a:rPr lang="en-US" b="1" dirty="0"/>
              <a:t>R8</a:t>
            </a:r>
            <a:r>
              <a:rPr lang="en-US" dirty="0"/>
              <a:t>,R6,R2	ADD </a:t>
            </a:r>
            <a:r>
              <a:rPr lang="en-US" b="1" dirty="0"/>
              <a:t>R8</a:t>
            </a:r>
            <a:r>
              <a:rPr lang="en-US" dirty="0"/>
              <a:t>,R6,R2	ADD </a:t>
            </a:r>
            <a:r>
              <a:rPr lang="en-US" b="1" dirty="0" smtClean="0"/>
              <a:t>R6</a:t>
            </a:r>
            <a:r>
              <a:rPr lang="en-US" dirty="0" smtClean="0"/>
              <a:t>,R3,R8</a:t>
            </a:r>
          </a:p>
          <a:p>
            <a:pPr marL="342900" indent="-342900">
              <a:buAutoNum type="arabicPlain" startAt="5"/>
              <a:tabLst>
                <a:tab pos="1439863" algn="l"/>
                <a:tab pos="3678238" algn="l"/>
                <a:tab pos="6011863" algn="l"/>
              </a:tabLst>
            </a:pPr>
            <a:endParaRPr lang="en-GB" dirty="0"/>
          </a:p>
          <a:p>
            <a:pPr>
              <a:tabLst>
                <a:tab pos="1439863" algn="l"/>
                <a:tab pos="3678238" algn="l"/>
                <a:tab pos="6011863" algn="l"/>
              </a:tabLst>
            </a:pPr>
            <a:r>
              <a:rPr lang="en-US" dirty="0" smtClean="0"/>
              <a:t>Case </a:t>
            </a:r>
            <a:r>
              <a:rPr lang="en-US" dirty="0"/>
              <a:t>2 demonstrates the effect of introducing out-of-order execution by reordering the instruction stream to remove these dependencies. In this case the semantics of the code is unaltered. </a:t>
            </a:r>
            <a:endParaRPr lang="en-US" dirty="0" smtClean="0"/>
          </a:p>
          <a:p>
            <a:pPr>
              <a:tabLst>
                <a:tab pos="1439863" algn="l"/>
                <a:tab pos="3678238" algn="l"/>
                <a:tab pos="6011863" algn="l"/>
              </a:tabLst>
            </a:pPr>
            <a:endParaRPr lang="en-US" dirty="0"/>
          </a:p>
          <a:p>
            <a:pPr>
              <a:tabLst>
                <a:tab pos="1439863" algn="l"/>
                <a:tab pos="3678238" algn="l"/>
                <a:tab pos="6011863" algn="l"/>
              </a:tabLst>
            </a:pPr>
            <a:r>
              <a:rPr lang="en-US" dirty="0" smtClean="0"/>
              <a:t>In </a:t>
            </a:r>
            <a:r>
              <a:rPr lang="en-US" dirty="0"/>
              <a:t>case 3, out-of-order execution has also been applied to remove the dependencies. However, the semantics of the code is changed because R6 is used in instruction 2 but is not created until instruction 5. </a:t>
            </a:r>
            <a:endParaRPr lang="en-US" dirty="0" smtClean="0"/>
          </a:p>
          <a:p>
            <a:pPr>
              <a:tabLst>
                <a:tab pos="1439863" algn="l"/>
                <a:tab pos="3678238" algn="l"/>
                <a:tab pos="6011863" algn="l"/>
              </a:tabLst>
            </a:pPr>
            <a:endParaRPr lang="en-US" dirty="0"/>
          </a:p>
          <a:p>
            <a:pPr>
              <a:tabLst>
                <a:tab pos="1439863" algn="l"/>
                <a:tab pos="3678238" algn="l"/>
                <a:tab pos="6011863" algn="l"/>
              </a:tabLst>
            </a:pPr>
            <a:r>
              <a:rPr lang="en-US" dirty="0" smtClean="0"/>
              <a:t>This </a:t>
            </a:r>
            <a:r>
              <a:rPr lang="en-US" dirty="0"/>
              <a:t>demonstrates that out-of-order execution is possible, but only with care. </a:t>
            </a:r>
          </a:p>
          <a:p>
            <a:r>
              <a:rPr lang="en-US" dirty="0"/>
              <a:t>	</a:t>
            </a:r>
          </a:p>
        </p:txBody>
      </p:sp>
    </p:spTree>
    <p:extLst>
      <p:ext uri="{BB962C8B-B14F-4D97-AF65-F5344CB8AC3E}">
        <p14:creationId xmlns:p14="http://schemas.microsoft.com/office/powerpoint/2010/main" val="2616207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438807" y="533400"/>
            <a:ext cx="8153400" cy="5078313"/>
          </a:xfrm>
          <a:prstGeom prst="rect">
            <a:avLst/>
          </a:prstGeom>
        </p:spPr>
        <p:txBody>
          <a:bodyPr wrap="square">
            <a:spAutoFit/>
          </a:bodyPr>
          <a:lstStyle/>
          <a:p>
            <a:r>
              <a:rPr lang="en-US" dirty="0"/>
              <a:t>Let’s look at an example that illustrates superscalar execution by demonstrating the effect of both in-order and out-of-order execution. Consider the following code fragment. </a:t>
            </a:r>
            <a:endParaRPr lang="en-US" dirty="0" smtClean="0"/>
          </a:p>
          <a:p>
            <a:endParaRPr lang="en-US" dirty="0"/>
          </a:p>
          <a:p>
            <a:r>
              <a:rPr lang="en-US" dirty="0" smtClean="0"/>
              <a:t>The </a:t>
            </a:r>
            <a:r>
              <a:rPr lang="en-US" dirty="0"/>
              <a:t>comments in the rightmost column indicate the restrictions placed on the execution of the corresponding instruction; for example, the load requires two cycles, and there is only one multiplier (a resource dependency) which prevents parallel multiplications.</a:t>
            </a:r>
          </a:p>
          <a:p>
            <a:r>
              <a:rPr lang="en-US" b="1" dirty="0"/>
              <a:t> </a:t>
            </a:r>
            <a:endParaRPr lang="en-US" dirty="0"/>
          </a:p>
          <a:p>
            <a:pPr>
              <a:tabLst>
                <a:tab pos="357188" algn="l"/>
                <a:tab pos="1619250" algn="l"/>
                <a:tab pos="3405188" algn="l"/>
              </a:tabLst>
            </a:pPr>
            <a:r>
              <a:rPr lang="en-GB" dirty="0"/>
              <a:t>I1	x = b*	LDR </a:t>
            </a:r>
            <a:r>
              <a:rPr lang="en-GB" b="1" dirty="0"/>
              <a:t>X</a:t>
            </a:r>
            <a:r>
              <a:rPr lang="en-GB" dirty="0"/>
              <a:t>,[B]	a load takes two cycles</a:t>
            </a:r>
            <a:endParaRPr lang="en-US" dirty="0"/>
          </a:p>
          <a:p>
            <a:pPr>
              <a:tabLst>
                <a:tab pos="357188" algn="l"/>
                <a:tab pos="1619250" algn="l"/>
                <a:tab pos="3405188" algn="l"/>
              </a:tabLst>
            </a:pPr>
            <a:r>
              <a:rPr lang="en-GB" dirty="0"/>
              <a:t>I2	b = b + 1	ADD </a:t>
            </a:r>
            <a:r>
              <a:rPr lang="en-GB" b="1" dirty="0"/>
              <a:t>B</a:t>
            </a:r>
            <a:r>
              <a:rPr lang="en-GB" dirty="0"/>
              <a:t>,B,#4</a:t>
            </a:r>
            <a:endParaRPr lang="en-US" dirty="0"/>
          </a:p>
          <a:p>
            <a:pPr>
              <a:tabLst>
                <a:tab pos="357188" algn="l"/>
                <a:tab pos="1619250" algn="l"/>
                <a:tab pos="3405188" algn="l"/>
              </a:tabLst>
            </a:pPr>
            <a:r>
              <a:rPr lang="en-GB" dirty="0"/>
              <a:t>I3	y = </a:t>
            </a:r>
            <a:r>
              <a:rPr lang="en-GB" dirty="0" err="1"/>
              <a:t>c.g</a:t>
            </a:r>
            <a:r>
              <a:rPr lang="en-GB" dirty="0"/>
              <a:t>	MUL </a:t>
            </a:r>
            <a:r>
              <a:rPr lang="en-GB" b="1" dirty="0"/>
              <a:t>Y</a:t>
            </a:r>
            <a:r>
              <a:rPr lang="en-GB" dirty="0"/>
              <a:t>,C,G	only one multiplication at a time</a:t>
            </a:r>
            <a:endParaRPr lang="en-US" dirty="0"/>
          </a:p>
          <a:p>
            <a:pPr>
              <a:tabLst>
                <a:tab pos="357188" algn="l"/>
                <a:tab pos="1619250" algn="l"/>
                <a:tab pos="3405188" algn="l"/>
              </a:tabLst>
            </a:pPr>
            <a:r>
              <a:rPr lang="en-GB" dirty="0"/>
              <a:t>I4	d = </a:t>
            </a:r>
            <a:r>
              <a:rPr lang="en-GB" dirty="0" err="1"/>
              <a:t>c.x</a:t>
            </a:r>
            <a:r>
              <a:rPr lang="en-GB" dirty="0"/>
              <a:t>	MUL </a:t>
            </a:r>
            <a:r>
              <a:rPr lang="en-GB" b="1" dirty="0"/>
              <a:t>D</a:t>
            </a:r>
            <a:r>
              <a:rPr lang="en-GB" dirty="0"/>
              <a:t>,C,X	multiply (only one at a time)</a:t>
            </a:r>
            <a:endParaRPr lang="en-US" dirty="0"/>
          </a:p>
          <a:p>
            <a:pPr>
              <a:tabLst>
                <a:tab pos="357188" algn="l"/>
                <a:tab pos="1619250" algn="l"/>
                <a:tab pos="3405188" algn="l"/>
              </a:tabLst>
            </a:pPr>
            <a:r>
              <a:rPr lang="en-GB" dirty="0"/>
              <a:t>I5	f = d – q	SUB </a:t>
            </a:r>
            <a:r>
              <a:rPr lang="en-GB" b="1" dirty="0"/>
              <a:t>F</a:t>
            </a:r>
            <a:r>
              <a:rPr lang="en-GB" dirty="0"/>
              <a:t>,D,Q	RAW data dependency with </a:t>
            </a:r>
            <a:r>
              <a:rPr lang="en-GB" dirty="0" smtClean="0"/>
              <a:t>I4</a:t>
            </a:r>
            <a:endParaRPr lang="en-US" dirty="0"/>
          </a:p>
          <a:p>
            <a:pPr>
              <a:tabLst>
                <a:tab pos="357188" algn="l"/>
                <a:tab pos="1619250" algn="l"/>
                <a:tab pos="3405188" algn="l"/>
              </a:tabLst>
            </a:pPr>
            <a:r>
              <a:rPr lang="en-GB" dirty="0"/>
              <a:t>I6	e = p + g	ADD </a:t>
            </a:r>
            <a:r>
              <a:rPr lang="en-GB" b="1" dirty="0"/>
              <a:t>E</a:t>
            </a:r>
            <a:r>
              <a:rPr lang="en-GB" dirty="0"/>
              <a:t>,P,G</a:t>
            </a:r>
            <a:endParaRPr lang="en-US" dirty="0"/>
          </a:p>
          <a:p>
            <a:pPr>
              <a:tabLst>
                <a:tab pos="357188" algn="l"/>
                <a:tab pos="1619250" algn="l"/>
                <a:tab pos="3405188" algn="l"/>
              </a:tabLst>
            </a:pPr>
            <a:r>
              <a:rPr lang="en-GB" dirty="0"/>
              <a:t>I7	x = </a:t>
            </a:r>
            <a:r>
              <a:rPr lang="en-GB" dirty="0" err="1"/>
              <a:t>a.f</a:t>
            </a:r>
            <a:r>
              <a:rPr lang="en-GB" dirty="0"/>
              <a:t>	MUL </a:t>
            </a:r>
            <a:r>
              <a:rPr lang="en-GB" b="1" dirty="0"/>
              <a:t>X</a:t>
            </a:r>
            <a:r>
              <a:rPr lang="en-GB" dirty="0"/>
              <a:t>,A,F	multiply (only one at a time)</a:t>
            </a:r>
            <a:endParaRPr lang="en-US" dirty="0"/>
          </a:p>
          <a:p>
            <a:pPr>
              <a:tabLst>
                <a:tab pos="357188" algn="l"/>
                <a:tab pos="1619250" algn="l"/>
                <a:tab pos="3405188" algn="l"/>
              </a:tabLst>
            </a:pPr>
            <a:r>
              <a:rPr lang="es-ES" dirty="0"/>
              <a:t>I8	c = c + 1	ADD </a:t>
            </a:r>
            <a:r>
              <a:rPr lang="es-ES" b="1" dirty="0"/>
              <a:t>C</a:t>
            </a:r>
            <a:r>
              <a:rPr lang="es-ES" dirty="0"/>
              <a:t>,C,#1</a:t>
            </a:r>
            <a:endParaRPr lang="en-US" dirty="0"/>
          </a:p>
          <a:p>
            <a:pPr>
              <a:tabLst>
                <a:tab pos="357188" algn="l"/>
                <a:tab pos="1619250" algn="l"/>
                <a:tab pos="3405188" algn="l"/>
              </a:tabLst>
            </a:pPr>
            <a:r>
              <a:rPr lang="es-ES" dirty="0"/>
              <a:t>I9	e = e + 1	ADD </a:t>
            </a:r>
            <a:r>
              <a:rPr lang="es-ES" b="1" dirty="0"/>
              <a:t>E</a:t>
            </a:r>
            <a:r>
              <a:rPr lang="es-ES" dirty="0"/>
              <a:t>,E,#</a:t>
            </a:r>
            <a:r>
              <a:rPr lang="es-ES" dirty="0" smtClean="0"/>
              <a:t>1</a:t>
            </a:r>
            <a:r>
              <a:rPr lang="en-US" dirty="0"/>
              <a:t>	</a:t>
            </a:r>
          </a:p>
        </p:txBody>
      </p:sp>
    </p:spTree>
    <p:extLst>
      <p:ext uri="{BB962C8B-B14F-4D97-AF65-F5344CB8AC3E}">
        <p14:creationId xmlns:p14="http://schemas.microsoft.com/office/powerpoint/2010/main" val="915789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6146" name="Picture 2" descr="E:\CengageBook\CengageLectureNotesWebsite\Clements 1e JPG_files\ch08\87046-0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28" y="2816972"/>
            <a:ext cx="7160172" cy="36599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165" y="609600"/>
            <a:ext cx="8382000" cy="2031325"/>
          </a:xfrm>
          <a:prstGeom prst="rect">
            <a:avLst/>
          </a:prstGeom>
        </p:spPr>
        <p:txBody>
          <a:bodyPr wrap="square">
            <a:spAutoFit/>
          </a:bodyPr>
          <a:lstStyle/>
          <a:p>
            <a:r>
              <a:rPr lang="en-US" dirty="0" smtClean="0"/>
              <a:t>Figure </a:t>
            </a:r>
            <a:r>
              <a:rPr lang="en-US" dirty="0"/>
              <a:t>8.6 illustrates a superscalar model where instructions are issued and executed in-order in a simple two-way superscalar machine. This machine has only three stages: decode/issue, execute, and write-back (store operand). A non-superscalar RISC processor with a three-stage pipeline would take four cycles to complete the first instruction (the load), and 12 cycles to execute all the instructions. (Twelve cycles are required because of the 3 cycle latency, 8 successive cycles and the 1-cycle stall caused by I1.) </a:t>
            </a:r>
          </a:p>
        </p:txBody>
      </p:sp>
    </p:spTree>
    <p:extLst>
      <p:ext uri="{BB962C8B-B14F-4D97-AF65-F5344CB8AC3E}">
        <p14:creationId xmlns:p14="http://schemas.microsoft.com/office/powerpoint/2010/main" val="3263158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381000"/>
            <a:ext cx="8534400" cy="2031325"/>
          </a:xfrm>
          <a:prstGeom prst="rect">
            <a:avLst/>
          </a:prstGeom>
        </p:spPr>
        <p:txBody>
          <a:bodyPr wrap="square">
            <a:spAutoFit/>
          </a:bodyPr>
          <a:lstStyle/>
          <a:p>
            <a:r>
              <a:rPr lang="en-US" dirty="0"/>
              <a:t>Figure 8.6 demonstrates that the superscalar </a:t>
            </a:r>
            <a:r>
              <a:rPr lang="en-US" dirty="0" smtClean="0"/>
              <a:t>achieves </a:t>
            </a:r>
            <a:r>
              <a:rPr lang="en-US" dirty="0"/>
              <a:t>a reduction of only three cycles over a single 3-stage pipeline. Initially, instructions I1 and I2 are issued in </a:t>
            </a:r>
            <a:r>
              <a:rPr lang="en-US" dirty="0" smtClean="0"/>
              <a:t>parallel. </a:t>
            </a:r>
            <a:r>
              <a:rPr lang="en-US" dirty="0"/>
              <a:t>However, because I1 has a two-cycle latency, I2 can be executed but cannot be retired (written-back) in the next cycle until I1 has been completed. If I2 were permitted to write its results before I1 had finished, and an interrupt were taken, the architectural state in registers and memory would be in error. Instructions I1 and I2 are retired in time slot 4. </a:t>
            </a:r>
          </a:p>
        </p:txBody>
      </p:sp>
      <p:pic>
        <p:nvPicPr>
          <p:cNvPr id="7" name="Picture 2" descr="E:\CengageBook\CengageLectureNotesWebsite\Clements 1e JPG_files\ch08\87046-0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3" y="2590800"/>
            <a:ext cx="7160172" cy="365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785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533400"/>
            <a:ext cx="8534400" cy="2031325"/>
          </a:xfrm>
          <a:prstGeom prst="rect">
            <a:avLst/>
          </a:prstGeom>
        </p:spPr>
        <p:txBody>
          <a:bodyPr wrap="square">
            <a:spAutoFit/>
          </a:bodyPr>
          <a:lstStyle/>
          <a:p>
            <a:r>
              <a:rPr lang="en-US" dirty="0" smtClean="0"/>
              <a:t>The </a:t>
            </a:r>
            <a:r>
              <a:rPr lang="en-US" dirty="0"/>
              <a:t>hardware dependencies between multiplication instructions I3 and I4 ensures that only one pipe can be used in time slots t4 and t5; that is, superscalar processing cannot be exploited. Moreover, the RAW hazard between instructions I4 and I5 ensures that I4 must be executed before I5. Although we have implemented superscalar processing, we have achieved a speedup of 12/9 = 1.3, rather than the desired 2 that could have been achieved if both execution units had been fully used.</a:t>
            </a:r>
          </a:p>
        </p:txBody>
      </p:sp>
      <p:pic>
        <p:nvPicPr>
          <p:cNvPr id="7" name="Picture 2" descr="E:\CengageBook\CengageLectureNotesWebsite\Clements 1e JPG_files\ch08\87046-0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6971"/>
            <a:ext cx="7160172" cy="365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8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7170" name="Picture 2" descr="E:\CengageBook\CengageLectureNotesWebsite\Clements 1e JPG_files\ch08\87046-08-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2" y="2971800"/>
            <a:ext cx="7797008" cy="33779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7792" y="533400"/>
            <a:ext cx="8406607" cy="2031325"/>
          </a:xfrm>
          <a:prstGeom prst="rect">
            <a:avLst/>
          </a:prstGeom>
        </p:spPr>
        <p:txBody>
          <a:bodyPr wrap="square">
            <a:spAutoFit/>
          </a:bodyPr>
          <a:lstStyle/>
          <a:p>
            <a:r>
              <a:rPr lang="en-US" dirty="0"/>
              <a:t>Let’s now modify the processor to permit a degree of </a:t>
            </a:r>
            <a:r>
              <a:rPr lang="en-US" i="1" dirty="0"/>
              <a:t>out-of-order processing</a:t>
            </a:r>
            <a:r>
              <a:rPr lang="en-US" dirty="0"/>
              <a:t>. Figure 8.7 illustrates in-order issue and out-of-order completion. </a:t>
            </a:r>
            <a:endParaRPr lang="en-US" dirty="0" smtClean="0"/>
          </a:p>
          <a:p>
            <a:endParaRPr lang="en-US" dirty="0"/>
          </a:p>
          <a:p>
            <a:r>
              <a:rPr lang="en-US" dirty="0" smtClean="0"/>
              <a:t>In </a:t>
            </a:r>
            <a:r>
              <a:rPr lang="en-US" dirty="0"/>
              <a:t>this case I2 is completed before I1, and the number of cycles reduced by one. Instructions I1 to I9 are executed in 8 cycles with out-of-order processing. An instruction can </a:t>
            </a:r>
            <a:r>
              <a:rPr lang="en-US" i="1" dirty="0"/>
              <a:t>complete</a:t>
            </a:r>
            <a:r>
              <a:rPr lang="en-US" dirty="0"/>
              <a:t> out of order, but is never </a:t>
            </a:r>
            <a:r>
              <a:rPr lang="en-US" i="1" dirty="0"/>
              <a:t>retired</a:t>
            </a:r>
            <a:r>
              <a:rPr lang="en-US" dirty="0"/>
              <a:t> out of order, since retiring involves updating the state of the machine. </a:t>
            </a:r>
          </a:p>
        </p:txBody>
      </p:sp>
    </p:spTree>
    <p:extLst>
      <p:ext uri="{BB962C8B-B14F-4D97-AF65-F5344CB8AC3E}">
        <p14:creationId xmlns:p14="http://schemas.microsoft.com/office/powerpoint/2010/main" val="3840426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8194" name="Picture 2" descr="E:\CengageBook\CengageLectureNotesWebsite\Clements 1e JPG_files\ch08\87046-08-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7788813"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381000"/>
            <a:ext cx="8382000" cy="1477328"/>
          </a:xfrm>
          <a:prstGeom prst="rect">
            <a:avLst/>
          </a:prstGeom>
        </p:spPr>
        <p:txBody>
          <a:bodyPr wrap="square">
            <a:spAutoFit/>
          </a:bodyPr>
          <a:lstStyle/>
          <a:p>
            <a:r>
              <a:rPr lang="en-US" dirty="0"/>
              <a:t>Figure 8.8 </a:t>
            </a:r>
            <a:r>
              <a:rPr lang="en-US" dirty="0" smtClean="0"/>
              <a:t>extends </a:t>
            </a:r>
            <a:r>
              <a:rPr lang="en-US" dirty="0"/>
              <a:t>this example by permitting </a:t>
            </a:r>
            <a:r>
              <a:rPr lang="en-US" i="1" dirty="0" smtClean="0"/>
              <a:t>out-of-order </a:t>
            </a:r>
            <a:r>
              <a:rPr lang="en-US" i="1" dirty="0"/>
              <a:t>issue</a:t>
            </a:r>
            <a:r>
              <a:rPr lang="en-US" dirty="0"/>
              <a:t> and </a:t>
            </a:r>
            <a:r>
              <a:rPr lang="en-US" i="1" dirty="0"/>
              <a:t>out-of-order completion</a:t>
            </a:r>
            <a:r>
              <a:rPr lang="en-US" dirty="0"/>
              <a:t>. </a:t>
            </a:r>
            <a:r>
              <a:rPr lang="en-US" dirty="0" smtClean="0"/>
              <a:t>We have </a:t>
            </a:r>
            <a:r>
              <a:rPr lang="en-US" dirty="0"/>
              <a:t>used a three-way superscalar model with different code </a:t>
            </a:r>
            <a:r>
              <a:rPr lang="en-US" dirty="0" smtClean="0"/>
              <a:t>and </a:t>
            </a:r>
            <a:r>
              <a:rPr lang="en-US" dirty="0"/>
              <a:t>have included two loads and </a:t>
            </a:r>
            <a:r>
              <a:rPr lang="en-US" dirty="0" smtClean="0"/>
              <a:t>a multiplication. </a:t>
            </a:r>
            <a:r>
              <a:rPr lang="en-US" dirty="0"/>
              <a:t>In Figure 8.8 we have given the issued code below the original code. Note that the </a:t>
            </a:r>
            <a:r>
              <a:rPr lang="en-US" dirty="0" err="1"/>
              <a:t>writeback</a:t>
            </a:r>
            <a:r>
              <a:rPr lang="en-US" dirty="0"/>
              <a:t> (retire) stage ensures that instructions are retired in order.</a:t>
            </a:r>
          </a:p>
        </p:txBody>
      </p:sp>
    </p:spTree>
    <p:extLst>
      <p:ext uri="{BB962C8B-B14F-4D97-AF65-F5344CB8AC3E}">
        <p14:creationId xmlns:p14="http://schemas.microsoft.com/office/powerpoint/2010/main" val="1654472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9218" name="Picture 2" descr="E:\CengageBook\CengageLectureNotesWebsite\Clements 1e JPG_files\ch08\87046-08-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5" y="2802310"/>
            <a:ext cx="5480050" cy="37798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229600" cy="2308324"/>
          </a:xfrm>
          <a:prstGeom prst="rect">
            <a:avLst/>
          </a:prstGeom>
        </p:spPr>
        <p:txBody>
          <a:bodyPr wrap="square">
            <a:spAutoFit/>
          </a:bodyPr>
          <a:lstStyle/>
          <a:p>
            <a:r>
              <a:rPr lang="en-US" dirty="0"/>
              <a:t>Figure 8.9 illustrates information flow in a conceptual out-of-order superscalar processor. The front end </a:t>
            </a:r>
            <a:r>
              <a:rPr lang="en-US" dirty="0" smtClean="0"/>
              <a:t>resembles </a:t>
            </a:r>
            <a:r>
              <a:rPr lang="en-US" dirty="0"/>
              <a:t>a </a:t>
            </a:r>
            <a:r>
              <a:rPr lang="en-US" dirty="0" smtClean="0"/>
              <a:t>RISC </a:t>
            </a:r>
            <a:r>
              <a:rPr lang="en-US" dirty="0"/>
              <a:t>processor and ensures a continuous flow of instructions. The middle part consists of the </a:t>
            </a:r>
            <a:r>
              <a:rPr lang="en-US" i="1" dirty="0"/>
              <a:t>reservation stations</a:t>
            </a:r>
            <a:r>
              <a:rPr lang="en-US" dirty="0"/>
              <a:t> and the </a:t>
            </a:r>
            <a:r>
              <a:rPr lang="en-US" dirty="0" smtClean="0"/>
              <a:t>pipelined </a:t>
            </a:r>
            <a:r>
              <a:rPr lang="en-US" dirty="0"/>
              <a:t>execution units, where some pipelines have one stage such as integer operations and others have multiple stages such as floating-point operations. This middle stage operates in an out-of-order fashion. </a:t>
            </a:r>
            <a:r>
              <a:rPr lang="en-US" dirty="0" smtClean="0"/>
              <a:t>The </a:t>
            </a:r>
            <a:r>
              <a:rPr lang="en-US" dirty="0"/>
              <a:t>end stage </a:t>
            </a:r>
            <a:r>
              <a:rPr lang="en-US" dirty="0" smtClean="0"/>
              <a:t>consists </a:t>
            </a:r>
            <a:r>
              <a:rPr lang="en-US" dirty="0"/>
              <a:t>of the reorder buffer and the retire (i.e., </a:t>
            </a:r>
            <a:r>
              <a:rPr lang="en-US" dirty="0" err="1"/>
              <a:t>writeback</a:t>
            </a:r>
            <a:r>
              <a:rPr lang="en-US" dirty="0"/>
              <a:t>) stage, where instructions are completed in order. </a:t>
            </a:r>
          </a:p>
        </p:txBody>
      </p:sp>
    </p:spTree>
    <p:extLst>
      <p:ext uri="{BB962C8B-B14F-4D97-AF65-F5344CB8AC3E}">
        <p14:creationId xmlns:p14="http://schemas.microsoft.com/office/powerpoint/2010/main" val="2504491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229600" cy="4801314"/>
          </a:xfrm>
          <a:prstGeom prst="rect">
            <a:avLst/>
          </a:prstGeom>
        </p:spPr>
        <p:txBody>
          <a:bodyPr wrap="square">
            <a:spAutoFit/>
          </a:bodyPr>
          <a:lstStyle/>
          <a:p>
            <a:r>
              <a:rPr lang="en-US" dirty="0"/>
              <a:t>The strength of a superscalar processor is that it is able to execute an arbitrary number of instructions in parallel. </a:t>
            </a:r>
            <a:endParaRPr lang="en-US" dirty="0" smtClean="0"/>
          </a:p>
          <a:p>
            <a:endParaRPr lang="en-US" dirty="0"/>
          </a:p>
          <a:p>
            <a:r>
              <a:rPr lang="en-US" dirty="0" smtClean="0"/>
              <a:t>The </a:t>
            </a:r>
            <a:r>
              <a:rPr lang="en-US" dirty="0"/>
              <a:t>weakness is that those instructions have to be fetched from memory, which requires a corresponding increase in the performance (i.e., transfer bandwidth) of the </a:t>
            </a:r>
            <a:r>
              <a:rPr lang="en-US" i="1" dirty="0"/>
              <a:t>upstream</a:t>
            </a:r>
            <a:r>
              <a:rPr lang="en-US" dirty="0"/>
              <a:t> stages and the processor hardware has to identify which instructions can be executed in parallel without changing a program’s semantics. </a:t>
            </a:r>
            <a:endParaRPr lang="en-US" dirty="0" smtClean="0"/>
          </a:p>
          <a:p>
            <a:endParaRPr lang="en-US" dirty="0"/>
          </a:p>
          <a:p>
            <a:r>
              <a:rPr lang="en-US" dirty="0" smtClean="0"/>
              <a:t>Moreover</a:t>
            </a:r>
            <a:r>
              <a:rPr lang="en-US" dirty="0"/>
              <a:t>, it has to manage resources by optimally allocating them to instructions. </a:t>
            </a:r>
            <a:endParaRPr lang="en-US" dirty="0" smtClean="0"/>
          </a:p>
          <a:p>
            <a:endParaRPr lang="en-US" dirty="0"/>
          </a:p>
          <a:p>
            <a:r>
              <a:rPr lang="en-US" dirty="0" smtClean="0"/>
              <a:t>All </a:t>
            </a:r>
            <a:r>
              <a:rPr lang="en-US" dirty="0"/>
              <a:t>these operations can perhaps be better performed by the compiler. </a:t>
            </a:r>
            <a:endParaRPr lang="en-US" dirty="0" smtClean="0"/>
          </a:p>
          <a:p>
            <a:endParaRPr lang="en-US" dirty="0"/>
          </a:p>
          <a:p>
            <a:r>
              <a:rPr lang="en-US" dirty="0" smtClean="0"/>
              <a:t>In </a:t>
            </a:r>
            <a:r>
              <a:rPr lang="en-US" dirty="0"/>
              <a:t>the next section, we look more closely at the nature of instruction level parallelism and demonstrate how renaming registers at run time can improve performance. </a:t>
            </a:r>
          </a:p>
        </p:txBody>
      </p:sp>
    </p:spTree>
    <p:extLst>
      <p:ext uri="{BB962C8B-B14F-4D97-AF65-F5344CB8AC3E}">
        <p14:creationId xmlns:p14="http://schemas.microsoft.com/office/powerpoint/2010/main" val="1138931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29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229600" cy="3693319"/>
          </a:xfrm>
          <a:prstGeom prst="rect">
            <a:avLst/>
          </a:prstGeom>
        </p:spPr>
        <p:txBody>
          <a:bodyPr wrap="square">
            <a:spAutoFit/>
          </a:bodyPr>
          <a:lstStyle/>
          <a:p>
            <a:r>
              <a:rPr lang="en-US" b="1" dirty="0"/>
              <a:t>Instruction Level Parallelism (ILP)</a:t>
            </a:r>
            <a:endParaRPr lang="en-US" dirty="0"/>
          </a:p>
          <a:p>
            <a:r>
              <a:rPr lang="en-US" dirty="0"/>
              <a:t> </a:t>
            </a:r>
          </a:p>
          <a:p>
            <a:r>
              <a:rPr lang="en-US" dirty="0"/>
              <a:t>We now take a fragment of code and examine how the use of instruction level parallelism can improve throughput. </a:t>
            </a:r>
            <a:endParaRPr lang="en-US" dirty="0" smtClean="0"/>
          </a:p>
          <a:p>
            <a:endParaRPr lang="en-US" dirty="0"/>
          </a:p>
          <a:p>
            <a:r>
              <a:rPr lang="en-US" dirty="0" smtClean="0"/>
              <a:t>To </a:t>
            </a:r>
            <a:r>
              <a:rPr lang="en-US" dirty="0"/>
              <a:t>keep things simple, we consider only a processor that can execute two instructions at the same time. </a:t>
            </a:r>
          </a:p>
          <a:p>
            <a:endParaRPr lang="en-US" dirty="0" smtClean="0"/>
          </a:p>
          <a:p>
            <a:r>
              <a:rPr lang="en-US" dirty="0" smtClean="0"/>
              <a:t>Consider a fragment </a:t>
            </a:r>
            <a:r>
              <a:rPr lang="en-US" dirty="0"/>
              <a:t>of code that performs the vector addition </a:t>
            </a:r>
            <a:r>
              <a:rPr lang="en-US" b="1" dirty="0"/>
              <a:t>C</a:t>
            </a:r>
            <a:r>
              <a:rPr lang="en-US" dirty="0"/>
              <a:t> = </a:t>
            </a:r>
            <a:r>
              <a:rPr lang="en-US" b="1" dirty="0"/>
              <a:t>A</a:t>
            </a:r>
            <a:r>
              <a:rPr lang="en-US" dirty="0"/>
              <a:t> + </a:t>
            </a:r>
            <a:r>
              <a:rPr lang="en-US" b="1" dirty="0"/>
              <a:t>B</a:t>
            </a:r>
            <a:r>
              <a:rPr lang="en-US" dirty="0"/>
              <a:t>.</a:t>
            </a:r>
          </a:p>
          <a:p>
            <a:r>
              <a:rPr lang="en-US" dirty="0"/>
              <a:t> </a:t>
            </a:r>
          </a:p>
          <a:p>
            <a:r>
              <a:rPr lang="en-US" dirty="0"/>
              <a:t>for (</a:t>
            </a:r>
            <a:r>
              <a:rPr lang="en-US" dirty="0" err="1"/>
              <a:t>i</a:t>
            </a:r>
            <a:r>
              <a:rPr lang="en-US" dirty="0"/>
              <a:t> = 0; </a:t>
            </a:r>
            <a:r>
              <a:rPr lang="en-US" dirty="0" err="1"/>
              <a:t>i</a:t>
            </a:r>
            <a:r>
              <a:rPr lang="en-US" dirty="0"/>
              <a:t> &lt; n; </a:t>
            </a:r>
            <a:r>
              <a:rPr lang="en-US" dirty="0" err="1"/>
              <a:t>i</a:t>
            </a:r>
            <a:r>
              <a:rPr lang="en-US" dirty="0"/>
              <a:t>++) {</a:t>
            </a:r>
          </a:p>
          <a:p>
            <a:r>
              <a:rPr lang="en-US" dirty="0"/>
              <a:t>  c[</a:t>
            </a:r>
            <a:r>
              <a:rPr lang="en-US" dirty="0" err="1"/>
              <a:t>i</a:t>
            </a:r>
            <a:r>
              <a:rPr lang="en-US" dirty="0"/>
              <a:t>] = a[</a:t>
            </a:r>
            <a:r>
              <a:rPr lang="en-US" dirty="0" err="1"/>
              <a:t>i</a:t>
            </a:r>
            <a:r>
              <a:rPr lang="en-US" dirty="0"/>
              <a:t>] + b[</a:t>
            </a:r>
            <a:r>
              <a:rPr lang="en-US" dirty="0" err="1"/>
              <a:t>i</a:t>
            </a:r>
            <a:r>
              <a:rPr lang="en-US" dirty="0"/>
              <a:t>];</a:t>
            </a:r>
          </a:p>
          <a:p>
            <a:r>
              <a:rPr lang="en-US" dirty="0"/>
              <a:t>}</a:t>
            </a:r>
          </a:p>
        </p:txBody>
      </p:sp>
    </p:spTree>
    <p:extLst>
      <p:ext uri="{BB962C8B-B14F-4D97-AF65-F5344CB8AC3E}">
        <p14:creationId xmlns:p14="http://schemas.microsoft.com/office/powerpoint/2010/main" val="323520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a:t>
            </a:fld>
            <a:endParaRPr lang="en-US"/>
          </a:p>
        </p:txBody>
      </p:sp>
      <p:sp>
        <p:nvSpPr>
          <p:cNvPr id="4" name="Rectangle 3"/>
          <p:cNvSpPr/>
          <p:nvPr/>
        </p:nvSpPr>
        <p:spPr>
          <a:xfrm>
            <a:off x="725214" y="1219200"/>
            <a:ext cx="7315200" cy="3970318"/>
          </a:xfrm>
          <a:prstGeom prst="rect">
            <a:avLst/>
          </a:prstGeom>
        </p:spPr>
        <p:txBody>
          <a:bodyPr wrap="square">
            <a:spAutoFit/>
          </a:bodyPr>
          <a:lstStyle/>
          <a:p>
            <a:r>
              <a:rPr lang="en-US" dirty="0"/>
              <a:t>We now look at how computer performance has been pushed beyond the limit of </a:t>
            </a:r>
            <a:r>
              <a:rPr lang="en-US" i="1" dirty="0"/>
              <a:t>one instruction per cycle</a:t>
            </a:r>
            <a:r>
              <a:rPr lang="en-US" dirty="0"/>
              <a:t> set by </a:t>
            </a:r>
            <a:r>
              <a:rPr lang="en-US" dirty="0" smtClean="0"/>
              <a:t>pipelining</a:t>
            </a:r>
            <a:r>
              <a:rPr lang="en-US" dirty="0"/>
              <a:t>, and introduce </a:t>
            </a:r>
            <a:r>
              <a:rPr lang="en-US" i="1" dirty="0"/>
              <a:t>superscalar</a:t>
            </a:r>
            <a:r>
              <a:rPr lang="en-US" dirty="0"/>
              <a:t> processing that uses multiple ALUs to enable instructions to be executed in parallel. </a:t>
            </a:r>
            <a:endParaRPr lang="en-US" dirty="0" smtClean="0"/>
          </a:p>
          <a:p>
            <a:endParaRPr lang="en-US" dirty="0"/>
          </a:p>
          <a:p>
            <a:r>
              <a:rPr lang="en-US" dirty="0" smtClean="0"/>
              <a:t>Superscalar </a:t>
            </a:r>
            <a:r>
              <a:rPr lang="en-US" dirty="0"/>
              <a:t>computers </a:t>
            </a:r>
            <a:r>
              <a:rPr lang="en-US" dirty="0" smtClean="0"/>
              <a:t>are also referred </a:t>
            </a:r>
            <a:r>
              <a:rPr lang="en-US" dirty="0"/>
              <a:t>to as </a:t>
            </a:r>
            <a:r>
              <a:rPr lang="en-US" i="1" dirty="0"/>
              <a:t>post-RISC processors</a:t>
            </a:r>
            <a:r>
              <a:rPr lang="en-US" dirty="0"/>
              <a:t>. </a:t>
            </a:r>
            <a:endParaRPr lang="en-US" dirty="0" smtClean="0"/>
          </a:p>
          <a:p>
            <a:endParaRPr lang="en-US" dirty="0"/>
          </a:p>
          <a:p>
            <a:r>
              <a:rPr lang="en-US" dirty="0" smtClean="0"/>
              <a:t>We introduce </a:t>
            </a:r>
            <a:r>
              <a:rPr lang="en-US" dirty="0"/>
              <a:t>the </a:t>
            </a:r>
            <a:r>
              <a:rPr lang="en-US" i="1" dirty="0"/>
              <a:t>very long instruction word,</a:t>
            </a:r>
            <a:r>
              <a:rPr lang="en-US" dirty="0"/>
              <a:t> VLIW,</a:t>
            </a:r>
            <a:r>
              <a:rPr lang="en-US" i="1" dirty="0"/>
              <a:t> </a:t>
            </a:r>
            <a:r>
              <a:rPr lang="en-US" dirty="0"/>
              <a:t>processor that encodes multiple operations in a single instruction. </a:t>
            </a:r>
            <a:endParaRPr lang="en-US" dirty="0" smtClean="0"/>
          </a:p>
          <a:p>
            <a:endParaRPr lang="en-US" dirty="0"/>
          </a:p>
          <a:p>
            <a:r>
              <a:rPr lang="en-US" dirty="0" smtClean="0"/>
              <a:t>We </a:t>
            </a:r>
            <a:r>
              <a:rPr lang="en-US" dirty="0"/>
              <a:t>provide an introduction to Intel’s IA64 architecture, </a:t>
            </a:r>
            <a:r>
              <a:rPr lang="en-US" i="1" dirty="0"/>
              <a:t>Itanium</a:t>
            </a:r>
            <a:r>
              <a:rPr lang="en-US" dirty="0"/>
              <a:t>, that combines several powerful architectural features to enhance its performance. </a:t>
            </a:r>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Tree>
    <p:extLst>
      <p:ext uri="{BB962C8B-B14F-4D97-AF65-F5344CB8AC3E}">
        <p14:creationId xmlns:p14="http://schemas.microsoft.com/office/powerpoint/2010/main" val="2811740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229600" cy="4801314"/>
          </a:xfrm>
          <a:prstGeom prst="rect">
            <a:avLst/>
          </a:prstGeom>
        </p:spPr>
        <p:txBody>
          <a:bodyPr wrap="square">
            <a:spAutoFit/>
          </a:bodyPr>
          <a:lstStyle/>
          <a:p>
            <a:r>
              <a:rPr lang="en-US" dirty="0"/>
              <a:t>We can translate this algorithm into generic load/store architecture code as follows:</a:t>
            </a:r>
          </a:p>
          <a:p>
            <a:r>
              <a:rPr lang="en-US" dirty="0"/>
              <a:t> </a:t>
            </a:r>
          </a:p>
          <a:p>
            <a:pPr>
              <a:tabLst>
                <a:tab pos="714375" algn="l"/>
                <a:tab pos="2333625" algn="l"/>
              </a:tabLst>
            </a:pPr>
            <a:r>
              <a:rPr lang="en-US" dirty="0"/>
              <a:t>Start </a:t>
            </a:r>
            <a:r>
              <a:rPr lang="en-US" dirty="0" smtClean="0"/>
              <a:t>	</a:t>
            </a:r>
            <a:r>
              <a:rPr lang="en-US" dirty="0" err="1" smtClean="0"/>
              <a:t>ldr</a:t>
            </a:r>
            <a:r>
              <a:rPr lang="en-US" dirty="0" smtClean="0"/>
              <a:t>   </a:t>
            </a:r>
            <a:r>
              <a:rPr lang="en-US" b="1" dirty="0" smtClean="0"/>
              <a:t>r1</a:t>
            </a:r>
            <a:r>
              <a:rPr lang="en-US" dirty="0" smtClean="0"/>
              <a:t>,a	;</a:t>
            </a:r>
            <a:r>
              <a:rPr lang="en-US" dirty="0"/>
              <a:t>put base address of array A in pointer r1</a:t>
            </a:r>
          </a:p>
          <a:p>
            <a:pPr>
              <a:tabLst>
                <a:tab pos="714375" algn="l"/>
                <a:tab pos="2333625" algn="l"/>
              </a:tabLst>
            </a:pPr>
            <a:r>
              <a:rPr lang="en-US" dirty="0"/>
              <a:t>      </a:t>
            </a:r>
            <a:r>
              <a:rPr lang="en-US" dirty="0" smtClean="0"/>
              <a:t>	</a:t>
            </a:r>
            <a:r>
              <a:rPr lang="en-US" dirty="0" err="1" smtClean="0"/>
              <a:t>ldr</a:t>
            </a:r>
            <a:r>
              <a:rPr lang="en-US" dirty="0" smtClean="0"/>
              <a:t>   </a:t>
            </a:r>
            <a:r>
              <a:rPr lang="en-US" b="1" dirty="0"/>
              <a:t>r2</a:t>
            </a:r>
            <a:r>
              <a:rPr lang="en-US" dirty="0"/>
              <a:t>,b      </a:t>
            </a:r>
            <a:r>
              <a:rPr lang="en-US" dirty="0" smtClean="0"/>
              <a:t>	;</a:t>
            </a:r>
            <a:r>
              <a:rPr lang="en-US" dirty="0"/>
              <a:t>put base address of array B in pointer r2</a:t>
            </a:r>
          </a:p>
          <a:p>
            <a:pPr>
              <a:tabLst>
                <a:tab pos="714375" algn="l"/>
                <a:tab pos="2333625" algn="l"/>
              </a:tabLst>
            </a:pPr>
            <a:r>
              <a:rPr lang="en-US" dirty="0"/>
              <a:t>      </a:t>
            </a:r>
            <a:r>
              <a:rPr lang="en-US" dirty="0" smtClean="0"/>
              <a:t>	</a:t>
            </a:r>
            <a:r>
              <a:rPr lang="en-US" dirty="0" err="1" smtClean="0"/>
              <a:t>ldr</a:t>
            </a:r>
            <a:r>
              <a:rPr lang="en-US" dirty="0" smtClean="0"/>
              <a:t>   </a:t>
            </a:r>
            <a:r>
              <a:rPr lang="en-US" b="1" dirty="0"/>
              <a:t>r3</a:t>
            </a:r>
            <a:r>
              <a:rPr lang="en-US" dirty="0"/>
              <a:t>,c      </a:t>
            </a:r>
            <a:r>
              <a:rPr lang="en-US" dirty="0" smtClean="0"/>
              <a:t>	;</a:t>
            </a:r>
            <a:r>
              <a:rPr lang="en-US" dirty="0"/>
              <a:t>put base address of array C in pointer r3</a:t>
            </a:r>
          </a:p>
          <a:p>
            <a:pPr>
              <a:tabLst>
                <a:tab pos="714375" algn="l"/>
                <a:tab pos="2333625" algn="l"/>
              </a:tabLst>
            </a:pPr>
            <a:r>
              <a:rPr lang="en-US" dirty="0"/>
              <a:t>      </a:t>
            </a:r>
            <a:r>
              <a:rPr lang="en-US" dirty="0" smtClean="0"/>
              <a:t>	</a:t>
            </a:r>
            <a:r>
              <a:rPr lang="en-US" dirty="0" err="1" smtClean="0"/>
              <a:t>ldr</a:t>
            </a:r>
            <a:r>
              <a:rPr lang="en-US" dirty="0" smtClean="0"/>
              <a:t>   </a:t>
            </a:r>
            <a:r>
              <a:rPr lang="en-US" b="1" dirty="0"/>
              <a:t>r4</a:t>
            </a:r>
            <a:r>
              <a:rPr lang="en-US" dirty="0"/>
              <a:t>,n      </a:t>
            </a:r>
            <a:r>
              <a:rPr lang="en-US" dirty="0" smtClean="0"/>
              <a:t>	;</a:t>
            </a:r>
            <a:r>
              <a:rPr lang="en-US" dirty="0"/>
              <a:t>load the loop count for n cycles in r4</a:t>
            </a:r>
          </a:p>
          <a:p>
            <a:pPr>
              <a:tabLst>
                <a:tab pos="714375" algn="l"/>
                <a:tab pos="2333625" algn="l"/>
              </a:tabLst>
            </a:pPr>
            <a:r>
              <a:rPr lang="en-US" dirty="0" smtClean="0"/>
              <a:t>Loop	</a:t>
            </a:r>
            <a:r>
              <a:rPr lang="en-US" dirty="0" err="1" smtClean="0"/>
              <a:t>ldr</a:t>
            </a:r>
            <a:r>
              <a:rPr lang="en-US" dirty="0" smtClean="0"/>
              <a:t>   </a:t>
            </a:r>
            <a:r>
              <a:rPr lang="en-US" b="1" dirty="0"/>
              <a:t>r5</a:t>
            </a:r>
            <a:r>
              <a:rPr lang="en-US" dirty="0"/>
              <a:t>,[r1</a:t>
            </a:r>
            <a:r>
              <a:rPr lang="en-US" dirty="0" smtClean="0"/>
              <a:t>]	;</a:t>
            </a:r>
            <a:r>
              <a:rPr lang="en-US" dirty="0"/>
              <a:t>REPEAT get a[</a:t>
            </a:r>
            <a:r>
              <a:rPr lang="en-US" dirty="0" err="1"/>
              <a:t>i</a:t>
            </a:r>
            <a:r>
              <a:rPr lang="en-US" dirty="0"/>
              <a:t>]</a:t>
            </a:r>
          </a:p>
          <a:p>
            <a:pPr>
              <a:tabLst>
                <a:tab pos="714375" algn="l"/>
                <a:tab pos="2333625" algn="l"/>
              </a:tabLst>
            </a:pPr>
            <a:r>
              <a:rPr lang="en-US" dirty="0"/>
              <a:t>      </a:t>
            </a:r>
            <a:r>
              <a:rPr lang="en-US" dirty="0" smtClean="0"/>
              <a:t>	</a:t>
            </a:r>
            <a:r>
              <a:rPr lang="en-US" dirty="0" err="1" smtClean="0"/>
              <a:t>ldr</a:t>
            </a:r>
            <a:r>
              <a:rPr lang="en-US" dirty="0" smtClean="0"/>
              <a:t>   </a:t>
            </a:r>
            <a:r>
              <a:rPr lang="en-US" b="1" dirty="0"/>
              <a:t>r6</a:t>
            </a:r>
            <a:r>
              <a:rPr lang="en-US" dirty="0"/>
              <a:t>,[r2]   </a:t>
            </a:r>
            <a:r>
              <a:rPr lang="en-US" dirty="0" smtClean="0"/>
              <a:t>	;       </a:t>
            </a:r>
            <a:r>
              <a:rPr lang="en-US" dirty="0"/>
              <a:t>get b[</a:t>
            </a:r>
            <a:r>
              <a:rPr lang="en-US" dirty="0" err="1"/>
              <a:t>i</a:t>
            </a:r>
            <a:r>
              <a:rPr lang="en-US" dirty="0"/>
              <a:t>]</a:t>
            </a:r>
          </a:p>
          <a:p>
            <a:pPr>
              <a:tabLst>
                <a:tab pos="714375" algn="l"/>
                <a:tab pos="2333625" algn="l"/>
              </a:tabLst>
            </a:pPr>
            <a:r>
              <a:rPr lang="en-US" dirty="0"/>
              <a:t>      </a:t>
            </a:r>
            <a:r>
              <a:rPr lang="en-US" dirty="0" smtClean="0"/>
              <a:t>	</a:t>
            </a:r>
            <a:r>
              <a:rPr lang="en-US" b="1" dirty="0" smtClean="0"/>
              <a:t>stall           	;       </a:t>
            </a:r>
            <a:r>
              <a:rPr lang="en-US" b="1" dirty="0"/>
              <a:t>wait for r6 to load from array B</a:t>
            </a:r>
            <a:endParaRPr lang="en-US" dirty="0"/>
          </a:p>
          <a:p>
            <a:pPr>
              <a:tabLst>
                <a:tab pos="714375" algn="l"/>
                <a:tab pos="2333625" algn="l"/>
              </a:tabLst>
            </a:pPr>
            <a:r>
              <a:rPr lang="en-US" dirty="0"/>
              <a:t>      </a:t>
            </a:r>
            <a:r>
              <a:rPr lang="en-US" dirty="0" smtClean="0"/>
              <a:t>	add   </a:t>
            </a:r>
            <a:r>
              <a:rPr lang="en-US" b="1" dirty="0"/>
              <a:t>r5</a:t>
            </a:r>
            <a:r>
              <a:rPr lang="en-US" dirty="0"/>
              <a:t>,r5,r6  </a:t>
            </a:r>
            <a:r>
              <a:rPr lang="en-US" dirty="0" smtClean="0"/>
              <a:t>	;       </a:t>
            </a:r>
            <a:r>
              <a:rPr lang="en-US" dirty="0"/>
              <a:t>c[</a:t>
            </a:r>
            <a:r>
              <a:rPr lang="en-US" dirty="0" err="1"/>
              <a:t>i</a:t>
            </a:r>
            <a:r>
              <a:rPr lang="en-US" dirty="0"/>
              <a:t>] = a[</a:t>
            </a:r>
            <a:r>
              <a:rPr lang="en-US" dirty="0" err="1"/>
              <a:t>i</a:t>
            </a:r>
            <a:r>
              <a:rPr lang="en-US" dirty="0"/>
              <a:t>] + b[</a:t>
            </a:r>
            <a:r>
              <a:rPr lang="en-US" dirty="0" err="1"/>
              <a:t>i</a:t>
            </a:r>
            <a:r>
              <a:rPr lang="en-US" dirty="0"/>
              <a:t>]</a:t>
            </a:r>
          </a:p>
          <a:p>
            <a:pPr>
              <a:tabLst>
                <a:tab pos="714375" algn="l"/>
                <a:tab pos="2333625" algn="l"/>
              </a:tabLst>
            </a:pPr>
            <a:r>
              <a:rPr lang="en-US" dirty="0"/>
              <a:t>      </a:t>
            </a:r>
            <a:r>
              <a:rPr lang="en-US" dirty="0" smtClean="0"/>
              <a:t>	</a:t>
            </a:r>
            <a:r>
              <a:rPr lang="en-US" dirty="0" err="1" smtClean="0"/>
              <a:t>str</a:t>
            </a:r>
            <a:r>
              <a:rPr lang="en-US" dirty="0" smtClean="0"/>
              <a:t>   </a:t>
            </a:r>
            <a:r>
              <a:rPr lang="en-US" dirty="0"/>
              <a:t>r5,</a:t>
            </a:r>
            <a:r>
              <a:rPr lang="en-US" b="1" dirty="0"/>
              <a:t>[r3]</a:t>
            </a:r>
            <a:r>
              <a:rPr lang="en-US" dirty="0"/>
              <a:t>   </a:t>
            </a:r>
            <a:r>
              <a:rPr lang="en-US" dirty="0" smtClean="0"/>
              <a:t>	;       </a:t>
            </a:r>
            <a:r>
              <a:rPr lang="en-US" dirty="0"/>
              <a:t>store c[</a:t>
            </a:r>
            <a:r>
              <a:rPr lang="en-US" dirty="0" err="1"/>
              <a:t>i</a:t>
            </a:r>
            <a:r>
              <a:rPr lang="en-US" dirty="0"/>
              <a:t>]</a:t>
            </a:r>
          </a:p>
          <a:p>
            <a:pPr>
              <a:tabLst>
                <a:tab pos="714375" algn="l"/>
                <a:tab pos="2333625" algn="l"/>
              </a:tabLst>
            </a:pPr>
            <a:r>
              <a:rPr lang="en-US" dirty="0"/>
              <a:t>      </a:t>
            </a:r>
            <a:r>
              <a:rPr lang="en-US" dirty="0" smtClean="0"/>
              <a:t>	add   </a:t>
            </a:r>
            <a:r>
              <a:rPr lang="en-US" b="1" dirty="0"/>
              <a:t>r1</a:t>
            </a:r>
            <a:r>
              <a:rPr lang="en-US" dirty="0"/>
              <a:t>,r1,#4  </a:t>
            </a:r>
            <a:r>
              <a:rPr lang="en-US" dirty="0" smtClean="0"/>
              <a:t>	;       </a:t>
            </a:r>
            <a:r>
              <a:rPr lang="en-US" dirty="0"/>
              <a:t>increment pointer to a[</a:t>
            </a:r>
            <a:r>
              <a:rPr lang="en-US" dirty="0" err="1"/>
              <a:t>i</a:t>
            </a:r>
            <a:r>
              <a:rPr lang="en-US" dirty="0"/>
              <a:t>]</a:t>
            </a:r>
          </a:p>
          <a:p>
            <a:pPr>
              <a:tabLst>
                <a:tab pos="714375" algn="l"/>
                <a:tab pos="2333625" algn="l"/>
              </a:tabLst>
            </a:pPr>
            <a:r>
              <a:rPr lang="en-US" dirty="0"/>
              <a:t>      </a:t>
            </a:r>
            <a:r>
              <a:rPr lang="en-US" dirty="0" smtClean="0"/>
              <a:t>	add   </a:t>
            </a:r>
            <a:r>
              <a:rPr lang="en-US" b="1" dirty="0"/>
              <a:t>r2</a:t>
            </a:r>
            <a:r>
              <a:rPr lang="en-US" dirty="0"/>
              <a:t>,r2,#</a:t>
            </a:r>
            <a:r>
              <a:rPr lang="en-US" dirty="0" smtClean="0"/>
              <a:t>4	;       </a:t>
            </a:r>
            <a:r>
              <a:rPr lang="en-US" dirty="0"/>
              <a:t>increment pointer to b[</a:t>
            </a:r>
            <a:r>
              <a:rPr lang="en-US" dirty="0" err="1"/>
              <a:t>i</a:t>
            </a:r>
            <a:r>
              <a:rPr lang="en-US" dirty="0"/>
              <a:t>]</a:t>
            </a:r>
          </a:p>
          <a:p>
            <a:pPr>
              <a:tabLst>
                <a:tab pos="714375" algn="l"/>
                <a:tab pos="2333625" algn="l"/>
              </a:tabLst>
            </a:pPr>
            <a:r>
              <a:rPr lang="en-US" dirty="0"/>
              <a:t>     </a:t>
            </a:r>
            <a:r>
              <a:rPr lang="en-US" dirty="0" smtClean="0"/>
              <a:t>	add   </a:t>
            </a:r>
            <a:r>
              <a:rPr lang="en-US" b="1" dirty="0"/>
              <a:t>r3</a:t>
            </a:r>
            <a:r>
              <a:rPr lang="en-US" dirty="0"/>
              <a:t>,r3,#</a:t>
            </a:r>
            <a:r>
              <a:rPr lang="en-US" dirty="0" smtClean="0"/>
              <a:t>4	;       </a:t>
            </a:r>
            <a:r>
              <a:rPr lang="en-US" dirty="0"/>
              <a:t>increment pointer to c[</a:t>
            </a:r>
            <a:r>
              <a:rPr lang="en-US" dirty="0" err="1"/>
              <a:t>i</a:t>
            </a:r>
            <a:r>
              <a:rPr lang="en-US" dirty="0"/>
              <a:t>]</a:t>
            </a:r>
          </a:p>
          <a:p>
            <a:pPr>
              <a:tabLst>
                <a:tab pos="714375" algn="l"/>
                <a:tab pos="2333625" algn="l"/>
              </a:tabLst>
            </a:pPr>
            <a:r>
              <a:rPr lang="en-US" dirty="0"/>
              <a:t>      </a:t>
            </a:r>
            <a:r>
              <a:rPr lang="en-US" dirty="0" smtClean="0"/>
              <a:t>	</a:t>
            </a:r>
            <a:r>
              <a:rPr lang="en-US" dirty="0" err="1" smtClean="0"/>
              <a:t>sub.s</a:t>
            </a:r>
            <a:r>
              <a:rPr lang="en-US" dirty="0" smtClean="0"/>
              <a:t> </a:t>
            </a:r>
            <a:r>
              <a:rPr lang="en-US" b="1" dirty="0"/>
              <a:t>r4</a:t>
            </a:r>
            <a:r>
              <a:rPr lang="en-US" dirty="0"/>
              <a:t>,r4,#</a:t>
            </a:r>
            <a:r>
              <a:rPr lang="en-US" dirty="0" smtClean="0"/>
              <a:t>1	;       </a:t>
            </a:r>
            <a:r>
              <a:rPr lang="en-US" dirty="0"/>
              <a:t>decrement loop counter</a:t>
            </a:r>
          </a:p>
          <a:p>
            <a:pPr>
              <a:tabLst>
                <a:tab pos="714375" algn="l"/>
                <a:tab pos="2333625" algn="l"/>
              </a:tabLst>
            </a:pPr>
            <a:r>
              <a:rPr lang="en-US" dirty="0"/>
              <a:t>      </a:t>
            </a:r>
            <a:r>
              <a:rPr lang="en-US" dirty="0" smtClean="0"/>
              <a:t>	</a:t>
            </a:r>
            <a:r>
              <a:rPr lang="en-US" dirty="0" err="1" smtClean="0"/>
              <a:t>bne</a:t>
            </a:r>
            <a:r>
              <a:rPr lang="en-US" dirty="0" smtClean="0"/>
              <a:t>   </a:t>
            </a:r>
            <a:r>
              <a:rPr lang="en-US" dirty="0"/>
              <a:t>Loop </a:t>
            </a:r>
            <a:r>
              <a:rPr lang="en-US" dirty="0" smtClean="0"/>
              <a:t>	;</a:t>
            </a:r>
            <a:r>
              <a:rPr lang="en-US" dirty="0"/>
              <a:t>until loop completed</a:t>
            </a:r>
          </a:p>
        </p:txBody>
      </p:sp>
    </p:spTree>
    <p:extLst>
      <p:ext uri="{BB962C8B-B14F-4D97-AF65-F5344CB8AC3E}">
        <p14:creationId xmlns:p14="http://schemas.microsoft.com/office/powerpoint/2010/main" val="2879384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229600" cy="4524315"/>
          </a:xfrm>
          <a:prstGeom prst="rect">
            <a:avLst/>
          </a:prstGeom>
        </p:spPr>
        <p:txBody>
          <a:bodyPr wrap="square">
            <a:spAutoFit/>
          </a:bodyPr>
          <a:lstStyle/>
          <a:p>
            <a:endParaRPr lang="en-US" dirty="0"/>
          </a:p>
          <a:p>
            <a:r>
              <a:rPr lang="en-US" dirty="0" smtClean="0"/>
              <a:t>This </a:t>
            </a:r>
            <a:r>
              <a:rPr lang="en-US" dirty="0"/>
              <a:t>code employs three array pointers that are explicitly updated at the end of each iteration. </a:t>
            </a:r>
            <a:endParaRPr lang="en-US" dirty="0" smtClean="0"/>
          </a:p>
          <a:p>
            <a:endParaRPr lang="en-US" dirty="0"/>
          </a:p>
          <a:p>
            <a:r>
              <a:rPr lang="en-US" dirty="0" smtClean="0"/>
              <a:t>Instructions </a:t>
            </a:r>
            <a:r>
              <a:rPr lang="en-US" dirty="0"/>
              <a:t>take one cycle except for the load r6 that takes two cycles when a stall cycle is introduced forcing the next operation to wait for the data to be retrieved. </a:t>
            </a:r>
            <a:endParaRPr lang="en-US" dirty="0" smtClean="0"/>
          </a:p>
          <a:p>
            <a:endParaRPr lang="en-US" dirty="0"/>
          </a:p>
          <a:p>
            <a:r>
              <a:rPr lang="en-US" dirty="0" smtClean="0"/>
              <a:t>A </a:t>
            </a:r>
            <a:r>
              <a:rPr lang="en-US" dirty="0"/>
              <a:t>superscalar processor with two processing units could execute the main loop in the following way. </a:t>
            </a:r>
            <a:endParaRPr lang="en-US" dirty="0" smtClean="0"/>
          </a:p>
          <a:p>
            <a:endParaRPr lang="en-US" dirty="0"/>
          </a:p>
          <a:p>
            <a:r>
              <a:rPr lang="en-US" dirty="0" smtClean="0"/>
              <a:t>In </a:t>
            </a:r>
            <a:r>
              <a:rPr lang="en-US" dirty="0"/>
              <a:t>order to simplify the problem, we have assumed that the two processing units can carry out all operations. </a:t>
            </a:r>
            <a:endParaRPr lang="en-US" dirty="0" smtClean="0"/>
          </a:p>
          <a:p>
            <a:endParaRPr lang="en-US" dirty="0"/>
          </a:p>
          <a:p>
            <a:r>
              <a:rPr lang="en-US" dirty="0" smtClean="0"/>
              <a:t>In </a:t>
            </a:r>
            <a:r>
              <a:rPr lang="en-US" dirty="0"/>
              <a:t>practice, this may not be the case and it will be necessary to schedule the code to make optimum use of the available resources.</a:t>
            </a:r>
          </a:p>
        </p:txBody>
      </p:sp>
    </p:spTree>
    <p:extLst>
      <p:ext uri="{BB962C8B-B14F-4D97-AF65-F5344CB8AC3E}">
        <p14:creationId xmlns:p14="http://schemas.microsoft.com/office/powerpoint/2010/main" val="3268174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457200"/>
            <a:ext cx="8229600" cy="4708981"/>
          </a:xfrm>
          <a:prstGeom prst="rect">
            <a:avLst/>
          </a:prstGeom>
        </p:spPr>
        <p:txBody>
          <a:bodyPr wrap="square">
            <a:spAutoFit/>
          </a:bodyPr>
          <a:lstStyle/>
          <a:p>
            <a:pPr>
              <a:tabLst>
                <a:tab pos="630238" algn="l"/>
                <a:tab pos="2333625" algn="l"/>
                <a:tab pos="3678238" algn="l"/>
                <a:tab pos="4667250" algn="l"/>
              </a:tabLst>
            </a:pPr>
            <a:r>
              <a:rPr lang="en-US" sz="2000" dirty="0" smtClean="0"/>
              <a:t>Processing </a:t>
            </a:r>
            <a:r>
              <a:rPr lang="en-US" sz="2000" dirty="0"/>
              <a:t>unit </a:t>
            </a:r>
            <a:r>
              <a:rPr lang="en-US" sz="2000" dirty="0" smtClean="0"/>
              <a:t>1	</a:t>
            </a:r>
            <a:r>
              <a:rPr lang="en-US" sz="2000" dirty="0" smtClean="0">
                <a:solidFill>
                  <a:srgbClr val="FF0000"/>
                </a:solidFill>
              </a:rPr>
              <a:t>Processing </a:t>
            </a:r>
            <a:r>
              <a:rPr lang="en-US" sz="2000" dirty="0">
                <a:solidFill>
                  <a:srgbClr val="FF0000"/>
                </a:solidFill>
              </a:rPr>
              <a:t>unit </a:t>
            </a:r>
            <a:r>
              <a:rPr lang="en-US" sz="2000" dirty="0" smtClean="0">
                <a:solidFill>
                  <a:srgbClr val="FF0000"/>
                </a:solidFill>
              </a:rPr>
              <a:t>2</a:t>
            </a:r>
          </a:p>
          <a:p>
            <a:pPr>
              <a:tabLst>
                <a:tab pos="630238" algn="l"/>
                <a:tab pos="2333625" algn="l"/>
                <a:tab pos="3678238" algn="l"/>
                <a:tab pos="4667250" algn="l"/>
              </a:tabLst>
            </a:pPr>
            <a:endParaRPr lang="en-US" sz="2000" dirty="0">
              <a:solidFill>
                <a:srgbClr val="FF0000"/>
              </a:solidFill>
            </a:endParaRPr>
          </a:p>
          <a:p>
            <a:pPr>
              <a:tabLst>
                <a:tab pos="630238" algn="l"/>
                <a:tab pos="2333625" algn="l"/>
                <a:tab pos="3678238" algn="l"/>
                <a:tab pos="4667250" algn="l"/>
              </a:tabLst>
            </a:pPr>
            <a:r>
              <a:rPr lang="en-US" sz="2000" dirty="0" smtClean="0"/>
              <a:t>Loop	</a:t>
            </a:r>
            <a:r>
              <a:rPr lang="en-US" sz="2000" dirty="0" err="1" smtClean="0"/>
              <a:t>ldr</a:t>
            </a:r>
            <a:r>
              <a:rPr lang="en-US" sz="2000" dirty="0" smtClean="0"/>
              <a:t>   </a:t>
            </a:r>
            <a:r>
              <a:rPr lang="en-US" sz="2000" b="1" dirty="0"/>
              <a:t>r5</a:t>
            </a:r>
            <a:r>
              <a:rPr lang="en-US" sz="2000" dirty="0"/>
              <a:t>,[r1]                    </a:t>
            </a:r>
            <a:r>
              <a:rPr lang="en-US" sz="2000" dirty="0" smtClean="0"/>
              <a:t>		;</a:t>
            </a:r>
            <a:r>
              <a:rPr lang="en-US" sz="2000" dirty="0"/>
              <a:t>REPEAT get a[</a:t>
            </a:r>
            <a:r>
              <a:rPr lang="en-US" sz="2000" dirty="0" err="1"/>
              <a:t>i</a:t>
            </a:r>
            <a:r>
              <a:rPr lang="en-US" sz="2000" dirty="0"/>
              <a:t>]</a:t>
            </a:r>
          </a:p>
          <a:p>
            <a:pPr>
              <a:tabLst>
                <a:tab pos="630238" algn="l"/>
                <a:tab pos="2333625" algn="l"/>
                <a:tab pos="3678238" algn="l"/>
                <a:tab pos="4667250" algn="l"/>
              </a:tabLst>
            </a:pPr>
            <a:r>
              <a:rPr lang="en-US" sz="2000" dirty="0"/>
              <a:t>	</a:t>
            </a:r>
            <a:r>
              <a:rPr lang="en-US" sz="2000" dirty="0" err="1" smtClean="0"/>
              <a:t>ldr</a:t>
            </a:r>
            <a:r>
              <a:rPr lang="en-US" sz="2000" dirty="0" smtClean="0"/>
              <a:t>   </a:t>
            </a:r>
            <a:r>
              <a:rPr lang="en-US" sz="2000" b="1" dirty="0"/>
              <a:t>r6</a:t>
            </a:r>
            <a:r>
              <a:rPr lang="en-US" sz="2000" dirty="0"/>
              <a:t>,[r2</a:t>
            </a:r>
            <a:r>
              <a:rPr lang="en-US" sz="2000" dirty="0" smtClean="0"/>
              <a:t>]			;</a:t>
            </a:r>
            <a:r>
              <a:rPr lang="en-US" sz="2000" dirty="0"/>
              <a:t>get b[</a:t>
            </a:r>
            <a:r>
              <a:rPr lang="en-US" sz="2000" dirty="0" err="1"/>
              <a:t>i</a:t>
            </a:r>
            <a:r>
              <a:rPr lang="en-US" sz="2000" dirty="0"/>
              <a:t>] </a:t>
            </a:r>
          </a:p>
          <a:p>
            <a:pPr>
              <a:tabLst>
                <a:tab pos="630238" algn="l"/>
                <a:tab pos="2333625" algn="l"/>
                <a:tab pos="3678238" algn="l"/>
                <a:tab pos="4667250" algn="l"/>
              </a:tabLst>
            </a:pPr>
            <a:r>
              <a:rPr lang="en-US" sz="2000" b="1" dirty="0" smtClean="0"/>
              <a:t>	stall</a:t>
            </a:r>
            <a:r>
              <a:rPr lang="en-US" sz="2000" dirty="0" smtClean="0"/>
              <a:t>  </a:t>
            </a:r>
            <a:endParaRPr lang="en-US" sz="2000" dirty="0"/>
          </a:p>
          <a:p>
            <a:pPr>
              <a:tabLst>
                <a:tab pos="630238" algn="l"/>
                <a:tab pos="2333625" algn="l"/>
                <a:tab pos="3678238" algn="l"/>
                <a:tab pos="4667250" algn="l"/>
              </a:tabLst>
            </a:pPr>
            <a:r>
              <a:rPr lang="en-US" sz="2000" dirty="0" smtClean="0"/>
              <a:t>	add   </a:t>
            </a:r>
            <a:r>
              <a:rPr lang="en-US" sz="2000" b="1" dirty="0" smtClean="0"/>
              <a:t>r5</a:t>
            </a:r>
            <a:r>
              <a:rPr lang="en-US" sz="2000" dirty="0" smtClean="0"/>
              <a:t>,r5,r6	</a:t>
            </a:r>
            <a:r>
              <a:rPr lang="en-US" sz="2000" dirty="0" smtClean="0">
                <a:solidFill>
                  <a:srgbClr val="FF0000"/>
                </a:solidFill>
              </a:rPr>
              <a:t>add   </a:t>
            </a:r>
            <a:r>
              <a:rPr lang="en-US" sz="2000" b="1" dirty="0">
                <a:solidFill>
                  <a:srgbClr val="FF0000"/>
                </a:solidFill>
              </a:rPr>
              <a:t>r1</a:t>
            </a:r>
            <a:r>
              <a:rPr lang="en-US" sz="2000" dirty="0">
                <a:solidFill>
                  <a:srgbClr val="FF0000"/>
                </a:solidFill>
              </a:rPr>
              <a:t>,r1,#</a:t>
            </a:r>
            <a:r>
              <a:rPr lang="en-US" sz="2000" dirty="0" smtClean="0">
                <a:solidFill>
                  <a:srgbClr val="FF0000"/>
                </a:solidFill>
              </a:rPr>
              <a:t>4</a:t>
            </a:r>
            <a:r>
              <a:rPr lang="en-US" sz="2000" dirty="0" smtClean="0"/>
              <a:t>	;</a:t>
            </a:r>
            <a:r>
              <a:rPr lang="en-US" sz="2000" dirty="0"/>
              <a:t>calculate c[</a:t>
            </a:r>
            <a:r>
              <a:rPr lang="en-US" sz="2000" dirty="0" err="1"/>
              <a:t>i</a:t>
            </a:r>
            <a:r>
              <a:rPr lang="en-US" sz="2000" dirty="0"/>
              <a:t>]; update a </a:t>
            </a:r>
            <a:r>
              <a:rPr lang="en-US" sz="2000" dirty="0" err="1"/>
              <a:t>ptr</a:t>
            </a:r>
            <a:endParaRPr lang="en-US" sz="2000" dirty="0"/>
          </a:p>
          <a:p>
            <a:pPr>
              <a:tabLst>
                <a:tab pos="630238" algn="l"/>
                <a:tab pos="2333625" algn="l"/>
                <a:tab pos="3678238" algn="l"/>
                <a:tab pos="4667250" algn="l"/>
              </a:tabLst>
            </a:pPr>
            <a:r>
              <a:rPr lang="en-US" sz="2000" dirty="0" smtClean="0"/>
              <a:t>	</a:t>
            </a:r>
            <a:r>
              <a:rPr lang="en-US" sz="2000" dirty="0" err="1" smtClean="0"/>
              <a:t>str</a:t>
            </a:r>
            <a:r>
              <a:rPr lang="en-US" sz="2000" dirty="0" smtClean="0"/>
              <a:t>   </a:t>
            </a:r>
            <a:r>
              <a:rPr lang="en-US" sz="2000" dirty="0"/>
              <a:t>r5,</a:t>
            </a:r>
            <a:r>
              <a:rPr lang="en-US" sz="2000" b="1" dirty="0"/>
              <a:t>[r3</a:t>
            </a:r>
            <a:r>
              <a:rPr lang="en-US" sz="2000" b="1" dirty="0" smtClean="0"/>
              <a:t>]</a:t>
            </a:r>
            <a:r>
              <a:rPr lang="en-US" sz="2000" dirty="0" smtClean="0"/>
              <a:t>	</a:t>
            </a:r>
            <a:r>
              <a:rPr lang="en-US" sz="2000" dirty="0" smtClean="0">
                <a:solidFill>
                  <a:srgbClr val="FF0000"/>
                </a:solidFill>
              </a:rPr>
              <a:t>add   </a:t>
            </a:r>
            <a:r>
              <a:rPr lang="en-US" sz="2000" b="1" dirty="0">
                <a:solidFill>
                  <a:srgbClr val="FF0000"/>
                </a:solidFill>
              </a:rPr>
              <a:t>r2</a:t>
            </a:r>
            <a:r>
              <a:rPr lang="en-US" sz="2000" dirty="0">
                <a:solidFill>
                  <a:srgbClr val="FF0000"/>
                </a:solidFill>
              </a:rPr>
              <a:t>,r2,#</a:t>
            </a:r>
            <a:r>
              <a:rPr lang="en-US" sz="2000" dirty="0" smtClean="0">
                <a:solidFill>
                  <a:srgbClr val="FF0000"/>
                </a:solidFill>
              </a:rPr>
              <a:t>4</a:t>
            </a:r>
            <a:r>
              <a:rPr lang="en-US" sz="2000" dirty="0" smtClean="0"/>
              <a:t>	;</a:t>
            </a:r>
            <a:r>
              <a:rPr lang="en-US" sz="2000" dirty="0"/>
              <a:t>store c[</a:t>
            </a:r>
            <a:r>
              <a:rPr lang="en-US" sz="2000" dirty="0" err="1"/>
              <a:t>i</a:t>
            </a:r>
            <a:r>
              <a:rPr lang="en-US" sz="2000" dirty="0"/>
              <a:t>]; update b </a:t>
            </a:r>
            <a:r>
              <a:rPr lang="en-US" sz="2000" dirty="0" err="1"/>
              <a:t>ptr</a:t>
            </a:r>
            <a:endParaRPr lang="en-US" sz="2000" dirty="0"/>
          </a:p>
          <a:p>
            <a:pPr>
              <a:tabLst>
                <a:tab pos="630238" algn="l"/>
                <a:tab pos="2333625" algn="l"/>
                <a:tab pos="3678238" algn="l"/>
                <a:tab pos="4667250" algn="l"/>
              </a:tabLst>
            </a:pPr>
            <a:r>
              <a:rPr lang="en-US" sz="2000" dirty="0" smtClean="0"/>
              <a:t>	</a:t>
            </a:r>
            <a:r>
              <a:rPr lang="en-US" sz="2000" dirty="0" err="1" smtClean="0"/>
              <a:t>sub.s</a:t>
            </a:r>
            <a:r>
              <a:rPr lang="en-US" sz="2000" dirty="0" smtClean="0"/>
              <a:t> </a:t>
            </a:r>
            <a:r>
              <a:rPr lang="en-US" sz="2000" b="1" dirty="0"/>
              <a:t>r4</a:t>
            </a:r>
            <a:r>
              <a:rPr lang="en-US" sz="2000" dirty="0"/>
              <a:t>,r4,#</a:t>
            </a:r>
            <a:r>
              <a:rPr lang="en-US" sz="2000" dirty="0" smtClean="0"/>
              <a:t>1	</a:t>
            </a:r>
            <a:r>
              <a:rPr lang="en-US" sz="2000" dirty="0" smtClean="0">
                <a:solidFill>
                  <a:srgbClr val="FF0000"/>
                </a:solidFill>
              </a:rPr>
              <a:t>add   </a:t>
            </a:r>
            <a:r>
              <a:rPr lang="en-US" sz="2000" b="1" dirty="0">
                <a:solidFill>
                  <a:srgbClr val="FF0000"/>
                </a:solidFill>
              </a:rPr>
              <a:t>r3</a:t>
            </a:r>
            <a:r>
              <a:rPr lang="en-US" sz="2000" dirty="0">
                <a:solidFill>
                  <a:srgbClr val="FF0000"/>
                </a:solidFill>
              </a:rPr>
              <a:t>,r3,#</a:t>
            </a:r>
            <a:r>
              <a:rPr lang="en-US" sz="2000" dirty="0" smtClean="0">
                <a:solidFill>
                  <a:srgbClr val="FF0000"/>
                </a:solidFill>
              </a:rPr>
              <a:t>4</a:t>
            </a:r>
            <a:r>
              <a:rPr lang="en-US" sz="2000" dirty="0" smtClean="0"/>
              <a:t>	;</a:t>
            </a:r>
            <a:r>
              <a:rPr lang="en-US" sz="2000" dirty="0" err="1"/>
              <a:t>dec</a:t>
            </a:r>
            <a:r>
              <a:rPr lang="en-US" sz="2000" dirty="0"/>
              <a:t> loop </a:t>
            </a:r>
            <a:r>
              <a:rPr lang="en-US" sz="2000" dirty="0" err="1"/>
              <a:t>ctr</a:t>
            </a:r>
            <a:r>
              <a:rPr lang="en-US" sz="2000" dirty="0"/>
              <a:t>; update c </a:t>
            </a:r>
            <a:r>
              <a:rPr lang="en-US" sz="2000" dirty="0" err="1"/>
              <a:t>ptr</a:t>
            </a:r>
            <a:endParaRPr lang="en-US" sz="2000" dirty="0"/>
          </a:p>
          <a:p>
            <a:pPr>
              <a:tabLst>
                <a:tab pos="630238" algn="l"/>
                <a:tab pos="2333625" algn="l"/>
                <a:tab pos="3678238" algn="l"/>
                <a:tab pos="4667250" algn="l"/>
              </a:tabLst>
            </a:pPr>
            <a:r>
              <a:rPr lang="en-US" sz="2000" dirty="0" smtClean="0"/>
              <a:t>	</a:t>
            </a:r>
            <a:r>
              <a:rPr lang="en-US" sz="2000" dirty="0" err="1" smtClean="0"/>
              <a:t>bne.s</a:t>
            </a:r>
            <a:r>
              <a:rPr lang="en-US" sz="2000" dirty="0" smtClean="0"/>
              <a:t> </a:t>
            </a:r>
            <a:r>
              <a:rPr lang="en-US" sz="2000" dirty="0"/>
              <a:t>Loop </a:t>
            </a:r>
            <a:r>
              <a:rPr lang="en-US" sz="2000" dirty="0" smtClean="0"/>
              <a:t>			;</a:t>
            </a:r>
            <a:r>
              <a:rPr lang="en-US" sz="2000" dirty="0"/>
              <a:t>until loop </a:t>
            </a:r>
            <a:r>
              <a:rPr lang="en-US" sz="2000" dirty="0" smtClean="0"/>
              <a:t>completed</a:t>
            </a:r>
          </a:p>
          <a:p>
            <a:pPr>
              <a:tabLst>
                <a:tab pos="630238" algn="l"/>
                <a:tab pos="2333625" algn="l"/>
                <a:tab pos="3678238" algn="l"/>
                <a:tab pos="4667250" algn="l"/>
              </a:tabLst>
            </a:pPr>
            <a:endParaRPr lang="en-GB" sz="2000" dirty="0"/>
          </a:p>
          <a:p>
            <a:pPr>
              <a:tabLst>
                <a:tab pos="630238" algn="l"/>
                <a:tab pos="2333625" algn="l"/>
                <a:tab pos="3678238" algn="l"/>
                <a:tab pos="4667250" algn="l"/>
              </a:tabLst>
            </a:pPr>
            <a:r>
              <a:rPr lang="en-US" sz="2000" dirty="0"/>
              <a:t>By reordering the code, the number of cycles has been reduced to 5 per iteration. </a:t>
            </a:r>
            <a:endParaRPr lang="en-US" sz="2000" dirty="0" smtClean="0"/>
          </a:p>
          <a:p>
            <a:pPr>
              <a:tabLst>
                <a:tab pos="630238" algn="l"/>
                <a:tab pos="2333625" algn="l"/>
                <a:tab pos="3678238" algn="l"/>
                <a:tab pos="4667250" algn="l"/>
              </a:tabLst>
            </a:pPr>
            <a:endParaRPr lang="en-US" sz="2000" dirty="0"/>
          </a:p>
          <a:p>
            <a:pPr>
              <a:tabLst>
                <a:tab pos="630238" algn="l"/>
                <a:tab pos="2333625" algn="l"/>
                <a:tab pos="3678238" algn="l"/>
                <a:tab pos="4667250" algn="l"/>
              </a:tabLst>
            </a:pPr>
            <a:r>
              <a:rPr lang="en-US" sz="2000" dirty="0" smtClean="0"/>
              <a:t>Clearly</a:t>
            </a:r>
            <a:r>
              <a:rPr lang="en-US" sz="2000" dirty="0"/>
              <a:t>, the generation of the code has a significant effect on the level of the parallelism that can be exploited.</a:t>
            </a:r>
          </a:p>
        </p:txBody>
      </p:sp>
    </p:spTree>
    <p:extLst>
      <p:ext uri="{BB962C8B-B14F-4D97-AF65-F5344CB8AC3E}">
        <p14:creationId xmlns:p14="http://schemas.microsoft.com/office/powerpoint/2010/main" val="867981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33</a:t>
            </a:fld>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99696" y="355074"/>
            <a:ext cx="8410903" cy="5755422"/>
          </a:xfrm>
          <a:prstGeom prst="rect">
            <a:avLst/>
          </a:prstGeom>
        </p:spPr>
        <p:txBody>
          <a:bodyPr wrap="square">
            <a:spAutoFit/>
          </a:bodyPr>
          <a:lstStyle/>
          <a:p>
            <a:pPr>
              <a:tabLst>
                <a:tab pos="630238" algn="l"/>
                <a:tab pos="2333625" algn="l"/>
                <a:tab pos="3678238" algn="l"/>
                <a:tab pos="4392613" algn="l"/>
              </a:tabLst>
            </a:pPr>
            <a:r>
              <a:rPr lang="en-US" sz="2400" dirty="0" smtClean="0"/>
              <a:t>Processing </a:t>
            </a:r>
            <a:r>
              <a:rPr lang="en-US" sz="2400" dirty="0"/>
              <a:t>unit </a:t>
            </a:r>
            <a:r>
              <a:rPr lang="en-US" sz="2400" dirty="0" smtClean="0"/>
              <a:t>1		</a:t>
            </a:r>
            <a:r>
              <a:rPr lang="en-US" sz="2400" dirty="0" smtClean="0">
                <a:solidFill>
                  <a:srgbClr val="FF0000"/>
                </a:solidFill>
              </a:rPr>
              <a:t>Processing </a:t>
            </a:r>
            <a:r>
              <a:rPr lang="en-US" sz="2400" dirty="0">
                <a:solidFill>
                  <a:srgbClr val="FF0000"/>
                </a:solidFill>
              </a:rPr>
              <a:t>unit </a:t>
            </a:r>
            <a:r>
              <a:rPr lang="en-US" sz="2400" dirty="0" smtClean="0">
                <a:solidFill>
                  <a:srgbClr val="FF0000"/>
                </a:solidFill>
              </a:rPr>
              <a:t>2</a:t>
            </a:r>
          </a:p>
          <a:p>
            <a:pPr>
              <a:tabLst>
                <a:tab pos="630238" algn="l"/>
                <a:tab pos="2333625" algn="l"/>
                <a:tab pos="3678238" algn="l"/>
                <a:tab pos="4667250" algn="l"/>
              </a:tabLst>
            </a:pPr>
            <a:endParaRPr lang="en-GB" sz="2400" dirty="0">
              <a:solidFill>
                <a:srgbClr val="FF0000"/>
              </a:solidFill>
            </a:endParaRPr>
          </a:p>
          <a:p>
            <a:pPr algn="just">
              <a:tabLst>
                <a:tab pos="457200" algn="l"/>
                <a:tab pos="1028700" algn="l"/>
                <a:tab pos="1600200" algn="l"/>
                <a:tab pos="2171700" algn="l"/>
              </a:tabLst>
            </a:pPr>
            <a:r>
              <a:rPr lang="en-US" sz="2400" b="1" dirty="0">
                <a:latin typeface="Courier New"/>
                <a:ea typeface="Times New Roman"/>
                <a:cs typeface="Times New Roman"/>
              </a:rPr>
              <a:t>Loop  </a:t>
            </a:r>
            <a:r>
              <a:rPr lang="en-US" sz="2400" b="1" dirty="0" err="1">
                <a:latin typeface="Courier New"/>
                <a:ea typeface="Times New Roman"/>
                <a:cs typeface="Times New Roman"/>
              </a:rPr>
              <a:t>ldr</a:t>
            </a:r>
            <a:r>
              <a:rPr lang="en-US" sz="2400" b="1" dirty="0">
                <a:latin typeface="Courier New"/>
                <a:ea typeface="Times New Roman"/>
                <a:cs typeface="Times New Roman"/>
              </a:rPr>
              <a:t>   r5,[r1]     </a:t>
            </a:r>
            <a:r>
              <a:rPr lang="en-US" sz="2400" b="1" dirty="0">
                <a:solidFill>
                  <a:srgbClr val="0000FF"/>
                </a:solidFill>
                <a:latin typeface="Courier New"/>
                <a:ea typeface="Times New Roman"/>
                <a:cs typeface="Times New Roman"/>
              </a:rPr>
              <a:t>add   r1,r1,#4</a:t>
            </a:r>
            <a:r>
              <a:rPr lang="en-US" sz="2400" b="1" dirty="0">
                <a:latin typeface="Courier New"/>
                <a:ea typeface="Times New Roman"/>
                <a:cs typeface="Times New Roman"/>
              </a:rPr>
              <a:t>  </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t>
            </a:r>
            <a:r>
              <a:rPr lang="en-US" sz="2400" b="1" dirty="0" err="1">
                <a:latin typeface="Courier New"/>
                <a:ea typeface="Times New Roman"/>
                <a:cs typeface="Times New Roman"/>
              </a:rPr>
              <a:t>ldr</a:t>
            </a:r>
            <a:r>
              <a:rPr lang="en-US" sz="2400" b="1" dirty="0">
                <a:latin typeface="Courier New"/>
                <a:ea typeface="Times New Roman"/>
                <a:cs typeface="Times New Roman"/>
              </a:rPr>
              <a:t>   r6,[r2]     </a:t>
            </a:r>
            <a:r>
              <a:rPr lang="en-US" sz="2400" b="1" dirty="0">
                <a:solidFill>
                  <a:srgbClr val="0000FF"/>
                </a:solidFill>
                <a:latin typeface="Courier New"/>
                <a:ea typeface="Times New Roman"/>
                <a:cs typeface="Times New Roman"/>
              </a:rPr>
              <a:t>add   r2,r2,#4</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t>
            </a:r>
            <a:r>
              <a:rPr lang="en-US" sz="2400" b="1" dirty="0" err="1">
                <a:latin typeface="Courier New"/>
                <a:ea typeface="Times New Roman"/>
                <a:cs typeface="Times New Roman"/>
              </a:rPr>
              <a:t>ldr</a:t>
            </a:r>
            <a:r>
              <a:rPr lang="en-US" sz="2400" b="1" dirty="0">
                <a:latin typeface="Courier New"/>
                <a:ea typeface="Times New Roman"/>
                <a:cs typeface="Times New Roman"/>
              </a:rPr>
              <a:t>   r5a,[r1a]   </a:t>
            </a:r>
            <a:r>
              <a:rPr lang="en-US" sz="2400" b="1" dirty="0">
                <a:solidFill>
                  <a:srgbClr val="0000FF"/>
                </a:solidFill>
                <a:latin typeface="Courier New"/>
                <a:ea typeface="Times New Roman"/>
                <a:cs typeface="Times New Roman"/>
              </a:rPr>
              <a:t>add   r1a,r1a,#4</a:t>
            </a:r>
            <a:r>
              <a:rPr lang="en-US" sz="2400" b="1" dirty="0">
                <a:latin typeface="Courier New"/>
                <a:ea typeface="Times New Roman"/>
                <a:cs typeface="Times New Roman"/>
              </a:rPr>
              <a:t>  </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t>
            </a:r>
            <a:r>
              <a:rPr lang="en-US" sz="2400" b="1" dirty="0" err="1">
                <a:latin typeface="Courier New"/>
                <a:ea typeface="Times New Roman"/>
                <a:cs typeface="Times New Roman"/>
              </a:rPr>
              <a:t>ldr</a:t>
            </a:r>
            <a:r>
              <a:rPr lang="en-US" sz="2400" b="1" dirty="0">
                <a:latin typeface="Courier New"/>
                <a:ea typeface="Times New Roman"/>
                <a:cs typeface="Times New Roman"/>
              </a:rPr>
              <a:t>   r6a,[r2a]   </a:t>
            </a:r>
            <a:r>
              <a:rPr lang="en-US" sz="2400" b="1" dirty="0">
                <a:solidFill>
                  <a:srgbClr val="0000FF"/>
                </a:solidFill>
                <a:latin typeface="Courier New"/>
                <a:ea typeface="Times New Roman"/>
                <a:cs typeface="Times New Roman"/>
              </a:rPr>
              <a:t>add   r2a,r2a,#4</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add   r5,r5,r6    </a:t>
            </a:r>
            <a:r>
              <a:rPr lang="en-US" sz="2400" b="1" dirty="0" err="1">
                <a:solidFill>
                  <a:srgbClr val="0000FF"/>
                </a:solidFill>
                <a:latin typeface="Courier New"/>
                <a:ea typeface="Times New Roman"/>
                <a:cs typeface="Times New Roman"/>
              </a:rPr>
              <a:t>sub.s</a:t>
            </a:r>
            <a:r>
              <a:rPr lang="en-US" sz="2400" b="1" dirty="0">
                <a:solidFill>
                  <a:srgbClr val="0000FF"/>
                </a:solidFill>
                <a:latin typeface="Courier New"/>
                <a:ea typeface="Times New Roman"/>
                <a:cs typeface="Times New Roman"/>
              </a:rPr>
              <a:t> r4,r4,#1</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t>
            </a:r>
            <a:r>
              <a:rPr lang="en-US" sz="2400" b="1" dirty="0" err="1">
                <a:latin typeface="Courier New"/>
                <a:ea typeface="Times New Roman"/>
                <a:cs typeface="Times New Roman"/>
              </a:rPr>
              <a:t>str</a:t>
            </a:r>
            <a:r>
              <a:rPr lang="en-US" sz="2400" b="1" dirty="0">
                <a:latin typeface="Courier New"/>
                <a:ea typeface="Times New Roman"/>
                <a:cs typeface="Times New Roman"/>
              </a:rPr>
              <a:t>   r5,[r3]    </a:t>
            </a:r>
            <a:r>
              <a:rPr lang="en-US" sz="2400" b="1" dirty="0">
                <a:solidFill>
                  <a:srgbClr val="0000FF"/>
                </a:solidFill>
                <a:latin typeface="Courier New"/>
                <a:ea typeface="Times New Roman"/>
                <a:cs typeface="Times New Roman"/>
              </a:rPr>
              <a:t> add   r5a,r5a,r6a </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t>
            </a:r>
            <a:r>
              <a:rPr lang="en-US" sz="2400" b="1" dirty="0" err="1">
                <a:latin typeface="Courier New"/>
                <a:ea typeface="Times New Roman"/>
                <a:cs typeface="Times New Roman"/>
              </a:rPr>
              <a:t>str</a:t>
            </a:r>
            <a:r>
              <a:rPr lang="en-US" sz="2400" b="1" dirty="0">
                <a:latin typeface="Courier New"/>
                <a:ea typeface="Times New Roman"/>
                <a:cs typeface="Times New Roman"/>
              </a:rPr>
              <a:t>   r5a,[r3a]   </a:t>
            </a:r>
            <a:r>
              <a:rPr lang="en-US" sz="2400" b="1" dirty="0">
                <a:solidFill>
                  <a:srgbClr val="0000FF"/>
                </a:solidFill>
                <a:latin typeface="Courier New"/>
                <a:ea typeface="Times New Roman"/>
                <a:cs typeface="Times New Roman"/>
              </a:rPr>
              <a:t>add   r3a,r3a,#4</a:t>
            </a:r>
            <a:endParaRPr lang="en-US" sz="2400" dirty="0">
              <a:latin typeface="Times New Roman"/>
              <a:ea typeface="Times New Roman"/>
            </a:endParaRPr>
          </a:p>
          <a:p>
            <a:pPr algn="just">
              <a:tabLst>
                <a:tab pos="457200" algn="l"/>
                <a:tab pos="1028700" algn="l"/>
                <a:tab pos="1600200" algn="l"/>
                <a:tab pos="2171700" algn="l"/>
              </a:tabLst>
            </a:pPr>
            <a:r>
              <a:rPr lang="en-US" sz="2400" b="1" dirty="0">
                <a:latin typeface="Courier New"/>
                <a:ea typeface="Times New Roman"/>
                <a:cs typeface="Times New Roman"/>
              </a:rPr>
              <a:t>      add   r3,r3,#4    </a:t>
            </a:r>
            <a:r>
              <a:rPr lang="en-US" sz="2400" b="1" dirty="0" err="1">
                <a:solidFill>
                  <a:srgbClr val="0000FF"/>
                </a:solidFill>
                <a:latin typeface="Courier New"/>
                <a:ea typeface="Times New Roman"/>
                <a:cs typeface="Times New Roman"/>
              </a:rPr>
              <a:t>bne</a:t>
            </a:r>
            <a:r>
              <a:rPr lang="en-US" sz="2400" b="1" dirty="0">
                <a:solidFill>
                  <a:srgbClr val="0000FF"/>
                </a:solidFill>
                <a:latin typeface="Courier New"/>
                <a:ea typeface="Times New Roman"/>
                <a:cs typeface="Times New Roman"/>
              </a:rPr>
              <a:t>   Loop</a:t>
            </a:r>
            <a:endParaRPr lang="en-US" sz="2400" dirty="0">
              <a:latin typeface="Times New Roman"/>
              <a:ea typeface="Times New Roman"/>
            </a:endParaRPr>
          </a:p>
          <a:p>
            <a:pPr>
              <a:tabLst>
                <a:tab pos="630238" algn="l"/>
                <a:tab pos="2333625" algn="l"/>
                <a:tab pos="3678238" algn="l"/>
                <a:tab pos="4667250" algn="l"/>
              </a:tabLst>
            </a:pPr>
            <a:endParaRPr lang="en-GB" sz="2000" dirty="0"/>
          </a:p>
          <a:p>
            <a:r>
              <a:rPr lang="en-US" dirty="0"/>
              <a:t>We can exploit superscalar processing further by </a:t>
            </a:r>
            <a:r>
              <a:rPr lang="en-US" i="1" dirty="0"/>
              <a:t>loop unrolling</a:t>
            </a:r>
            <a:r>
              <a:rPr lang="en-US" dirty="0"/>
              <a:t>. </a:t>
            </a:r>
            <a:r>
              <a:rPr lang="en-US" dirty="0" smtClean="0"/>
              <a:t>Here, two </a:t>
            </a:r>
            <a:r>
              <a:rPr lang="en-US" dirty="0"/>
              <a:t>iterations are executed per loop. </a:t>
            </a:r>
            <a:endParaRPr lang="en-US" dirty="0" smtClean="0"/>
          </a:p>
          <a:p>
            <a:endParaRPr lang="en-US" dirty="0"/>
          </a:p>
          <a:p>
            <a:r>
              <a:rPr lang="en-US" dirty="0" smtClean="0"/>
              <a:t>To </a:t>
            </a:r>
            <a:r>
              <a:rPr lang="en-US" dirty="0"/>
              <a:t>make the code more readable we use the notation </a:t>
            </a:r>
            <a:r>
              <a:rPr lang="en-US" dirty="0" smtClean="0"/>
              <a:t>that register </a:t>
            </a:r>
            <a:r>
              <a:rPr lang="en-US" dirty="0"/>
              <a:t>r5 contains a[</a:t>
            </a:r>
            <a:r>
              <a:rPr lang="en-US" dirty="0" err="1"/>
              <a:t>i</a:t>
            </a:r>
            <a:r>
              <a:rPr lang="en-US" dirty="0"/>
              <a:t>] and register r5a contains a[i+1]. </a:t>
            </a:r>
            <a:r>
              <a:rPr lang="en-US" dirty="0" smtClean="0"/>
              <a:t>We </a:t>
            </a:r>
            <a:r>
              <a:rPr lang="en-US" dirty="0"/>
              <a:t>perform two iterations in 8 cycles, corresponding to one iteration in 4 cycles. </a:t>
            </a:r>
            <a:endParaRPr lang="en-US" sz="2000" dirty="0"/>
          </a:p>
        </p:txBody>
      </p:sp>
    </p:spTree>
    <p:extLst>
      <p:ext uri="{BB962C8B-B14F-4D97-AF65-F5344CB8AC3E}">
        <p14:creationId xmlns:p14="http://schemas.microsoft.com/office/powerpoint/2010/main" val="2804513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34</a:t>
            </a:fld>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99696" y="685800"/>
            <a:ext cx="8410903" cy="4524315"/>
          </a:xfrm>
          <a:prstGeom prst="rect">
            <a:avLst/>
          </a:prstGeom>
        </p:spPr>
        <p:txBody>
          <a:bodyPr wrap="square">
            <a:spAutoFit/>
          </a:bodyPr>
          <a:lstStyle/>
          <a:p>
            <a:r>
              <a:rPr lang="en-US" b="1" dirty="0"/>
              <a:t>Data Dependencies and Register Renaming</a:t>
            </a:r>
            <a:endParaRPr lang="en-US" dirty="0"/>
          </a:p>
          <a:p>
            <a:r>
              <a:rPr lang="en-US" dirty="0"/>
              <a:t> </a:t>
            </a:r>
          </a:p>
          <a:p>
            <a:r>
              <a:rPr lang="en-US" dirty="0" smtClean="0"/>
              <a:t>Data </a:t>
            </a:r>
            <a:r>
              <a:rPr lang="en-US" dirty="0"/>
              <a:t>dependency is a crucial factor in instruction level parallelism, as all too frequently an instruction cannot be executed because an operand is not currently available. </a:t>
            </a:r>
            <a:endParaRPr lang="en-US" dirty="0" smtClean="0"/>
          </a:p>
          <a:p>
            <a:endParaRPr lang="en-US" dirty="0"/>
          </a:p>
          <a:p>
            <a:r>
              <a:rPr lang="en-US" dirty="0" smtClean="0"/>
              <a:t>One </a:t>
            </a:r>
            <a:r>
              <a:rPr lang="en-US" dirty="0"/>
              <a:t>approach to reducing data dependency involves a mechanism called </a:t>
            </a:r>
            <a:r>
              <a:rPr lang="en-US" i="1" dirty="0"/>
              <a:t>register renaming</a:t>
            </a:r>
            <a:r>
              <a:rPr lang="en-US" dirty="0"/>
              <a:t> (i.e., the use of </a:t>
            </a:r>
            <a:r>
              <a:rPr lang="en-US" i="1" dirty="0"/>
              <a:t>virtual registers</a:t>
            </a:r>
            <a:r>
              <a:rPr lang="en-US" dirty="0"/>
              <a:t>) which dates back to the late 1960s when it was used by IBM. </a:t>
            </a:r>
          </a:p>
          <a:p>
            <a:endParaRPr lang="en-US" dirty="0" smtClean="0"/>
          </a:p>
          <a:p>
            <a:r>
              <a:rPr lang="en-US" dirty="0" smtClean="0"/>
              <a:t>Some </a:t>
            </a:r>
            <a:r>
              <a:rPr lang="en-US" dirty="0"/>
              <a:t>data dependencies can be removed by the allocation of extra registers at run time. </a:t>
            </a:r>
            <a:endParaRPr lang="en-US" dirty="0" smtClean="0"/>
          </a:p>
          <a:p>
            <a:endParaRPr lang="en-US" dirty="0"/>
          </a:p>
          <a:p>
            <a:r>
              <a:rPr lang="en-US" i="1" dirty="0" smtClean="0"/>
              <a:t>Register </a:t>
            </a:r>
            <a:r>
              <a:rPr lang="en-US" i="1" dirty="0"/>
              <a:t>renaming</a:t>
            </a:r>
            <a:r>
              <a:rPr lang="en-US" dirty="0"/>
              <a:t> is a means of creating apparently new registers by reassigning the names of physical registers. </a:t>
            </a:r>
            <a:endParaRPr lang="en-US" dirty="0" smtClean="0"/>
          </a:p>
          <a:p>
            <a:endParaRPr lang="en-US" dirty="0"/>
          </a:p>
        </p:txBody>
      </p:sp>
    </p:spTree>
    <p:extLst>
      <p:ext uri="{BB962C8B-B14F-4D97-AF65-F5344CB8AC3E}">
        <p14:creationId xmlns:p14="http://schemas.microsoft.com/office/powerpoint/2010/main" val="1373021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35</a:t>
            </a:fld>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02324" y="363307"/>
            <a:ext cx="8410903" cy="5632311"/>
          </a:xfrm>
          <a:prstGeom prst="rect">
            <a:avLst/>
          </a:prstGeom>
        </p:spPr>
        <p:txBody>
          <a:bodyPr wrap="square">
            <a:spAutoFit/>
          </a:bodyPr>
          <a:lstStyle/>
          <a:p>
            <a:r>
              <a:rPr lang="en-US" dirty="0" smtClean="0">
                <a:latin typeface="Times New Roman"/>
                <a:ea typeface="Times New Roman"/>
              </a:rPr>
              <a:t>Consider an example </a:t>
            </a:r>
            <a:r>
              <a:rPr lang="en-US" dirty="0">
                <a:latin typeface="Times New Roman"/>
                <a:ea typeface="Times New Roman"/>
              </a:rPr>
              <a:t>that calculates:</a:t>
            </a:r>
          </a:p>
          <a:p>
            <a:pPr algn="just">
              <a:tabLst>
                <a:tab pos="457200" algn="l"/>
                <a:tab pos="1028700" algn="l"/>
                <a:tab pos="1600200" algn="l"/>
                <a:tab pos="2171700" algn="l"/>
              </a:tabLst>
            </a:pPr>
            <a:r>
              <a:rPr lang="en-US" dirty="0">
                <a:latin typeface="Times New Roman"/>
                <a:ea typeface="Times New Roman"/>
              </a:rPr>
              <a:t> </a:t>
            </a:r>
          </a:p>
          <a:p>
            <a:pPr algn="just">
              <a:tabLst>
                <a:tab pos="457200" algn="l"/>
                <a:tab pos="1028700" algn="l"/>
                <a:tab pos="1600200" algn="l"/>
                <a:tab pos="2171700" algn="l"/>
              </a:tabLst>
            </a:pPr>
            <a:r>
              <a:rPr lang="en-US" dirty="0">
                <a:latin typeface="Courier New"/>
                <a:ea typeface="Times New Roman"/>
                <a:cs typeface="Times New Roman"/>
              </a:rPr>
              <a:t>a = b + c;</a:t>
            </a:r>
            <a:endParaRPr lang="en-US" dirty="0">
              <a:latin typeface="Times New Roman"/>
              <a:ea typeface="Times New Roman"/>
            </a:endParaRPr>
          </a:p>
          <a:p>
            <a:pPr algn="just">
              <a:tabLst>
                <a:tab pos="457200" algn="l"/>
                <a:tab pos="1028700" algn="l"/>
                <a:tab pos="1600200" algn="l"/>
                <a:tab pos="2171700" algn="l"/>
              </a:tabLst>
            </a:pPr>
            <a:r>
              <a:rPr lang="en-US" dirty="0">
                <a:latin typeface="Courier New"/>
                <a:ea typeface="Times New Roman"/>
                <a:cs typeface="Times New Roman"/>
              </a:rPr>
              <a:t>p = q + r;</a:t>
            </a:r>
            <a:endParaRPr lang="en-US" dirty="0">
              <a:latin typeface="Times New Roman"/>
              <a:ea typeface="Times New Roman"/>
            </a:endParaRPr>
          </a:p>
          <a:p>
            <a:pPr algn="just">
              <a:tabLst>
                <a:tab pos="457200" algn="l"/>
                <a:tab pos="1028700" algn="l"/>
                <a:tab pos="1600200" algn="l"/>
                <a:tab pos="2171700" algn="l"/>
              </a:tabLst>
            </a:pPr>
            <a:r>
              <a:rPr lang="en-US" dirty="0">
                <a:latin typeface="Times New Roman"/>
                <a:ea typeface="Times New Roman"/>
              </a:rPr>
              <a:t> </a:t>
            </a:r>
          </a:p>
          <a:p>
            <a:pPr algn="just">
              <a:tabLst>
                <a:tab pos="2171700" algn="l"/>
              </a:tabLst>
            </a:pPr>
            <a:r>
              <a:rPr lang="en-US" dirty="0" smtClean="0">
                <a:latin typeface="Courier New"/>
                <a:ea typeface="Times New Roman"/>
                <a:cs typeface="Times New Roman"/>
              </a:rPr>
              <a:t>1  </a:t>
            </a:r>
            <a:r>
              <a:rPr lang="en-US" dirty="0" err="1" smtClean="0">
                <a:latin typeface="Courier New"/>
                <a:ea typeface="Times New Roman"/>
                <a:cs typeface="Times New Roman"/>
              </a:rPr>
              <a:t>ldr</a:t>
            </a:r>
            <a:r>
              <a:rPr lang="en-US" dirty="0" smtClean="0">
                <a:latin typeface="Courier New"/>
                <a:ea typeface="Times New Roman"/>
                <a:cs typeface="Times New Roman"/>
              </a:rPr>
              <a:t> </a:t>
            </a:r>
            <a:r>
              <a:rPr lang="en-US" b="1" dirty="0" smtClean="0">
                <a:latin typeface="Courier New"/>
                <a:ea typeface="Times New Roman"/>
                <a:cs typeface="Times New Roman"/>
              </a:rPr>
              <a:t>r1</a:t>
            </a:r>
            <a:r>
              <a:rPr lang="en-US" dirty="0">
                <a:latin typeface="Courier New"/>
                <a:ea typeface="Times New Roman"/>
                <a:cs typeface="Times New Roman"/>
              </a:rPr>
              <a:t>,[r2]     ;get b from memory</a:t>
            </a:r>
            <a:endParaRPr lang="en-US" dirty="0">
              <a:latin typeface="Times New Roman"/>
              <a:ea typeface="Times New Roman"/>
            </a:endParaRPr>
          </a:p>
          <a:p>
            <a:pPr algn="just">
              <a:tabLst>
                <a:tab pos="2171700" algn="l"/>
              </a:tabLst>
            </a:pPr>
            <a:r>
              <a:rPr lang="en-US" dirty="0" smtClean="0">
                <a:latin typeface="Courier New"/>
                <a:ea typeface="Times New Roman"/>
                <a:cs typeface="Times New Roman"/>
              </a:rPr>
              <a:t>2  add </a:t>
            </a:r>
            <a:r>
              <a:rPr lang="en-US" b="1" dirty="0" smtClean="0">
                <a:latin typeface="Courier New"/>
                <a:ea typeface="Times New Roman"/>
                <a:cs typeface="Times New Roman"/>
              </a:rPr>
              <a:t>r3</a:t>
            </a:r>
            <a:r>
              <a:rPr lang="en-US" dirty="0" smtClean="0">
                <a:latin typeface="Courier New"/>
                <a:ea typeface="Times New Roman"/>
                <a:cs typeface="Times New Roman"/>
              </a:rPr>
              <a:t>,r1,r4    </a:t>
            </a:r>
            <a:r>
              <a:rPr lang="en-US" dirty="0">
                <a:latin typeface="Courier New"/>
                <a:ea typeface="Times New Roman"/>
                <a:cs typeface="Times New Roman"/>
              </a:rPr>
              <a:t>;add c to b from register r4 to get a</a:t>
            </a:r>
            <a:endParaRPr lang="en-US" dirty="0">
              <a:latin typeface="Times New Roman"/>
              <a:ea typeface="Times New Roman"/>
            </a:endParaRPr>
          </a:p>
          <a:p>
            <a:pPr algn="just">
              <a:tabLst>
                <a:tab pos="2171700" algn="l"/>
              </a:tabLst>
            </a:pPr>
            <a:r>
              <a:rPr lang="en-US" dirty="0" smtClean="0">
                <a:latin typeface="Courier New"/>
                <a:ea typeface="Times New Roman"/>
                <a:cs typeface="Times New Roman"/>
              </a:rPr>
              <a:t>3  </a:t>
            </a:r>
            <a:r>
              <a:rPr lang="en-US" dirty="0" err="1" smtClean="0">
                <a:latin typeface="Courier New"/>
                <a:ea typeface="Times New Roman"/>
                <a:cs typeface="Times New Roman"/>
              </a:rPr>
              <a:t>ldr</a:t>
            </a:r>
            <a:r>
              <a:rPr lang="en-US" dirty="0" smtClean="0">
                <a:latin typeface="Courier New"/>
                <a:ea typeface="Times New Roman"/>
                <a:cs typeface="Times New Roman"/>
              </a:rPr>
              <a:t> </a:t>
            </a:r>
            <a:r>
              <a:rPr lang="en-US" b="1" dirty="0" smtClean="0">
                <a:solidFill>
                  <a:srgbClr val="0000FF"/>
                </a:solidFill>
                <a:latin typeface="Courier New"/>
                <a:ea typeface="Times New Roman"/>
                <a:cs typeface="Times New Roman"/>
              </a:rPr>
              <a:t>r1</a:t>
            </a:r>
            <a:r>
              <a:rPr lang="en-US" dirty="0">
                <a:latin typeface="Courier New"/>
                <a:ea typeface="Times New Roman"/>
                <a:cs typeface="Times New Roman"/>
              </a:rPr>
              <a:t>,[r5]     ;get q from memory</a:t>
            </a:r>
            <a:endParaRPr lang="en-US" dirty="0">
              <a:latin typeface="Times New Roman"/>
              <a:ea typeface="Times New Roman"/>
            </a:endParaRPr>
          </a:p>
          <a:p>
            <a:pPr algn="just">
              <a:tabLst>
                <a:tab pos="2171700" algn="l"/>
              </a:tabLst>
            </a:pPr>
            <a:r>
              <a:rPr lang="en-US" dirty="0" smtClean="0">
                <a:latin typeface="Courier New"/>
                <a:ea typeface="Times New Roman"/>
                <a:cs typeface="Times New Roman"/>
              </a:rPr>
              <a:t>4  add </a:t>
            </a:r>
            <a:r>
              <a:rPr lang="en-US" b="1" dirty="0" smtClean="0">
                <a:latin typeface="Courier New"/>
                <a:ea typeface="Times New Roman"/>
                <a:cs typeface="Times New Roman"/>
              </a:rPr>
              <a:t>r6</a:t>
            </a:r>
            <a:r>
              <a:rPr lang="en-US" dirty="0" smtClean="0">
                <a:latin typeface="Courier New"/>
                <a:ea typeface="Times New Roman"/>
                <a:cs typeface="Times New Roman"/>
              </a:rPr>
              <a:t>,</a:t>
            </a:r>
            <a:r>
              <a:rPr lang="en-US" dirty="0" smtClean="0">
                <a:solidFill>
                  <a:srgbClr val="0000FF"/>
                </a:solidFill>
                <a:latin typeface="Courier New"/>
                <a:ea typeface="Times New Roman"/>
                <a:cs typeface="Times New Roman"/>
              </a:rPr>
              <a:t>r1</a:t>
            </a:r>
            <a:r>
              <a:rPr lang="en-US" dirty="0" smtClean="0">
                <a:latin typeface="Courier New"/>
                <a:ea typeface="Times New Roman"/>
                <a:cs typeface="Times New Roman"/>
              </a:rPr>
              <a:t>,r7    </a:t>
            </a:r>
            <a:r>
              <a:rPr lang="en-US" dirty="0">
                <a:latin typeface="Courier New"/>
                <a:ea typeface="Times New Roman"/>
                <a:cs typeface="Times New Roman"/>
              </a:rPr>
              <a:t>;add r to q from register r7 to get p</a:t>
            </a:r>
            <a:endParaRPr lang="en-US" dirty="0">
              <a:latin typeface="Times New Roman"/>
              <a:ea typeface="Times New Roman"/>
            </a:endParaRPr>
          </a:p>
          <a:p>
            <a:endParaRPr lang="en-US" dirty="0" smtClean="0"/>
          </a:p>
          <a:p>
            <a:r>
              <a:rPr lang="en-US" dirty="0" smtClean="0"/>
              <a:t>One </a:t>
            </a:r>
            <a:r>
              <a:rPr lang="en-US" dirty="0"/>
              <a:t>approach to reducing data dependency involves a mechanism called </a:t>
            </a:r>
            <a:r>
              <a:rPr lang="en-US" i="1" dirty="0"/>
              <a:t>register renaming</a:t>
            </a:r>
            <a:r>
              <a:rPr lang="en-US" dirty="0"/>
              <a:t> (i.e., the use of </a:t>
            </a:r>
            <a:r>
              <a:rPr lang="en-US" i="1" dirty="0"/>
              <a:t>virtual registers</a:t>
            </a:r>
            <a:r>
              <a:rPr lang="en-US" dirty="0"/>
              <a:t>) which dates back to the late 1960s when it was used by IBM. </a:t>
            </a:r>
          </a:p>
          <a:p>
            <a:endParaRPr lang="en-US" dirty="0" smtClean="0"/>
          </a:p>
          <a:p>
            <a:r>
              <a:rPr lang="en-US" dirty="0" smtClean="0"/>
              <a:t>Some </a:t>
            </a:r>
            <a:r>
              <a:rPr lang="en-US" dirty="0"/>
              <a:t>data dependencies can be removed by the allocation of extra registers at run time. </a:t>
            </a:r>
            <a:endParaRPr lang="en-US" dirty="0" smtClean="0"/>
          </a:p>
          <a:p>
            <a:endParaRPr lang="en-US" dirty="0"/>
          </a:p>
          <a:p>
            <a:r>
              <a:rPr lang="en-US" i="1" dirty="0" smtClean="0"/>
              <a:t>Register </a:t>
            </a:r>
            <a:r>
              <a:rPr lang="en-US" i="1" dirty="0"/>
              <a:t>renaming</a:t>
            </a:r>
            <a:r>
              <a:rPr lang="en-US" dirty="0"/>
              <a:t> is a means of creating apparently new registers by reassigning the names of physical registers. </a:t>
            </a:r>
            <a:endParaRPr lang="en-US" dirty="0" smtClean="0"/>
          </a:p>
          <a:p>
            <a:endParaRPr lang="en-US" dirty="0"/>
          </a:p>
        </p:txBody>
      </p:sp>
    </p:spTree>
    <p:extLst>
      <p:ext uri="{BB962C8B-B14F-4D97-AF65-F5344CB8AC3E}">
        <p14:creationId xmlns:p14="http://schemas.microsoft.com/office/powerpoint/2010/main" val="531629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36</a:t>
            </a:fld>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99696" y="355074"/>
            <a:ext cx="8410903" cy="5078313"/>
          </a:xfrm>
          <a:prstGeom prst="rect">
            <a:avLst/>
          </a:prstGeom>
        </p:spPr>
        <p:txBody>
          <a:bodyPr wrap="square">
            <a:spAutoFit/>
          </a:bodyPr>
          <a:lstStyle/>
          <a:p>
            <a:pPr algn="just">
              <a:tabLst>
                <a:tab pos="457200" algn="l"/>
                <a:tab pos="1028700" algn="l"/>
                <a:tab pos="1600200" algn="l"/>
                <a:tab pos="2171700" algn="l"/>
              </a:tabLst>
            </a:pPr>
            <a:r>
              <a:rPr lang="en-US" dirty="0" smtClean="0">
                <a:latin typeface="Courier New"/>
                <a:ea typeface="Times New Roman"/>
                <a:cs typeface="Times New Roman"/>
              </a:rPr>
              <a:t>a </a:t>
            </a:r>
            <a:r>
              <a:rPr lang="en-US" dirty="0">
                <a:latin typeface="Courier New"/>
                <a:ea typeface="Times New Roman"/>
                <a:cs typeface="Times New Roman"/>
              </a:rPr>
              <a:t>= b + c;</a:t>
            </a:r>
            <a:endParaRPr lang="en-US" dirty="0">
              <a:latin typeface="Times New Roman"/>
              <a:ea typeface="Times New Roman"/>
            </a:endParaRPr>
          </a:p>
          <a:p>
            <a:pPr algn="just">
              <a:tabLst>
                <a:tab pos="457200" algn="l"/>
                <a:tab pos="1028700" algn="l"/>
                <a:tab pos="1600200" algn="l"/>
                <a:tab pos="2171700" algn="l"/>
              </a:tabLst>
            </a:pPr>
            <a:r>
              <a:rPr lang="en-US" dirty="0">
                <a:latin typeface="Courier New"/>
                <a:ea typeface="Times New Roman"/>
                <a:cs typeface="Times New Roman"/>
              </a:rPr>
              <a:t>p = q + r;</a:t>
            </a:r>
            <a:endParaRPr lang="en-US" dirty="0">
              <a:latin typeface="Times New Roman"/>
              <a:ea typeface="Times New Roman"/>
            </a:endParaRPr>
          </a:p>
          <a:p>
            <a:pPr algn="just">
              <a:tabLst>
                <a:tab pos="457200" algn="l"/>
                <a:tab pos="1028700" algn="l"/>
                <a:tab pos="1600200" algn="l"/>
                <a:tab pos="2171700" algn="l"/>
              </a:tabLst>
            </a:pPr>
            <a:r>
              <a:rPr lang="en-US" dirty="0">
                <a:latin typeface="Times New Roman"/>
                <a:ea typeface="Times New Roman"/>
              </a:rPr>
              <a:t> </a:t>
            </a:r>
          </a:p>
          <a:p>
            <a:pPr algn="just">
              <a:tabLst>
                <a:tab pos="2171700" algn="l"/>
              </a:tabLst>
            </a:pPr>
            <a:r>
              <a:rPr lang="en-US" dirty="0" smtClean="0">
                <a:latin typeface="Courier New"/>
                <a:ea typeface="Times New Roman"/>
                <a:cs typeface="Times New Roman"/>
              </a:rPr>
              <a:t>1  </a:t>
            </a:r>
            <a:r>
              <a:rPr lang="en-US" dirty="0" err="1" smtClean="0">
                <a:latin typeface="Courier New"/>
                <a:ea typeface="Times New Roman"/>
                <a:cs typeface="Times New Roman"/>
              </a:rPr>
              <a:t>ldr</a:t>
            </a:r>
            <a:r>
              <a:rPr lang="en-US" dirty="0" smtClean="0">
                <a:latin typeface="Courier New"/>
                <a:ea typeface="Times New Roman"/>
                <a:cs typeface="Times New Roman"/>
              </a:rPr>
              <a:t> </a:t>
            </a:r>
            <a:r>
              <a:rPr lang="en-US" b="1" dirty="0" smtClean="0">
                <a:latin typeface="Courier New"/>
                <a:ea typeface="Times New Roman"/>
                <a:cs typeface="Times New Roman"/>
              </a:rPr>
              <a:t>r1</a:t>
            </a:r>
            <a:r>
              <a:rPr lang="en-US" dirty="0">
                <a:latin typeface="Courier New"/>
                <a:ea typeface="Times New Roman"/>
                <a:cs typeface="Times New Roman"/>
              </a:rPr>
              <a:t>,[r2]     ;get b from memory</a:t>
            </a:r>
            <a:endParaRPr lang="en-US" dirty="0">
              <a:latin typeface="Times New Roman"/>
              <a:ea typeface="Times New Roman"/>
            </a:endParaRPr>
          </a:p>
          <a:p>
            <a:pPr algn="just">
              <a:tabLst>
                <a:tab pos="2171700" algn="l"/>
              </a:tabLst>
            </a:pPr>
            <a:r>
              <a:rPr lang="en-US" dirty="0" smtClean="0">
                <a:latin typeface="Courier New"/>
                <a:ea typeface="Times New Roman"/>
                <a:cs typeface="Times New Roman"/>
              </a:rPr>
              <a:t>2  add </a:t>
            </a:r>
            <a:r>
              <a:rPr lang="en-US" b="1" dirty="0" smtClean="0">
                <a:latin typeface="Courier New"/>
                <a:ea typeface="Times New Roman"/>
                <a:cs typeface="Times New Roman"/>
              </a:rPr>
              <a:t>r3</a:t>
            </a:r>
            <a:r>
              <a:rPr lang="en-US" dirty="0" smtClean="0">
                <a:latin typeface="Courier New"/>
                <a:ea typeface="Times New Roman"/>
                <a:cs typeface="Times New Roman"/>
              </a:rPr>
              <a:t>,r1,r4    </a:t>
            </a:r>
            <a:r>
              <a:rPr lang="en-US" dirty="0">
                <a:latin typeface="Courier New"/>
                <a:ea typeface="Times New Roman"/>
                <a:cs typeface="Times New Roman"/>
              </a:rPr>
              <a:t>;add c to b from register r4 to get a</a:t>
            </a:r>
            <a:endParaRPr lang="en-US" dirty="0">
              <a:latin typeface="Times New Roman"/>
              <a:ea typeface="Times New Roman"/>
            </a:endParaRPr>
          </a:p>
          <a:p>
            <a:pPr algn="just">
              <a:tabLst>
                <a:tab pos="2171700" algn="l"/>
              </a:tabLst>
            </a:pPr>
            <a:r>
              <a:rPr lang="en-US" dirty="0" smtClean="0">
                <a:latin typeface="Courier New"/>
                <a:ea typeface="Times New Roman"/>
                <a:cs typeface="Times New Roman"/>
              </a:rPr>
              <a:t>3  </a:t>
            </a:r>
            <a:r>
              <a:rPr lang="en-US" dirty="0" err="1" smtClean="0">
                <a:latin typeface="Courier New"/>
                <a:ea typeface="Times New Roman"/>
                <a:cs typeface="Times New Roman"/>
              </a:rPr>
              <a:t>ldr</a:t>
            </a:r>
            <a:r>
              <a:rPr lang="en-US" dirty="0" smtClean="0">
                <a:latin typeface="Courier New"/>
                <a:ea typeface="Times New Roman"/>
                <a:cs typeface="Times New Roman"/>
              </a:rPr>
              <a:t> </a:t>
            </a:r>
            <a:r>
              <a:rPr lang="en-US" b="1" dirty="0" smtClean="0">
                <a:solidFill>
                  <a:srgbClr val="0000FF"/>
                </a:solidFill>
                <a:latin typeface="Courier New"/>
                <a:ea typeface="Times New Roman"/>
                <a:cs typeface="Times New Roman"/>
              </a:rPr>
              <a:t>r1</a:t>
            </a:r>
            <a:r>
              <a:rPr lang="en-US" dirty="0">
                <a:latin typeface="Courier New"/>
                <a:ea typeface="Times New Roman"/>
                <a:cs typeface="Times New Roman"/>
              </a:rPr>
              <a:t>,[r5]     ;get q from memory</a:t>
            </a:r>
            <a:endParaRPr lang="en-US" dirty="0">
              <a:latin typeface="Times New Roman"/>
              <a:ea typeface="Times New Roman"/>
            </a:endParaRPr>
          </a:p>
          <a:p>
            <a:pPr algn="just">
              <a:tabLst>
                <a:tab pos="2171700" algn="l"/>
              </a:tabLst>
            </a:pPr>
            <a:r>
              <a:rPr lang="en-US" dirty="0" smtClean="0">
                <a:latin typeface="Courier New"/>
                <a:ea typeface="Times New Roman"/>
                <a:cs typeface="Times New Roman"/>
              </a:rPr>
              <a:t>4  add </a:t>
            </a:r>
            <a:r>
              <a:rPr lang="en-US" b="1" dirty="0" smtClean="0">
                <a:latin typeface="Courier New"/>
                <a:ea typeface="Times New Roman"/>
                <a:cs typeface="Times New Roman"/>
              </a:rPr>
              <a:t>r6</a:t>
            </a:r>
            <a:r>
              <a:rPr lang="en-US" dirty="0" smtClean="0">
                <a:latin typeface="Courier New"/>
                <a:ea typeface="Times New Roman"/>
                <a:cs typeface="Times New Roman"/>
              </a:rPr>
              <a:t>,</a:t>
            </a:r>
            <a:r>
              <a:rPr lang="en-US" dirty="0" smtClean="0">
                <a:solidFill>
                  <a:srgbClr val="0000FF"/>
                </a:solidFill>
                <a:latin typeface="Courier New"/>
                <a:ea typeface="Times New Roman"/>
                <a:cs typeface="Times New Roman"/>
              </a:rPr>
              <a:t>r1</a:t>
            </a:r>
            <a:r>
              <a:rPr lang="en-US" dirty="0" smtClean="0">
                <a:latin typeface="Courier New"/>
                <a:ea typeface="Times New Roman"/>
                <a:cs typeface="Times New Roman"/>
              </a:rPr>
              <a:t>,r7    </a:t>
            </a:r>
            <a:r>
              <a:rPr lang="en-US" dirty="0">
                <a:latin typeface="Courier New"/>
                <a:ea typeface="Times New Roman"/>
                <a:cs typeface="Times New Roman"/>
              </a:rPr>
              <a:t>;add r to q from register r7 to get p</a:t>
            </a:r>
            <a:endParaRPr lang="en-US" dirty="0">
              <a:latin typeface="Times New Roman"/>
              <a:ea typeface="Times New Roman"/>
            </a:endParaRPr>
          </a:p>
          <a:p>
            <a:endParaRPr lang="en-US" dirty="0" smtClean="0"/>
          </a:p>
          <a:p>
            <a:r>
              <a:rPr lang="en-US" dirty="0"/>
              <a:t>Consider the </a:t>
            </a:r>
            <a:r>
              <a:rPr lang="en-US" i="1" dirty="0"/>
              <a:t>history</a:t>
            </a:r>
            <a:r>
              <a:rPr lang="en-US" dirty="0"/>
              <a:t> of r1. </a:t>
            </a:r>
            <a:endParaRPr lang="en-US" dirty="0" smtClean="0"/>
          </a:p>
          <a:p>
            <a:endParaRPr lang="en-US" dirty="0"/>
          </a:p>
          <a:p>
            <a:r>
              <a:rPr lang="en-US" dirty="0" smtClean="0"/>
              <a:t>It </a:t>
            </a:r>
            <a:r>
              <a:rPr lang="en-US" dirty="0"/>
              <a:t>is loaded with an operand in line 1 and that operand is used in line 2. </a:t>
            </a:r>
            <a:endParaRPr lang="en-US" dirty="0" smtClean="0"/>
          </a:p>
          <a:p>
            <a:endParaRPr lang="en-US" dirty="0"/>
          </a:p>
          <a:p>
            <a:r>
              <a:rPr lang="en-US" dirty="0" smtClean="0"/>
              <a:t>The </a:t>
            </a:r>
            <a:r>
              <a:rPr lang="en-US" dirty="0"/>
              <a:t>instruction in line 3 </a:t>
            </a:r>
            <a:r>
              <a:rPr lang="en-US" i="1" dirty="0"/>
              <a:t>reuses</a:t>
            </a:r>
            <a:r>
              <a:rPr lang="en-US" dirty="0"/>
              <a:t> register r1 in the calculation of </a:t>
            </a:r>
            <a:r>
              <a:rPr lang="en-US" i="1" dirty="0"/>
              <a:t>p</a:t>
            </a:r>
            <a:r>
              <a:rPr lang="en-US" dirty="0"/>
              <a:t> because its contents are no longer needed after </a:t>
            </a:r>
            <a:r>
              <a:rPr lang="en-US" dirty="0" smtClean="0"/>
              <a:t>of </a:t>
            </a:r>
            <a:r>
              <a:rPr lang="en-US" i="1" dirty="0"/>
              <a:t>a</a:t>
            </a:r>
            <a:r>
              <a:rPr lang="en-US" dirty="0"/>
              <a:t> has been calculated in line 2. </a:t>
            </a:r>
            <a:endParaRPr lang="en-US" dirty="0" smtClean="0"/>
          </a:p>
          <a:p>
            <a:endParaRPr lang="en-US" dirty="0"/>
          </a:p>
          <a:p>
            <a:r>
              <a:rPr lang="en-US" dirty="0" smtClean="0"/>
              <a:t>However</a:t>
            </a:r>
            <a:r>
              <a:rPr lang="en-US" dirty="0"/>
              <a:t>, pipelined and superscalar processors run into a problem because the first use and the subsequent reuse of register r1 may overlap.</a:t>
            </a:r>
          </a:p>
          <a:p>
            <a:endParaRPr lang="en-US" dirty="0"/>
          </a:p>
        </p:txBody>
      </p:sp>
    </p:spTree>
    <p:extLst>
      <p:ext uri="{BB962C8B-B14F-4D97-AF65-F5344CB8AC3E}">
        <p14:creationId xmlns:p14="http://schemas.microsoft.com/office/powerpoint/2010/main" val="1996632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37</a:t>
            </a:fld>
            <a:endParaRPr lang="en-US" dirty="0"/>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370490" y="685800"/>
            <a:ext cx="8153400" cy="3077766"/>
          </a:xfrm>
          <a:prstGeom prst="rect">
            <a:avLst/>
          </a:prstGeom>
        </p:spPr>
        <p:txBody>
          <a:bodyPr wrap="square">
            <a:spAutoFit/>
          </a:bodyPr>
          <a:lstStyle/>
          <a:p>
            <a:pPr>
              <a:tabLst>
                <a:tab pos="457200" algn="l"/>
                <a:tab pos="1028700" algn="l"/>
                <a:tab pos="1600200" algn="l"/>
                <a:tab pos="2171700" algn="l"/>
              </a:tabLst>
            </a:pPr>
            <a:r>
              <a:rPr lang="en-US" dirty="0">
                <a:latin typeface="Times New Roman"/>
                <a:ea typeface="Times New Roman"/>
              </a:rPr>
              <a:t>Consider the following example on a generic </a:t>
            </a:r>
            <a:r>
              <a:rPr lang="en-US" dirty="0" smtClean="0">
                <a:latin typeface="Times New Roman"/>
                <a:ea typeface="Times New Roman"/>
              </a:rPr>
              <a:t>machine. </a:t>
            </a:r>
            <a:r>
              <a:rPr lang="en-US" dirty="0">
                <a:latin typeface="Times New Roman"/>
                <a:ea typeface="Times New Roman"/>
              </a:rPr>
              <a:t>This code loads data and evaluates a simple expression.</a:t>
            </a:r>
          </a:p>
          <a:p>
            <a:pPr algn="just">
              <a:tabLst>
                <a:tab pos="457200" algn="l"/>
                <a:tab pos="1028700" algn="l"/>
                <a:tab pos="1600200" algn="l"/>
                <a:tab pos="2171700" algn="l"/>
              </a:tabLst>
            </a:pPr>
            <a:r>
              <a:rPr lang="en-US" dirty="0">
                <a:latin typeface="Times New Roman"/>
                <a:ea typeface="Times New Roman"/>
              </a:rPr>
              <a:t> </a:t>
            </a:r>
          </a:p>
          <a:p>
            <a:pPr algn="just">
              <a:tabLst>
                <a:tab pos="457200" algn="l"/>
                <a:tab pos="1600200" algn="l"/>
                <a:tab pos="2171700" algn="l"/>
              </a:tabLst>
            </a:pPr>
            <a:r>
              <a:rPr lang="en-US" sz="2000" dirty="0" smtClean="0">
                <a:latin typeface="Courier New"/>
                <a:ea typeface="Times New Roman"/>
                <a:cs typeface="Times New Roman"/>
              </a:rPr>
              <a:t>1  </a:t>
            </a:r>
            <a:r>
              <a:rPr lang="en-US" sz="2000" dirty="0" err="1" smtClean="0">
                <a:latin typeface="Courier New"/>
                <a:ea typeface="Times New Roman"/>
                <a:cs typeface="Times New Roman"/>
              </a:rPr>
              <a:t>ldr</a:t>
            </a:r>
            <a:r>
              <a:rPr lang="en-US" sz="2000" dirty="0" smtClean="0">
                <a:latin typeface="Courier New"/>
                <a:ea typeface="Times New Roman"/>
                <a:cs typeface="Times New Roman"/>
              </a:rPr>
              <a:t>   </a:t>
            </a:r>
            <a:r>
              <a:rPr lang="en-US" sz="2000" b="1" dirty="0">
                <a:latin typeface="Courier New"/>
                <a:ea typeface="Times New Roman"/>
                <a:cs typeface="Times New Roman"/>
              </a:rPr>
              <a:t>r1</a:t>
            </a:r>
            <a:r>
              <a:rPr lang="en-US" sz="2000" dirty="0">
                <a:latin typeface="Courier New"/>
                <a:ea typeface="Times New Roman"/>
                <a:cs typeface="Times New Roman"/>
              </a:rPr>
              <a:t>,[r0]     ;get x</a:t>
            </a:r>
            <a:endParaRPr lang="en-US" sz="2000" dirty="0">
              <a:latin typeface="Times New Roman"/>
              <a:ea typeface="Times New Roman"/>
            </a:endParaRPr>
          </a:p>
          <a:p>
            <a:pPr algn="just">
              <a:tabLst>
                <a:tab pos="457200" algn="l"/>
                <a:tab pos="1600200" algn="l"/>
                <a:tab pos="2171700" algn="l"/>
              </a:tabLst>
            </a:pPr>
            <a:r>
              <a:rPr lang="en-US" sz="2000" dirty="0" smtClean="0">
                <a:latin typeface="Courier New"/>
                <a:ea typeface="Times New Roman"/>
                <a:cs typeface="Times New Roman"/>
              </a:rPr>
              <a:t>2  </a:t>
            </a:r>
            <a:r>
              <a:rPr lang="en-US" sz="2000" dirty="0" err="1" smtClean="0">
                <a:latin typeface="Courier New"/>
                <a:ea typeface="Times New Roman"/>
                <a:cs typeface="Times New Roman"/>
              </a:rPr>
              <a:t>ldr</a:t>
            </a:r>
            <a:r>
              <a:rPr lang="en-US" sz="2000" dirty="0" smtClean="0">
                <a:latin typeface="Courier New"/>
                <a:ea typeface="Times New Roman"/>
                <a:cs typeface="Times New Roman"/>
              </a:rPr>
              <a:t>   </a:t>
            </a:r>
            <a:r>
              <a:rPr lang="en-US" sz="2000" b="1" dirty="0">
                <a:latin typeface="Courier New"/>
                <a:ea typeface="Times New Roman"/>
                <a:cs typeface="Times New Roman"/>
              </a:rPr>
              <a:t>r2</a:t>
            </a:r>
            <a:r>
              <a:rPr lang="en-US" sz="2000" dirty="0">
                <a:latin typeface="Courier New"/>
                <a:ea typeface="Times New Roman"/>
                <a:cs typeface="Times New Roman"/>
              </a:rPr>
              <a:t>,[r3]     ;get y in r2 (first use of r2)</a:t>
            </a:r>
            <a:endParaRPr lang="en-US" sz="2000" dirty="0">
              <a:latin typeface="Times New Roman"/>
              <a:ea typeface="Times New Roman"/>
            </a:endParaRPr>
          </a:p>
          <a:p>
            <a:pPr algn="just">
              <a:tabLst>
                <a:tab pos="457200" algn="l"/>
                <a:tab pos="1600200" algn="l"/>
                <a:tab pos="2171700" algn="l"/>
              </a:tabLst>
            </a:pPr>
            <a:r>
              <a:rPr lang="es-ES" sz="2000" dirty="0" smtClean="0">
                <a:latin typeface="Courier New"/>
                <a:ea typeface="Times New Roman"/>
                <a:cs typeface="Times New Roman"/>
              </a:rPr>
              <a:t>3  </a:t>
            </a:r>
            <a:r>
              <a:rPr lang="es-ES" sz="2000" dirty="0" err="1" smtClean="0">
                <a:latin typeface="Courier New"/>
                <a:ea typeface="Times New Roman"/>
                <a:cs typeface="Times New Roman"/>
              </a:rPr>
              <a:t>mlt</a:t>
            </a:r>
            <a:r>
              <a:rPr lang="es-ES" sz="2000" dirty="0" smtClean="0">
                <a:latin typeface="Courier New"/>
                <a:ea typeface="Times New Roman"/>
                <a:cs typeface="Times New Roman"/>
              </a:rPr>
              <a:t>   </a:t>
            </a:r>
            <a:r>
              <a:rPr lang="es-ES" sz="2000" b="1" dirty="0">
                <a:latin typeface="Courier New"/>
                <a:ea typeface="Times New Roman"/>
                <a:cs typeface="Times New Roman"/>
              </a:rPr>
              <a:t>r4</a:t>
            </a:r>
            <a:r>
              <a:rPr lang="es-ES" sz="2000" dirty="0">
                <a:latin typeface="Courier New"/>
                <a:ea typeface="Times New Roman"/>
                <a:cs typeface="Times New Roman"/>
              </a:rPr>
              <a:t>,r1,r2    ;z = </a:t>
            </a:r>
            <a:r>
              <a:rPr lang="es-ES" sz="2000" dirty="0" err="1">
                <a:latin typeface="Courier New"/>
                <a:ea typeface="Times New Roman"/>
                <a:cs typeface="Times New Roman"/>
              </a:rPr>
              <a:t>x</a:t>
            </a:r>
            <a:r>
              <a:rPr lang="es-ES" sz="2000" dirty="0" err="1">
                <a:latin typeface="Courier New"/>
                <a:ea typeface="Times New Roman"/>
              </a:rPr>
              <a:t>·</a:t>
            </a:r>
            <a:r>
              <a:rPr lang="es-ES" sz="2000" dirty="0" err="1">
                <a:latin typeface="Courier New"/>
                <a:ea typeface="Times New Roman"/>
                <a:cs typeface="Times New Roman"/>
              </a:rPr>
              <a:t>y</a:t>
            </a:r>
            <a:endParaRPr lang="en-US" sz="2000" dirty="0">
              <a:latin typeface="Times New Roman"/>
              <a:ea typeface="Times New Roman"/>
            </a:endParaRPr>
          </a:p>
          <a:p>
            <a:pPr algn="just">
              <a:tabLst>
                <a:tab pos="457200" algn="l"/>
                <a:tab pos="1600200" algn="l"/>
                <a:tab pos="2171700" algn="l"/>
              </a:tabLst>
            </a:pPr>
            <a:r>
              <a:rPr lang="es-ES" sz="2000" dirty="0" smtClean="0">
                <a:latin typeface="Courier New"/>
                <a:ea typeface="Times New Roman"/>
                <a:cs typeface="Times New Roman"/>
              </a:rPr>
              <a:t>4  sub   </a:t>
            </a:r>
            <a:r>
              <a:rPr lang="es-ES" sz="2000" b="1" dirty="0">
                <a:latin typeface="Courier New"/>
                <a:ea typeface="Times New Roman"/>
                <a:cs typeface="Times New Roman"/>
              </a:rPr>
              <a:t>r5</a:t>
            </a:r>
            <a:r>
              <a:rPr lang="es-ES" sz="2000" dirty="0">
                <a:latin typeface="Courier New"/>
                <a:ea typeface="Times New Roman"/>
                <a:cs typeface="Times New Roman"/>
              </a:rPr>
              <a:t>,r1,#4    ;q = x - 4</a:t>
            </a:r>
            <a:endParaRPr lang="en-US" sz="2000" dirty="0">
              <a:latin typeface="Times New Roman"/>
              <a:ea typeface="Times New Roman"/>
            </a:endParaRPr>
          </a:p>
          <a:p>
            <a:pPr algn="just">
              <a:tabLst>
                <a:tab pos="457200" algn="l"/>
                <a:tab pos="1600200" algn="l"/>
                <a:tab pos="2171700" algn="l"/>
              </a:tabLst>
            </a:pPr>
            <a:r>
              <a:rPr lang="en-US" sz="2000" dirty="0" smtClean="0">
                <a:latin typeface="Courier New"/>
                <a:ea typeface="Times New Roman"/>
                <a:cs typeface="Times New Roman"/>
              </a:rPr>
              <a:t>5  </a:t>
            </a:r>
            <a:r>
              <a:rPr lang="en-US" sz="2000" dirty="0" smtClean="0">
                <a:solidFill>
                  <a:srgbClr val="FF0000"/>
                </a:solidFill>
                <a:latin typeface="Courier New"/>
                <a:ea typeface="Times New Roman"/>
                <a:cs typeface="Times New Roman"/>
              </a:rPr>
              <a:t>div   </a:t>
            </a:r>
            <a:r>
              <a:rPr lang="en-US" sz="2000" b="1" dirty="0">
                <a:solidFill>
                  <a:srgbClr val="FF0000"/>
                </a:solidFill>
                <a:latin typeface="Courier New"/>
                <a:ea typeface="Times New Roman"/>
                <a:cs typeface="Times New Roman"/>
              </a:rPr>
              <a:t>r2</a:t>
            </a:r>
            <a:r>
              <a:rPr lang="en-US" sz="2000" dirty="0">
                <a:solidFill>
                  <a:srgbClr val="FF0000"/>
                </a:solidFill>
                <a:latin typeface="Courier New"/>
                <a:ea typeface="Times New Roman"/>
                <a:cs typeface="Times New Roman"/>
              </a:rPr>
              <a:t>,r1,r5    ;z = x/(x – y) (reuse of r2)</a:t>
            </a:r>
            <a:endParaRPr lang="en-US" sz="2000" dirty="0">
              <a:solidFill>
                <a:srgbClr val="FF0000"/>
              </a:solidFill>
              <a:latin typeface="Times New Roman"/>
              <a:ea typeface="Times New Roman"/>
            </a:endParaRPr>
          </a:p>
          <a:p>
            <a:pPr marL="457200" indent="-457200" algn="just">
              <a:buAutoNum type="arabicPlain" startAt="6"/>
              <a:tabLst>
                <a:tab pos="457200" algn="l"/>
                <a:tab pos="1600200" algn="l"/>
                <a:tab pos="2171700" algn="l"/>
              </a:tabLst>
            </a:pPr>
            <a:r>
              <a:rPr lang="en-US" sz="2000" dirty="0" smtClean="0">
                <a:latin typeface="Courier New"/>
                <a:ea typeface="Times New Roman"/>
                <a:cs typeface="Times New Roman"/>
              </a:rPr>
              <a:t>add   </a:t>
            </a:r>
            <a:r>
              <a:rPr lang="en-US" sz="2000" b="1" dirty="0">
                <a:latin typeface="Courier New"/>
                <a:ea typeface="Times New Roman"/>
                <a:cs typeface="Times New Roman"/>
              </a:rPr>
              <a:t>r6</a:t>
            </a:r>
            <a:r>
              <a:rPr lang="en-US" sz="2000" dirty="0">
                <a:latin typeface="Courier New"/>
                <a:ea typeface="Times New Roman"/>
                <a:cs typeface="Times New Roman"/>
              </a:rPr>
              <a:t>,r4,</a:t>
            </a:r>
            <a:r>
              <a:rPr lang="en-US" sz="2000" dirty="0">
                <a:solidFill>
                  <a:srgbClr val="0000FF"/>
                </a:solidFill>
                <a:latin typeface="Courier New"/>
                <a:ea typeface="Times New Roman"/>
                <a:cs typeface="Times New Roman"/>
              </a:rPr>
              <a:t>r2</a:t>
            </a:r>
            <a:r>
              <a:rPr lang="en-US" sz="2000" dirty="0">
                <a:latin typeface="Courier New"/>
                <a:ea typeface="Times New Roman"/>
                <a:cs typeface="Times New Roman"/>
              </a:rPr>
              <a:t>    ;s = </a:t>
            </a:r>
            <a:r>
              <a:rPr lang="en-US" sz="2000" dirty="0" err="1">
                <a:latin typeface="Courier New"/>
                <a:ea typeface="Times New Roman"/>
                <a:cs typeface="Times New Roman"/>
              </a:rPr>
              <a:t>x</a:t>
            </a:r>
            <a:r>
              <a:rPr lang="en-US" sz="2000" dirty="0" err="1">
                <a:latin typeface="Courier New"/>
                <a:ea typeface="Times New Roman"/>
              </a:rPr>
              <a:t>·</a:t>
            </a:r>
            <a:r>
              <a:rPr lang="en-US" sz="2000" dirty="0" err="1">
                <a:latin typeface="Courier New"/>
                <a:ea typeface="Times New Roman"/>
                <a:cs typeface="Times New Roman"/>
              </a:rPr>
              <a:t>y</a:t>
            </a:r>
            <a:r>
              <a:rPr lang="en-US" sz="2000" dirty="0">
                <a:latin typeface="Courier New"/>
                <a:ea typeface="Times New Roman"/>
                <a:cs typeface="Times New Roman"/>
              </a:rPr>
              <a:t> + x/(x – 4</a:t>
            </a:r>
            <a:r>
              <a:rPr lang="en-US" sz="2000" dirty="0" smtClean="0">
                <a:latin typeface="Courier New"/>
                <a:ea typeface="Times New Roman"/>
                <a:cs typeface="Times New Roman"/>
              </a:rPr>
              <a:t>)</a:t>
            </a:r>
          </a:p>
          <a:p>
            <a:pPr marL="457200" indent="-457200" algn="just">
              <a:buAutoNum type="arabicPlain" startAt="6"/>
              <a:tabLst>
                <a:tab pos="457200" algn="l"/>
                <a:tab pos="1600200" algn="l"/>
                <a:tab pos="2171700" algn="l"/>
              </a:tabLst>
            </a:pPr>
            <a:endParaRPr lang="en-GB" sz="2000" dirty="0" smtClean="0">
              <a:latin typeface="Courier New"/>
              <a:ea typeface="Times New Roman"/>
              <a:cs typeface="Times New Roman"/>
            </a:endParaRPr>
          </a:p>
        </p:txBody>
      </p:sp>
    </p:spTree>
    <p:extLst>
      <p:ext uri="{BB962C8B-B14F-4D97-AF65-F5344CB8AC3E}">
        <p14:creationId xmlns:p14="http://schemas.microsoft.com/office/powerpoint/2010/main" val="2524301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08\87046-08-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44" y="2211526"/>
            <a:ext cx="6329855" cy="4262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282152" cy="1754326"/>
          </a:xfrm>
          <a:prstGeom prst="rect">
            <a:avLst/>
          </a:prstGeom>
        </p:spPr>
        <p:txBody>
          <a:bodyPr wrap="square">
            <a:spAutoFit/>
          </a:bodyPr>
          <a:lstStyle/>
          <a:p>
            <a:r>
              <a:rPr lang="en-US" dirty="0"/>
              <a:t>Figure 8.10 illustrates </a:t>
            </a:r>
            <a:r>
              <a:rPr lang="en-US" dirty="0" smtClean="0"/>
              <a:t>this </a:t>
            </a:r>
            <a:r>
              <a:rPr lang="en-US" dirty="0"/>
              <a:t>sequence of instructions being executed. We have used a notation that gives the program line number of each instruction, the operation being performed, the latency of the instruction, the destination operand, and the source operands. Lines drawn between instructions indicate dependencies; for example, instruction 3 uses registers r1 and r2 from instructions 1 and 2, respectively.</a:t>
            </a:r>
          </a:p>
        </p:txBody>
      </p:sp>
    </p:spTree>
    <p:extLst>
      <p:ext uri="{BB962C8B-B14F-4D97-AF65-F5344CB8AC3E}">
        <p14:creationId xmlns:p14="http://schemas.microsoft.com/office/powerpoint/2010/main" val="2936215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39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08\87046-08-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03453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41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1"/>
          <p:cNvSpPr txBox="1">
            <a:spLocks noChangeArrowheads="1"/>
          </p:cNvSpPr>
          <p:nvPr/>
        </p:nvSpPr>
        <p:spPr bwMode="auto">
          <a:xfrm>
            <a:off x="533400" y="533400"/>
            <a:ext cx="7467600" cy="52578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2000" b="1" dirty="0">
                <a:solidFill>
                  <a:schemeClr val="bg1"/>
                </a:solidFill>
                <a:effectLst/>
                <a:latin typeface="Arial"/>
                <a:ea typeface="Times New Roman"/>
              </a:rPr>
              <a:t>Parallel Execution</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Arial"/>
                <a:ea typeface="Times New Roman"/>
              </a:rPr>
              <a:t>Superscalar processors rely on arranging instructions so that they can be executed simultaneously. Consider:</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Courier New"/>
                <a:ea typeface="Times New Roman"/>
              </a:rPr>
              <a:t>ADD </a:t>
            </a:r>
            <a:r>
              <a:rPr lang="en-US" sz="2000" b="1" dirty="0">
                <a:solidFill>
                  <a:schemeClr val="bg1"/>
                </a:solidFill>
                <a:effectLst/>
                <a:latin typeface="Courier New"/>
                <a:ea typeface="Times New Roman"/>
              </a:rPr>
              <a:t>r1</a:t>
            </a:r>
            <a:r>
              <a:rPr lang="en-US" sz="2000" dirty="0">
                <a:solidFill>
                  <a:schemeClr val="bg1"/>
                </a:solidFill>
                <a:effectLst/>
                <a:latin typeface="Courier New"/>
                <a:ea typeface="Times New Roman"/>
              </a:rPr>
              <a:t>,r2,r3</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Courier New"/>
                <a:ea typeface="Times New Roman"/>
              </a:rPr>
              <a:t>ADD </a:t>
            </a:r>
            <a:r>
              <a:rPr lang="en-US" sz="2000" b="1" dirty="0">
                <a:solidFill>
                  <a:schemeClr val="bg1"/>
                </a:solidFill>
                <a:effectLst/>
                <a:latin typeface="Courier New"/>
                <a:ea typeface="Times New Roman"/>
              </a:rPr>
              <a:t>r5</a:t>
            </a:r>
            <a:r>
              <a:rPr lang="en-US" sz="2000" dirty="0">
                <a:solidFill>
                  <a:schemeClr val="bg1"/>
                </a:solidFill>
                <a:effectLst/>
                <a:latin typeface="Courier New"/>
                <a:ea typeface="Times New Roman"/>
              </a:rPr>
              <a:t>,r4,r1	</a:t>
            </a:r>
            <a:r>
              <a:rPr lang="en-US" sz="2000" dirty="0">
                <a:solidFill>
                  <a:schemeClr val="bg1"/>
                </a:solidFill>
                <a:effectLst/>
                <a:latin typeface="Arial Narrow"/>
                <a:ea typeface="Times New Roman"/>
                <a:cs typeface="Courier New"/>
              </a:rPr>
              <a:t>;cannot be executed until r1 created</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Courier New"/>
                <a:ea typeface="Times New Roman"/>
              </a:rPr>
              <a:t>ADD </a:t>
            </a:r>
            <a:r>
              <a:rPr lang="en-US" sz="2000" b="1" dirty="0">
                <a:solidFill>
                  <a:schemeClr val="bg1"/>
                </a:solidFill>
                <a:effectLst/>
                <a:latin typeface="Courier New"/>
                <a:ea typeface="Times New Roman"/>
              </a:rPr>
              <a:t>r6</a:t>
            </a:r>
            <a:r>
              <a:rPr lang="en-US" sz="2000" dirty="0">
                <a:solidFill>
                  <a:schemeClr val="bg1"/>
                </a:solidFill>
                <a:effectLst/>
                <a:latin typeface="Courier New"/>
                <a:ea typeface="Times New Roman"/>
              </a:rPr>
              <a:t>,r5,r7	</a:t>
            </a:r>
            <a:r>
              <a:rPr lang="en-US" sz="2000" dirty="0">
                <a:solidFill>
                  <a:schemeClr val="bg1"/>
                </a:solidFill>
                <a:effectLst/>
                <a:latin typeface="Arial Narrow"/>
                <a:ea typeface="Times New Roman"/>
                <a:cs typeface="Courier New"/>
              </a:rPr>
              <a:t>;cannot be executed until r5 created</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Arial"/>
                <a:ea typeface="Times New Roman"/>
              </a:rPr>
              <a:t>The above code cannot be executed in parallel because of data dependency. However, the following fragment can be executed in parallel.</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Arial"/>
                <a:ea typeface="Times New Roman"/>
              </a:rPr>
              <a:t> </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Courier New"/>
                <a:ea typeface="Times New Roman"/>
              </a:rPr>
              <a:t>ADD </a:t>
            </a:r>
            <a:r>
              <a:rPr lang="en-US" sz="2000" b="1" dirty="0">
                <a:solidFill>
                  <a:schemeClr val="bg1"/>
                </a:solidFill>
                <a:effectLst/>
                <a:latin typeface="Courier New"/>
                <a:ea typeface="Times New Roman"/>
              </a:rPr>
              <a:t>r1</a:t>
            </a:r>
            <a:r>
              <a:rPr lang="en-US" sz="2000" dirty="0">
                <a:solidFill>
                  <a:schemeClr val="bg1"/>
                </a:solidFill>
                <a:effectLst/>
                <a:latin typeface="Courier New"/>
                <a:ea typeface="Times New Roman"/>
              </a:rPr>
              <a:t>,r2,r3</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Courier New"/>
                <a:ea typeface="Times New Roman"/>
              </a:rPr>
              <a:t>ADD </a:t>
            </a:r>
            <a:r>
              <a:rPr lang="en-US" sz="2000" b="1" dirty="0">
                <a:solidFill>
                  <a:schemeClr val="bg1"/>
                </a:solidFill>
                <a:effectLst/>
                <a:latin typeface="Courier New"/>
                <a:ea typeface="Times New Roman"/>
              </a:rPr>
              <a:t>r4</a:t>
            </a:r>
            <a:r>
              <a:rPr lang="en-US" sz="2000" dirty="0">
                <a:solidFill>
                  <a:schemeClr val="bg1"/>
                </a:solidFill>
                <a:effectLst/>
                <a:latin typeface="Courier New"/>
                <a:ea typeface="Times New Roman"/>
              </a:rPr>
              <a:t>,r5,r6	</a:t>
            </a:r>
            <a:r>
              <a:rPr lang="en-US" sz="2000" dirty="0">
                <a:solidFill>
                  <a:schemeClr val="bg1"/>
                </a:solidFill>
                <a:effectLst/>
                <a:latin typeface="Arial Narrow"/>
                <a:ea typeface="Times New Roman"/>
                <a:cs typeface="Courier New"/>
              </a:rPr>
              <a:t>;no waiting for r5 and r6</a:t>
            </a:r>
            <a:endParaRPr lang="en-US" sz="2000" dirty="0">
              <a:solidFill>
                <a:schemeClr val="bg1"/>
              </a:solidFill>
              <a:effectLst/>
              <a:latin typeface="Times New Roman"/>
              <a:ea typeface="Times New Roman"/>
            </a:endParaRPr>
          </a:p>
          <a:p>
            <a:pPr marL="0" marR="0">
              <a:spcBef>
                <a:spcPts val="0"/>
              </a:spcBef>
              <a:spcAft>
                <a:spcPts val="0"/>
              </a:spcAft>
            </a:pPr>
            <a:r>
              <a:rPr lang="en-US" sz="2000" dirty="0">
                <a:solidFill>
                  <a:schemeClr val="bg1"/>
                </a:solidFill>
                <a:effectLst/>
                <a:latin typeface="Courier New"/>
                <a:ea typeface="Times New Roman"/>
              </a:rPr>
              <a:t>ADD </a:t>
            </a:r>
            <a:r>
              <a:rPr lang="en-US" sz="2000" b="1" dirty="0">
                <a:solidFill>
                  <a:schemeClr val="bg1"/>
                </a:solidFill>
                <a:effectLst/>
                <a:latin typeface="Courier New"/>
                <a:ea typeface="Times New Roman"/>
              </a:rPr>
              <a:t>r7</a:t>
            </a:r>
            <a:r>
              <a:rPr lang="en-US" sz="2000" dirty="0">
                <a:solidFill>
                  <a:schemeClr val="bg1"/>
                </a:solidFill>
                <a:effectLst/>
                <a:latin typeface="Courier New"/>
                <a:ea typeface="Times New Roman"/>
              </a:rPr>
              <a:t>,r8,r9	</a:t>
            </a:r>
            <a:r>
              <a:rPr lang="en-US" sz="2000" dirty="0">
                <a:solidFill>
                  <a:schemeClr val="bg1"/>
                </a:solidFill>
                <a:effectLst/>
                <a:latin typeface="Arial Narrow"/>
                <a:ea typeface="Times New Roman"/>
                <a:cs typeface="Courier New"/>
              </a:rPr>
              <a:t>;no waiting for r8 and r9</a:t>
            </a:r>
            <a:endParaRPr lang="en-US" sz="2000" dirty="0">
              <a:solidFill>
                <a:schemeClr val="bg1"/>
              </a:solidFill>
              <a:effectLst/>
              <a:latin typeface="Times New Roman"/>
              <a:ea typeface="Times New Roman"/>
            </a:endParaRPr>
          </a:p>
          <a:p>
            <a:pPr marL="0" marR="0">
              <a:spcBef>
                <a:spcPts val="0"/>
              </a:spcBef>
              <a:spcAft>
                <a:spcPts val="0"/>
              </a:spcAft>
            </a:pPr>
            <a:r>
              <a:rPr lang="en-US" sz="1000" dirty="0">
                <a:effectLst/>
                <a:latin typeface="Times New Roman"/>
                <a:ea typeface="Times New Roman"/>
              </a:rPr>
              <a:t> </a:t>
            </a:r>
          </a:p>
        </p:txBody>
      </p:sp>
    </p:spTree>
    <p:extLst>
      <p:ext uri="{BB962C8B-B14F-4D97-AF65-F5344CB8AC3E}">
        <p14:creationId xmlns:p14="http://schemas.microsoft.com/office/powerpoint/2010/main" val="32695277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42" name="Picture 2" descr="E:\CengageBook\CengageLectureNotesWebsite\Clements 1e JPG_files\ch08\87046-08-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44" y="2211526"/>
            <a:ext cx="6329855" cy="4262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57200"/>
            <a:ext cx="8282152" cy="1477328"/>
          </a:xfrm>
          <a:prstGeom prst="rect">
            <a:avLst/>
          </a:prstGeom>
        </p:spPr>
        <p:txBody>
          <a:bodyPr wrap="square">
            <a:spAutoFit/>
          </a:bodyPr>
          <a:lstStyle/>
          <a:p>
            <a:r>
              <a:rPr lang="en-US" dirty="0"/>
              <a:t>Figure 8.10 demonstrates the effect of the </a:t>
            </a:r>
            <a:r>
              <a:rPr lang="en-US" i="1" dirty="0"/>
              <a:t>false data dependency</a:t>
            </a:r>
            <a:r>
              <a:rPr lang="en-US" dirty="0"/>
              <a:t> and the reuse of register r2 in instruction 5 by the heavy blue line. As you can see, the execution process along the path 1, 4, 5, 6 is held up by the path 2, 3, 6. </a:t>
            </a:r>
            <a:r>
              <a:rPr lang="en-US" i="1" dirty="0" smtClean="0"/>
              <a:t>False</a:t>
            </a:r>
            <a:r>
              <a:rPr lang="en-US" dirty="0" smtClean="0"/>
              <a:t> </a:t>
            </a:r>
            <a:r>
              <a:rPr lang="en-US" dirty="0"/>
              <a:t>data dependency indicates that the dependency is not inherent but is caused by a WAW (write-after-write) or WAR (write-after-read) operation.</a:t>
            </a:r>
          </a:p>
        </p:txBody>
      </p:sp>
    </p:spTree>
    <p:extLst>
      <p:ext uri="{BB962C8B-B14F-4D97-AF65-F5344CB8AC3E}">
        <p14:creationId xmlns:p14="http://schemas.microsoft.com/office/powerpoint/2010/main" val="1553978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1266" name="Picture 2" descr="E:\CengageBook\CengageLectureNotesWebsite\Clements 1e JPG_files\ch08\87046-08-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4630617" cy="41824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305800" cy="1477328"/>
          </a:xfrm>
          <a:prstGeom prst="rect">
            <a:avLst/>
          </a:prstGeom>
        </p:spPr>
        <p:txBody>
          <a:bodyPr wrap="square">
            <a:spAutoFit/>
          </a:bodyPr>
          <a:lstStyle/>
          <a:p>
            <a:r>
              <a:rPr lang="en-US" dirty="0"/>
              <a:t>By renaming register r2 as register r7 in instructions 5 and </a:t>
            </a:r>
            <a:r>
              <a:rPr lang="en-US" dirty="0" smtClean="0"/>
              <a:t>6, </a:t>
            </a:r>
            <a:r>
              <a:rPr lang="en-US" dirty="0"/>
              <a:t>the delay imposed on instruction 5 is removed. The arrangement of Figure 8.11 permits a significant improvement by means of out-of-order execution and register renaming. </a:t>
            </a:r>
            <a:r>
              <a:rPr lang="en-US" dirty="0" smtClean="0"/>
              <a:t>The execution </a:t>
            </a:r>
            <a:r>
              <a:rPr lang="en-US" dirty="0"/>
              <a:t>of instructions 1, 4, and 5 can take place in parallel with the execution of instructions 2 and 3.</a:t>
            </a:r>
          </a:p>
        </p:txBody>
      </p:sp>
    </p:spTree>
    <p:extLst>
      <p:ext uri="{BB962C8B-B14F-4D97-AF65-F5344CB8AC3E}">
        <p14:creationId xmlns:p14="http://schemas.microsoft.com/office/powerpoint/2010/main" val="3568840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2290" name="Picture 2" descr="E:\CengageBook\CengageLectureNotesWebsite\Clements 1e JPG_files\ch08\87046-08-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86" y="2057400"/>
            <a:ext cx="6339920" cy="434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38" y="457200"/>
            <a:ext cx="8229600" cy="1477328"/>
          </a:xfrm>
          <a:prstGeom prst="rect">
            <a:avLst/>
          </a:prstGeom>
        </p:spPr>
        <p:txBody>
          <a:bodyPr wrap="square">
            <a:spAutoFit/>
          </a:bodyPr>
          <a:lstStyle/>
          <a:p>
            <a:r>
              <a:rPr lang="en-US" b="1" dirty="0"/>
              <a:t>Superscalar Instruction Issue</a:t>
            </a:r>
            <a:endParaRPr lang="en-US" dirty="0"/>
          </a:p>
          <a:p>
            <a:r>
              <a:rPr lang="en-US" dirty="0"/>
              <a:t> </a:t>
            </a:r>
          </a:p>
          <a:p>
            <a:r>
              <a:rPr lang="en-US" dirty="0" err="1" smtClean="0"/>
              <a:t>Sima</a:t>
            </a:r>
            <a:r>
              <a:rPr lang="en-US" dirty="0"/>
              <a:t>, Fountain and </a:t>
            </a:r>
            <a:r>
              <a:rPr lang="en-US" dirty="0" err="1" smtClean="0"/>
              <a:t>Kacsuk</a:t>
            </a:r>
            <a:r>
              <a:rPr lang="en-US" dirty="0" smtClean="0"/>
              <a:t>, </a:t>
            </a:r>
            <a:r>
              <a:rPr lang="en-US" dirty="0"/>
              <a:t>employ the term </a:t>
            </a:r>
            <a:r>
              <a:rPr lang="en-US" i="1" dirty="0"/>
              <a:t>design space</a:t>
            </a:r>
            <a:r>
              <a:rPr lang="en-US" dirty="0"/>
              <a:t> to indicate the range of solutions that are available to the </a:t>
            </a:r>
            <a:r>
              <a:rPr lang="en-US" dirty="0" smtClean="0"/>
              <a:t>designer.  Figure </a:t>
            </a:r>
            <a:r>
              <a:rPr lang="en-US" dirty="0"/>
              <a:t>8.12 illustrates the </a:t>
            </a:r>
            <a:r>
              <a:rPr lang="en-US" dirty="0" smtClean="0"/>
              <a:t>design </a:t>
            </a:r>
            <a:r>
              <a:rPr lang="en-US" dirty="0"/>
              <a:t>space for instruction issue policies. </a:t>
            </a:r>
          </a:p>
        </p:txBody>
      </p:sp>
    </p:spTree>
    <p:extLst>
      <p:ext uri="{BB962C8B-B14F-4D97-AF65-F5344CB8AC3E}">
        <p14:creationId xmlns:p14="http://schemas.microsoft.com/office/powerpoint/2010/main" val="607127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Text Box 41"/>
          <p:cNvSpPr txBox="1">
            <a:spLocks noChangeArrowheads="1"/>
          </p:cNvSpPr>
          <p:nvPr/>
        </p:nvSpPr>
        <p:spPr bwMode="auto">
          <a:xfrm>
            <a:off x="304800" y="307777"/>
            <a:ext cx="7924800" cy="6169223"/>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chemeClr val="bg1"/>
                </a:solidFill>
                <a:effectLst/>
                <a:latin typeface="Arial"/>
                <a:ea typeface="Times New Roman"/>
              </a:rPr>
              <a:t>Data Dependencies</a:t>
            </a:r>
            <a:endParaRPr lang="en-US" sz="1600" dirty="0">
              <a:solidFill>
                <a:schemeClr val="bg1"/>
              </a:solidFill>
              <a:effectLst/>
              <a:latin typeface="Times New Roman"/>
              <a:ea typeface="Times New Roman"/>
            </a:endParaRPr>
          </a:p>
          <a:p>
            <a:pPr marL="0" marR="0">
              <a:spcBef>
                <a:spcPts val="0"/>
              </a:spcBef>
              <a:spcAft>
                <a:spcPts val="0"/>
              </a:spcAft>
            </a:pPr>
            <a:r>
              <a:rPr lang="en-US" sz="1600" dirty="0">
                <a:solidFill>
                  <a:schemeClr val="bg1"/>
                </a:solidFill>
                <a:effectLst/>
                <a:latin typeface="Times New Roman"/>
                <a:ea typeface="Times New Roman"/>
              </a:rPr>
              <a:t> </a:t>
            </a:r>
          </a:p>
          <a:p>
            <a:pPr marR="0">
              <a:spcBef>
                <a:spcPts val="0"/>
              </a:spcBef>
              <a:spcAft>
                <a:spcPts val="0"/>
              </a:spcAft>
              <a:tabLst>
                <a:tab pos="180340" algn="l"/>
              </a:tabLst>
            </a:pPr>
            <a:r>
              <a:rPr lang="en-US" sz="1400" dirty="0">
                <a:solidFill>
                  <a:schemeClr val="bg1"/>
                </a:solidFill>
                <a:effectLst/>
                <a:latin typeface="Arial"/>
                <a:ea typeface="Times New Roman"/>
              </a:rPr>
              <a:t>True data dependencies </a:t>
            </a:r>
            <a:r>
              <a:rPr lang="en-US" sz="1400" dirty="0" smtClean="0">
                <a:solidFill>
                  <a:schemeClr val="bg1"/>
                </a:solidFill>
                <a:effectLst/>
                <a:latin typeface="Arial"/>
                <a:ea typeface="Times New Roman"/>
              </a:rPr>
              <a:t>cannot </a:t>
            </a:r>
            <a:r>
              <a:rPr lang="en-US" sz="1400" dirty="0">
                <a:solidFill>
                  <a:schemeClr val="bg1"/>
                </a:solidFill>
                <a:effectLst/>
                <a:latin typeface="Arial"/>
                <a:ea typeface="Times New Roman"/>
              </a:rPr>
              <a:t>be eliminated by </a:t>
            </a:r>
            <a:r>
              <a:rPr lang="en-US" sz="1400" dirty="0" smtClean="0">
                <a:solidFill>
                  <a:schemeClr val="bg1"/>
                </a:solidFill>
                <a:effectLst/>
                <a:latin typeface="Arial"/>
                <a:ea typeface="Times New Roman"/>
              </a:rPr>
              <a:t>hardware </a:t>
            </a:r>
            <a:r>
              <a:rPr lang="en-US" sz="1400" dirty="0">
                <a:solidFill>
                  <a:schemeClr val="bg1"/>
                </a:solidFill>
                <a:effectLst/>
                <a:latin typeface="Arial"/>
                <a:ea typeface="Times New Roman"/>
              </a:rPr>
              <a:t>or software techniques. </a:t>
            </a:r>
            <a:r>
              <a:rPr lang="en-US" sz="1400" dirty="0" smtClean="0">
                <a:solidFill>
                  <a:schemeClr val="bg1"/>
                </a:solidFill>
                <a:effectLst/>
                <a:latin typeface="Arial"/>
                <a:ea typeface="Times New Roman"/>
              </a:rPr>
              <a:t>In </a:t>
            </a:r>
            <a:r>
              <a:rPr lang="en-US" sz="1400" dirty="0">
                <a:solidFill>
                  <a:schemeClr val="bg1"/>
                </a:solidFill>
                <a:effectLst/>
                <a:latin typeface="Arial"/>
                <a:ea typeface="Times New Roman"/>
              </a:rPr>
              <a:t>the code below, the </a:t>
            </a:r>
            <a:r>
              <a:rPr lang="en-US" sz="1400" dirty="0">
                <a:solidFill>
                  <a:schemeClr val="bg1"/>
                </a:solidFill>
                <a:effectLst/>
                <a:latin typeface="Courier New"/>
                <a:ea typeface="Times New Roman"/>
              </a:rPr>
              <a:t>ADD</a:t>
            </a:r>
            <a:r>
              <a:rPr lang="en-US" sz="1400" dirty="0">
                <a:solidFill>
                  <a:schemeClr val="bg1"/>
                </a:solidFill>
                <a:effectLst/>
                <a:latin typeface="Arial"/>
                <a:ea typeface="Times New Roman"/>
              </a:rPr>
              <a:t> instruction cannot be executed until after the load has taken place.</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LDR </a:t>
            </a:r>
            <a:r>
              <a:rPr lang="en-US" sz="1400" b="1" dirty="0">
                <a:solidFill>
                  <a:schemeClr val="bg1"/>
                </a:solidFill>
                <a:effectLst/>
                <a:latin typeface="Courier New"/>
                <a:ea typeface="Times New Roman"/>
              </a:rPr>
              <a:t>r3</a:t>
            </a:r>
            <a:r>
              <a:rPr lang="en-US" sz="1400" dirty="0">
                <a:solidFill>
                  <a:schemeClr val="bg1"/>
                </a:solidFill>
                <a:effectLst/>
                <a:latin typeface="Courier New"/>
                <a:ea typeface="Times New Roman"/>
              </a:rPr>
              <a:t>,[r10]     ;get data into r3</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ADD </a:t>
            </a:r>
            <a:r>
              <a:rPr lang="en-US" sz="1400" b="1" dirty="0">
                <a:solidFill>
                  <a:schemeClr val="bg1"/>
                </a:solidFill>
                <a:effectLst/>
                <a:latin typeface="Courier New"/>
                <a:ea typeface="Times New Roman"/>
              </a:rPr>
              <a:t>r5</a:t>
            </a:r>
            <a:r>
              <a:rPr lang="en-US" sz="1400" dirty="0">
                <a:solidFill>
                  <a:schemeClr val="bg1"/>
                </a:solidFill>
                <a:effectLst/>
                <a:latin typeface="Courier New"/>
                <a:ea typeface="Times New Roman"/>
              </a:rPr>
              <a:t>,r3,r4     ;now add the value in r3 to r4</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smtClean="0">
                <a:solidFill>
                  <a:schemeClr val="bg1"/>
                </a:solidFill>
                <a:effectLst/>
                <a:latin typeface="Arial"/>
                <a:ea typeface="Times New Roman"/>
              </a:rPr>
              <a:t>Two </a:t>
            </a:r>
            <a:r>
              <a:rPr lang="en-US" sz="1400" i="1" dirty="0">
                <a:solidFill>
                  <a:schemeClr val="bg1"/>
                </a:solidFill>
                <a:effectLst/>
                <a:latin typeface="Arial"/>
                <a:ea typeface="Times New Roman"/>
              </a:rPr>
              <a:t>false</a:t>
            </a:r>
            <a:r>
              <a:rPr lang="en-US" sz="1400" dirty="0">
                <a:solidFill>
                  <a:schemeClr val="bg1"/>
                </a:solidFill>
                <a:effectLst/>
                <a:latin typeface="Arial"/>
                <a:ea typeface="Times New Roman"/>
              </a:rPr>
              <a:t> data dependencies </a:t>
            </a:r>
            <a:r>
              <a:rPr lang="en-US" sz="1400" dirty="0" smtClean="0">
                <a:solidFill>
                  <a:schemeClr val="bg1"/>
                </a:solidFill>
                <a:effectLst/>
                <a:latin typeface="Arial"/>
                <a:ea typeface="Times New Roman"/>
              </a:rPr>
              <a:t>can </a:t>
            </a:r>
            <a:r>
              <a:rPr lang="en-US" sz="1400" dirty="0">
                <a:solidFill>
                  <a:schemeClr val="bg1"/>
                </a:solidFill>
                <a:effectLst/>
                <a:latin typeface="Arial"/>
                <a:ea typeface="Times New Roman"/>
              </a:rPr>
              <a:t>be removed by hardware or software techniques. An </a:t>
            </a:r>
            <a:r>
              <a:rPr lang="en-US" sz="1400" i="1" dirty="0">
                <a:solidFill>
                  <a:schemeClr val="bg1"/>
                </a:solidFill>
                <a:effectLst/>
                <a:latin typeface="Arial"/>
                <a:ea typeface="Times New Roman"/>
              </a:rPr>
              <a:t>output dependency</a:t>
            </a:r>
            <a:r>
              <a:rPr lang="en-US" sz="1400" dirty="0">
                <a:solidFill>
                  <a:schemeClr val="bg1"/>
                </a:solidFill>
                <a:effectLst/>
                <a:latin typeface="Arial"/>
                <a:ea typeface="Times New Roman"/>
              </a:rPr>
              <a:t> occurs when two instructions write to the same </a:t>
            </a:r>
            <a:r>
              <a:rPr lang="en-US" sz="1400" dirty="0" smtClean="0">
                <a:solidFill>
                  <a:schemeClr val="bg1"/>
                </a:solidFill>
                <a:effectLst/>
                <a:latin typeface="Arial"/>
                <a:ea typeface="Times New Roman"/>
              </a:rPr>
              <a:t>location; </a:t>
            </a:r>
            <a:r>
              <a:rPr lang="en-US" sz="1400" dirty="0">
                <a:solidFill>
                  <a:schemeClr val="bg1"/>
                </a:solidFill>
                <a:effectLst/>
                <a:latin typeface="Arial"/>
                <a:ea typeface="Times New Roman"/>
              </a:rPr>
              <a:t>for example</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ADD </a:t>
            </a:r>
            <a:r>
              <a:rPr lang="en-US" sz="1400" b="1" dirty="0">
                <a:solidFill>
                  <a:schemeClr val="bg1"/>
                </a:solidFill>
                <a:effectLst/>
                <a:latin typeface="Courier New"/>
                <a:ea typeface="Times New Roman"/>
              </a:rPr>
              <a:t>r3</a:t>
            </a:r>
            <a:r>
              <a:rPr lang="en-US" sz="1400" dirty="0">
                <a:solidFill>
                  <a:schemeClr val="bg1"/>
                </a:solidFill>
                <a:effectLst/>
                <a:latin typeface="Courier New"/>
                <a:ea typeface="Times New Roman"/>
              </a:rPr>
              <a:t>,r1,r2     ;add r1 and r2</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SUB </a:t>
            </a:r>
            <a:r>
              <a:rPr lang="en-US" sz="1400" b="1" dirty="0">
                <a:solidFill>
                  <a:schemeClr val="bg1"/>
                </a:solidFill>
                <a:effectLst/>
                <a:latin typeface="Courier New"/>
                <a:ea typeface="Times New Roman"/>
              </a:rPr>
              <a:t>r5</a:t>
            </a:r>
            <a:r>
              <a:rPr lang="en-US" sz="1400" dirty="0">
                <a:solidFill>
                  <a:schemeClr val="bg1"/>
                </a:solidFill>
                <a:effectLst/>
                <a:latin typeface="Courier New"/>
                <a:ea typeface="Times New Roman"/>
              </a:rPr>
              <a:t>,r6,r4     ;subtract r4 from r6 and put the result in r5</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ADD </a:t>
            </a:r>
            <a:r>
              <a:rPr lang="en-US" sz="1400" b="1" dirty="0">
                <a:solidFill>
                  <a:schemeClr val="bg1"/>
                </a:solidFill>
                <a:effectLst/>
                <a:latin typeface="Courier New"/>
                <a:ea typeface="Times New Roman"/>
              </a:rPr>
              <a:t>r3</a:t>
            </a:r>
            <a:r>
              <a:rPr lang="en-US" sz="1400" dirty="0">
                <a:solidFill>
                  <a:schemeClr val="bg1"/>
                </a:solidFill>
                <a:effectLst/>
                <a:latin typeface="Courier New"/>
                <a:ea typeface="Times New Roman"/>
              </a:rPr>
              <a:t>,r7,r8     ;now reuse r3 in the next calculation</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R="0">
              <a:spcBef>
                <a:spcPts val="0"/>
              </a:spcBef>
              <a:spcAft>
                <a:spcPts val="0"/>
              </a:spcAft>
              <a:tabLst>
                <a:tab pos="179388" algn="l"/>
              </a:tabLst>
            </a:pPr>
            <a:r>
              <a:rPr lang="en-US" sz="1400" dirty="0" smtClean="0">
                <a:solidFill>
                  <a:schemeClr val="bg1"/>
                </a:solidFill>
                <a:effectLst/>
                <a:latin typeface="Arial"/>
                <a:ea typeface="Times New Roman"/>
              </a:rPr>
              <a:t>Register </a:t>
            </a:r>
            <a:r>
              <a:rPr lang="en-US" sz="1400" dirty="0">
                <a:solidFill>
                  <a:schemeClr val="bg1"/>
                </a:solidFill>
                <a:effectLst/>
                <a:latin typeface="Arial"/>
                <a:ea typeface="Times New Roman"/>
              </a:rPr>
              <a:t>r3 is the destination for an operand in the first line and this operand is used in the second line .Register r3 is re-used as a destination operand in the third instruction. If the write to r3 caused by </a:t>
            </a:r>
            <a:r>
              <a:rPr lang="en-US" sz="1400" dirty="0">
                <a:solidFill>
                  <a:schemeClr val="bg1"/>
                </a:solidFill>
                <a:effectLst/>
                <a:latin typeface="Courier New"/>
                <a:ea typeface="Times New Roman"/>
              </a:rPr>
              <a:t>ADD </a:t>
            </a:r>
            <a:r>
              <a:rPr lang="en-US" sz="1400" b="1" dirty="0">
                <a:solidFill>
                  <a:schemeClr val="bg1"/>
                </a:solidFill>
                <a:effectLst/>
                <a:latin typeface="Courier New"/>
                <a:ea typeface="Times New Roman"/>
              </a:rPr>
              <a:t>r3</a:t>
            </a:r>
            <a:r>
              <a:rPr lang="en-US" sz="1400" dirty="0">
                <a:solidFill>
                  <a:schemeClr val="bg1"/>
                </a:solidFill>
                <a:effectLst/>
                <a:latin typeface="Courier New"/>
                <a:ea typeface="Times New Roman"/>
              </a:rPr>
              <a:t>,r7,r8 </a:t>
            </a:r>
            <a:r>
              <a:rPr lang="en-US" sz="1400" dirty="0">
                <a:solidFill>
                  <a:schemeClr val="bg1"/>
                </a:solidFill>
                <a:effectLst/>
                <a:latin typeface="Arial"/>
                <a:ea typeface="Times New Roman"/>
              </a:rPr>
              <a:t>occurs before the read in  </a:t>
            </a:r>
            <a:r>
              <a:rPr lang="en-US" sz="1400" dirty="0">
                <a:solidFill>
                  <a:schemeClr val="bg1"/>
                </a:solidFill>
                <a:effectLst/>
                <a:latin typeface="Courier New"/>
                <a:ea typeface="Times New Roman"/>
              </a:rPr>
              <a:t>SUB </a:t>
            </a:r>
            <a:r>
              <a:rPr lang="en-US" sz="1400" b="1" dirty="0">
                <a:solidFill>
                  <a:schemeClr val="bg1"/>
                </a:solidFill>
                <a:effectLst/>
                <a:latin typeface="Courier New"/>
                <a:ea typeface="Times New Roman"/>
              </a:rPr>
              <a:t>r5</a:t>
            </a:r>
            <a:r>
              <a:rPr lang="en-US" sz="1400" dirty="0">
                <a:solidFill>
                  <a:schemeClr val="bg1"/>
                </a:solidFill>
                <a:effectLst/>
                <a:latin typeface="Courier New"/>
                <a:ea typeface="Times New Roman"/>
              </a:rPr>
              <a:t>,r3,r4</a:t>
            </a:r>
            <a:r>
              <a:rPr lang="en-US" sz="1400" dirty="0">
                <a:solidFill>
                  <a:schemeClr val="bg1"/>
                </a:solidFill>
                <a:effectLst/>
                <a:latin typeface="Arial"/>
                <a:ea typeface="Times New Roman"/>
              </a:rPr>
              <a:t>, an error will occur.</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endParaRPr lang="en-US" sz="1400" dirty="0">
              <a:solidFill>
                <a:schemeClr val="bg1"/>
              </a:solidFill>
              <a:latin typeface="Arial"/>
              <a:ea typeface="Times New Roman"/>
            </a:endParaRPr>
          </a:p>
          <a:p>
            <a:pPr marR="0">
              <a:spcBef>
                <a:spcPts val="0"/>
              </a:spcBef>
              <a:spcAft>
                <a:spcPts val="0"/>
              </a:spcAft>
              <a:tabLst>
                <a:tab pos="180340" algn="l"/>
              </a:tabLst>
            </a:pPr>
            <a:r>
              <a:rPr lang="en-US" sz="1400" dirty="0" smtClean="0">
                <a:solidFill>
                  <a:schemeClr val="bg1"/>
                </a:solidFill>
                <a:effectLst/>
                <a:latin typeface="Arial"/>
                <a:ea typeface="Times New Roman"/>
              </a:rPr>
              <a:t>The </a:t>
            </a:r>
            <a:r>
              <a:rPr lang="en-US" sz="1400" i="1" dirty="0" err="1" smtClean="0">
                <a:solidFill>
                  <a:schemeClr val="bg1"/>
                </a:solidFill>
                <a:effectLst/>
                <a:latin typeface="Arial"/>
                <a:ea typeface="Times New Roman"/>
              </a:rPr>
              <a:t>antidependency</a:t>
            </a:r>
            <a:r>
              <a:rPr lang="en-US" sz="1400" dirty="0" smtClean="0">
                <a:solidFill>
                  <a:schemeClr val="bg1"/>
                </a:solidFill>
                <a:effectLst/>
                <a:latin typeface="Arial"/>
                <a:ea typeface="Times New Roman"/>
              </a:rPr>
              <a:t> is </a:t>
            </a:r>
            <a:r>
              <a:rPr lang="en-US" sz="1400" dirty="0">
                <a:solidFill>
                  <a:schemeClr val="bg1"/>
                </a:solidFill>
                <a:effectLst/>
                <a:latin typeface="Arial"/>
                <a:ea typeface="Times New Roman"/>
              </a:rPr>
              <a:t>a write-after-read hazard (</a:t>
            </a:r>
            <a:r>
              <a:rPr lang="en-US" sz="1400" dirty="0" smtClean="0">
                <a:solidFill>
                  <a:schemeClr val="bg1"/>
                </a:solidFill>
                <a:effectLst/>
                <a:latin typeface="Arial"/>
                <a:ea typeface="Times New Roman"/>
              </a:rPr>
              <a:t>WAR that occurs </a:t>
            </a:r>
            <a:r>
              <a:rPr lang="en-US" sz="1400" dirty="0">
                <a:solidFill>
                  <a:schemeClr val="bg1"/>
                </a:solidFill>
                <a:effectLst/>
                <a:latin typeface="Arial"/>
                <a:ea typeface="Times New Roman"/>
              </a:rPr>
              <a:t>when an instruction uses a location as a source </a:t>
            </a:r>
            <a:r>
              <a:rPr lang="en-US" sz="1400" dirty="0" smtClean="0">
                <a:solidFill>
                  <a:schemeClr val="bg1"/>
                </a:solidFill>
                <a:effectLst/>
                <a:latin typeface="Arial"/>
                <a:ea typeface="Times New Roman"/>
              </a:rPr>
              <a:t>and </a:t>
            </a:r>
            <a:r>
              <a:rPr lang="en-US" sz="1400" dirty="0">
                <a:solidFill>
                  <a:schemeClr val="bg1"/>
                </a:solidFill>
                <a:effectLst/>
                <a:latin typeface="Arial"/>
                <a:ea typeface="Times New Roman"/>
              </a:rPr>
              <a:t>a following instruction reuses the location as a destination; for example,</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ADD </a:t>
            </a:r>
            <a:r>
              <a:rPr lang="en-US" sz="1400" b="1" dirty="0">
                <a:solidFill>
                  <a:schemeClr val="bg1"/>
                </a:solidFill>
                <a:effectLst/>
                <a:latin typeface="Courier New"/>
                <a:ea typeface="Times New Roman"/>
              </a:rPr>
              <a:t>r3</a:t>
            </a:r>
            <a:r>
              <a:rPr lang="en-US" sz="1400" dirty="0">
                <a:solidFill>
                  <a:schemeClr val="bg1"/>
                </a:solidFill>
                <a:effectLst/>
                <a:latin typeface="Courier New"/>
                <a:ea typeface="Times New Roman"/>
              </a:rPr>
              <a:t>,r1,r2    ;add r1 and r2</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Courier New"/>
                <a:ea typeface="Times New Roman"/>
              </a:rPr>
              <a:t>  ADD </a:t>
            </a:r>
            <a:r>
              <a:rPr lang="en-US" sz="1400" b="1" dirty="0">
                <a:solidFill>
                  <a:schemeClr val="bg1"/>
                </a:solidFill>
                <a:effectLst/>
                <a:latin typeface="Courier New"/>
                <a:ea typeface="Times New Roman"/>
              </a:rPr>
              <a:t>r1</a:t>
            </a:r>
            <a:r>
              <a:rPr lang="en-US" sz="1400" dirty="0">
                <a:solidFill>
                  <a:schemeClr val="bg1"/>
                </a:solidFill>
                <a:effectLst/>
                <a:latin typeface="Courier New"/>
                <a:ea typeface="Times New Roman"/>
              </a:rPr>
              <a:t> r5,r4    ;reuse r1 to hold the sum of r53 and r4</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a:solidFill>
                  <a:schemeClr val="bg1"/>
                </a:solidFill>
                <a:effectLst/>
                <a:latin typeface="Times New Roman"/>
                <a:ea typeface="Times New Roman"/>
              </a:rPr>
              <a:t> </a:t>
            </a:r>
            <a:endParaRPr lang="en-US" sz="1600" dirty="0">
              <a:solidFill>
                <a:schemeClr val="bg1"/>
              </a:solidFill>
              <a:effectLst/>
              <a:latin typeface="Times New Roman"/>
              <a:ea typeface="Times New Roman"/>
            </a:endParaRPr>
          </a:p>
          <a:p>
            <a:pPr marR="0">
              <a:spcBef>
                <a:spcPts val="0"/>
              </a:spcBef>
              <a:spcAft>
                <a:spcPts val="0"/>
              </a:spcAft>
              <a:tabLst>
                <a:tab pos="180340" algn="l"/>
              </a:tabLst>
            </a:pPr>
            <a:r>
              <a:rPr lang="en-US" sz="1400" dirty="0" smtClean="0">
                <a:solidFill>
                  <a:schemeClr val="bg1"/>
                </a:solidFill>
                <a:effectLst/>
                <a:latin typeface="Arial"/>
                <a:ea typeface="Times New Roman"/>
              </a:rPr>
              <a:t>When </a:t>
            </a:r>
            <a:r>
              <a:rPr lang="en-US" sz="1400" dirty="0">
                <a:solidFill>
                  <a:schemeClr val="bg1"/>
                </a:solidFill>
                <a:effectLst/>
                <a:latin typeface="Arial"/>
                <a:ea typeface="Times New Roman"/>
              </a:rPr>
              <a:t>the first instruction is executed, </a:t>
            </a:r>
            <a:r>
              <a:rPr lang="en-US" sz="1400" dirty="0" smtClean="0">
                <a:solidFill>
                  <a:schemeClr val="bg1"/>
                </a:solidFill>
                <a:effectLst/>
                <a:latin typeface="Arial"/>
                <a:ea typeface="Times New Roman"/>
              </a:rPr>
              <a:t>r1 </a:t>
            </a:r>
            <a:r>
              <a:rPr lang="en-US" sz="1400" dirty="0">
                <a:solidFill>
                  <a:schemeClr val="bg1"/>
                </a:solidFill>
                <a:effectLst/>
                <a:latin typeface="Arial"/>
                <a:ea typeface="Times New Roman"/>
              </a:rPr>
              <a:t>is read. The next instruction reuses r1 as a destination register. If the write to r1 in the second instruction takes place before the read in the first instruction, an error will occur</a:t>
            </a:r>
            <a:r>
              <a:rPr lang="en-US" sz="1400" dirty="0" smtClean="0">
                <a:solidFill>
                  <a:schemeClr val="bg1"/>
                </a:solidFill>
                <a:effectLst/>
                <a:latin typeface="Arial"/>
                <a:ea typeface="Times New Roman"/>
              </a:rPr>
              <a:t>.</a:t>
            </a:r>
            <a:endParaRPr lang="en-US" sz="1600" dirty="0">
              <a:solidFill>
                <a:schemeClr val="bg1"/>
              </a:solidFill>
              <a:effectLst/>
              <a:latin typeface="Times New Roman"/>
              <a:ea typeface="Times New Roman"/>
            </a:endParaRPr>
          </a:p>
        </p:txBody>
      </p:sp>
    </p:spTree>
    <p:extLst>
      <p:ext uri="{BB962C8B-B14F-4D97-AF65-F5344CB8AC3E}">
        <p14:creationId xmlns:p14="http://schemas.microsoft.com/office/powerpoint/2010/main" val="2060114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457200" y="609600"/>
            <a:ext cx="7620000" cy="5632311"/>
          </a:xfrm>
          <a:prstGeom prst="rect">
            <a:avLst/>
          </a:prstGeom>
        </p:spPr>
        <p:txBody>
          <a:bodyPr wrap="square">
            <a:spAutoFit/>
          </a:bodyPr>
          <a:lstStyle/>
          <a:p>
            <a:r>
              <a:rPr lang="en-US" b="1" dirty="0"/>
              <a:t>Control Dependencies</a:t>
            </a:r>
            <a:endParaRPr lang="en-US" dirty="0"/>
          </a:p>
          <a:p>
            <a:r>
              <a:rPr lang="en-US" dirty="0"/>
              <a:t> </a:t>
            </a:r>
          </a:p>
          <a:p>
            <a:r>
              <a:rPr lang="en-US" dirty="0"/>
              <a:t>Superscalar processors are even more susceptible to the effects of control dependencies than scalar pipelines. </a:t>
            </a:r>
            <a:endParaRPr lang="en-US" dirty="0" smtClean="0"/>
          </a:p>
          <a:p>
            <a:endParaRPr lang="en-US" dirty="0"/>
          </a:p>
          <a:p>
            <a:r>
              <a:rPr lang="en-US" dirty="0" smtClean="0"/>
              <a:t>Taking </a:t>
            </a:r>
            <a:r>
              <a:rPr lang="en-US" dirty="0"/>
              <a:t>a branch not only requires you to flush one pipeline, it requires you to flush multiple pipelines. </a:t>
            </a:r>
            <a:endParaRPr lang="en-US" dirty="0" smtClean="0"/>
          </a:p>
          <a:p>
            <a:endParaRPr lang="en-US" dirty="0"/>
          </a:p>
          <a:p>
            <a:r>
              <a:rPr lang="en-US" dirty="0" smtClean="0"/>
              <a:t>Superscalar </a:t>
            </a:r>
            <a:r>
              <a:rPr lang="en-US" dirty="0"/>
              <a:t>systems have only two options. They can detect control dependency and block further instruction issue until the control dependency has been resolved, or they can </a:t>
            </a:r>
            <a:r>
              <a:rPr lang="en-US" i="1" dirty="0"/>
              <a:t>speculatively</a:t>
            </a:r>
            <a:r>
              <a:rPr lang="en-US" dirty="0"/>
              <a:t> execute instructions along the predicted branch path.</a:t>
            </a:r>
          </a:p>
          <a:p>
            <a:endParaRPr lang="en-US" dirty="0" smtClean="0"/>
          </a:p>
          <a:p>
            <a:r>
              <a:rPr lang="en-US" dirty="0" smtClean="0"/>
              <a:t>Figure </a:t>
            </a:r>
            <a:r>
              <a:rPr lang="en-US" dirty="0"/>
              <a:t>8.12 calls the third component of issue policy design space </a:t>
            </a:r>
            <a:r>
              <a:rPr lang="en-US" i="1" dirty="0"/>
              <a:t>shelving</a:t>
            </a:r>
            <a:r>
              <a:rPr lang="en-US" dirty="0"/>
              <a:t>, a means of holding instructions in a special buffer until all their resources become available. </a:t>
            </a:r>
            <a:endParaRPr lang="en-US" dirty="0" smtClean="0"/>
          </a:p>
          <a:p>
            <a:endParaRPr lang="en-US" dirty="0"/>
          </a:p>
          <a:p>
            <a:r>
              <a:rPr lang="en-US" dirty="0" smtClean="0"/>
              <a:t>If </a:t>
            </a:r>
            <a:r>
              <a:rPr lang="en-US" dirty="0"/>
              <a:t>you don’t implement shelving, you have to use </a:t>
            </a:r>
            <a:r>
              <a:rPr lang="en-US" i="1" dirty="0"/>
              <a:t>direct issue</a:t>
            </a:r>
            <a:r>
              <a:rPr lang="en-US" dirty="0"/>
              <a:t> whereby instructions are forwarded directly to the appropriate functional or execution units.</a:t>
            </a:r>
          </a:p>
        </p:txBody>
      </p:sp>
    </p:spTree>
    <p:extLst>
      <p:ext uri="{BB962C8B-B14F-4D97-AF65-F5344CB8AC3E}">
        <p14:creationId xmlns:p14="http://schemas.microsoft.com/office/powerpoint/2010/main" val="2119195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3314" name="Picture 2" descr="E:\CengageBook\CengageLectureNotesWebsite\Clements 1e JPG_files\ch08\87046-08-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572" y="2667000"/>
            <a:ext cx="4800600" cy="36935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3400"/>
            <a:ext cx="8229600" cy="2031325"/>
          </a:xfrm>
          <a:prstGeom prst="rect">
            <a:avLst/>
          </a:prstGeom>
        </p:spPr>
        <p:txBody>
          <a:bodyPr wrap="square">
            <a:spAutoFit/>
          </a:bodyPr>
          <a:lstStyle/>
          <a:p>
            <a:r>
              <a:rPr lang="en-US" dirty="0" smtClean="0"/>
              <a:t>Figure </a:t>
            </a:r>
            <a:r>
              <a:rPr lang="en-US" dirty="0"/>
              <a:t>8.13 illustrates the </a:t>
            </a:r>
            <a:r>
              <a:rPr lang="en-US" i="1" dirty="0" smtClean="0"/>
              <a:t>shelving </a:t>
            </a:r>
            <a:r>
              <a:rPr lang="en-US" i="1" dirty="0"/>
              <a:t>buffers</a:t>
            </a:r>
            <a:r>
              <a:rPr lang="en-US" dirty="0"/>
              <a:t> or </a:t>
            </a:r>
            <a:r>
              <a:rPr lang="en-US" i="1" dirty="0"/>
              <a:t>reservation stations</a:t>
            </a:r>
            <a:r>
              <a:rPr lang="en-US" dirty="0"/>
              <a:t> in the chain from the instruction cache to the execution units. Instructions from the instruction buffer are </a:t>
            </a:r>
            <a:r>
              <a:rPr lang="en-US" dirty="0" smtClean="0"/>
              <a:t>decoded </a:t>
            </a:r>
            <a:r>
              <a:rPr lang="en-US" dirty="0"/>
              <a:t>and </a:t>
            </a:r>
            <a:r>
              <a:rPr lang="en-US" dirty="0" smtClean="0"/>
              <a:t>transmitted </a:t>
            </a:r>
            <a:r>
              <a:rPr lang="en-US" dirty="0"/>
              <a:t>to the instruction issue stage. The group of instructions being processed by the issue mechanism is referred to as an </a:t>
            </a:r>
            <a:r>
              <a:rPr lang="en-US" i="1" dirty="0"/>
              <a:t>issue window</a:t>
            </a:r>
            <a:r>
              <a:rPr lang="en-US" dirty="0"/>
              <a:t>. This is the group of instructions over which dependencies are checked in order to determine whether instructions can be executed in parallel. </a:t>
            </a:r>
          </a:p>
        </p:txBody>
      </p:sp>
    </p:spTree>
    <p:extLst>
      <p:ext uri="{BB962C8B-B14F-4D97-AF65-F5344CB8AC3E}">
        <p14:creationId xmlns:p14="http://schemas.microsoft.com/office/powerpoint/2010/main" val="505718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4338" name="Picture 2" descr="E:\CengageBook\CengageLectureNotesWebsite\Clements 1e JPG_files\ch08\87046-08-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226971" cy="48239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268" y="398992"/>
            <a:ext cx="8261131" cy="646331"/>
          </a:xfrm>
          <a:prstGeom prst="rect">
            <a:avLst/>
          </a:prstGeom>
        </p:spPr>
        <p:txBody>
          <a:bodyPr wrap="square">
            <a:spAutoFit/>
          </a:bodyPr>
          <a:lstStyle/>
          <a:p>
            <a:r>
              <a:rPr lang="en-US" b="1" dirty="0"/>
              <a:t>Examples of Superscalar Processors</a:t>
            </a:r>
            <a:endParaRPr lang="en-US" dirty="0"/>
          </a:p>
          <a:p>
            <a:r>
              <a:rPr lang="en-US" b="1" dirty="0"/>
              <a:t> </a:t>
            </a:r>
            <a:endParaRPr lang="en-US" dirty="0"/>
          </a:p>
        </p:txBody>
      </p:sp>
    </p:spTree>
    <p:extLst>
      <p:ext uri="{BB962C8B-B14F-4D97-AF65-F5344CB8AC3E}">
        <p14:creationId xmlns:p14="http://schemas.microsoft.com/office/powerpoint/2010/main" val="2671888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5362" name="Picture 2" descr="E:\CengageBook\CengageLectureNotesWebsite\Clements 1e JPG_files\ch08\87046-08-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1" y="457200"/>
            <a:ext cx="7600950" cy="605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27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6386" name="Picture 2" descr="E:\CengageBook\CengageLectureNotesWebsite\Clements 1e JPG_files\ch08\87046-08-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72" y="381000"/>
            <a:ext cx="5870028" cy="605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81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49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762000"/>
            <a:ext cx="8305800" cy="4524315"/>
          </a:xfrm>
          <a:prstGeom prst="rect">
            <a:avLst/>
          </a:prstGeom>
        </p:spPr>
        <p:txBody>
          <a:bodyPr wrap="square">
            <a:spAutoFit/>
          </a:bodyPr>
          <a:lstStyle/>
          <a:p>
            <a:r>
              <a:rPr lang="en-US" b="1" dirty="0"/>
              <a:t>VLIW Processors</a:t>
            </a:r>
            <a:endParaRPr lang="en-US" dirty="0"/>
          </a:p>
          <a:p>
            <a:r>
              <a:rPr lang="en-US" dirty="0"/>
              <a:t> </a:t>
            </a:r>
          </a:p>
          <a:p>
            <a:r>
              <a:rPr lang="en-US" dirty="0"/>
              <a:t>The VLIW or </a:t>
            </a:r>
            <a:r>
              <a:rPr lang="en-US" i="1" dirty="0"/>
              <a:t>very long instruction word processor</a:t>
            </a:r>
            <a:r>
              <a:rPr lang="en-US" dirty="0"/>
              <a:t> uses a long instruction word to specify a fixed number of operations that are to be executed in </a:t>
            </a:r>
            <a:r>
              <a:rPr lang="en-US" dirty="0" smtClean="0"/>
              <a:t>parallel</a:t>
            </a:r>
          </a:p>
          <a:p>
            <a:endParaRPr lang="en-US" dirty="0"/>
          </a:p>
          <a:p>
            <a:r>
              <a:rPr lang="en-US" dirty="0" smtClean="0"/>
              <a:t>A VLIW </a:t>
            </a:r>
            <a:r>
              <a:rPr lang="en-US" dirty="0"/>
              <a:t>processor allows the programmer or compiler to specify multiple instructions that are to be executed concurrently. </a:t>
            </a:r>
            <a:endParaRPr lang="en-US" dirty="0" smtClean="0"/>
          </a:p>
          <a:p>
            <a:endParaRPr lang="en-US" dirty="0"/>
          </a:p>
          <a:p>
            <a:r>
              <a:rPr lang="en-US" dirty="0" smtClean="0"/>
              <a:t>The </a:t>
            </a:r>
            <a:r>
              <a:rPr lang="en-US" dirty="0"/>
              <a:t>instruction word is long (i.e., </a:t>
            </a:r>
            <a:r>
              <a:rPr lang="en-US" i="1" dirty="0"/>
              <a:t>wide</a:t>
            </a:r>
            <a:r>
              <a:rPr lang="en-US" dirty="0"/>
              <a:t>) simply because it is made up of several individual instructions; for example, you could construct a 96-bit VLIW processor that is able to execute three 32-bit MIPs instructions concurrently.</a:t>
            </a:r>
          </a:p>
          <a:p>
            <a:endParaRPr lang="en-US" dirty="0" smtClean="0"/>
          </a:p>
          <a:p>
            <a:r>
              <a:rPr lang="en-US" dirty="0" smtClean="0"/>
              <a:t>Some </a:t>
            </a:r>
            <a:r>
              <a:rPr lang="en-US" dirty="0"/>
              <a:t>use the term </a:t>
            </a:r>
            <a:r>
              <a:rPr lang="en-US" i="1" dirty="0"/>
              <a:t>molecule</a:t>
            </a:r>
            <a:r>
              <a:rPr lang="en-US" dirty="0"/>
              <a:t> or </a:t>
            </a:r>
            <a:r>
              <a:rPr lang="en-US" i="1" dirty="0"/>
              <a:t>bundle</a:t>
            </a:r>
            <a:r>
              <a:rPr lang="en-US" dirty="0"/>
              <a:t> to describe the VLIW instruction that consists of several operations called </a:t>
            </a:r>
            <a:r>
              <a:rPr lang="en-US" i="1" dirty="0"/>
              <a:t>atoms</a:t>
            </a:r>
            <a:r>
              <a:rPr lang="en-US" dirty="0"/>
              <a:t> or </a:t>
            </a:r>
            <a:r>
              <a:rPr lang="en-US" i="1" dirty="0"/>
              <a:t>syllables</a:t>
            </a:r>
            <a:r>
              <a:rPr lang="en-US" dirty="0"/>
              <a:t>, respectively. </a:t>
            </a:r>
          </a:p>
        </p:txBody>
      </p:sp>
    </p:spTree>
    <p:extLst>
      <p:ext uri="{BB962C8B-B14F-4D97-AF65-F5344CB8AC3E}">
        <p14:creationId xmlns:p14="http://schemas.microsoft.com/office/powerpoint/2010/main" val="187245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Text Box 21"/>
          <p:cNvSpPr txBox="1">
            <a:spLocks noChangeArrowheads="1"/>
          </p:cNvSpPr>
          <p:nvPr/>
        </p:nvSpPr>
        <p:spPr bwMode="auto">
          <a:xfrm>
            <a:off x="152400" y="533400"/>
            <a:ext cx="8458200" cy="5257800"/>
          </a:xfrm>
          <a:prstGeom prst="rect">
            <a:avLst/>
          </a:prstGeom>
          <a:solidFill>
            <a:schemeClr val="accent1">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r>
              <a:rPr lang="en-US" sz="1600" b="1" dirty="0">
                <a:solidFill>
                  <a:schemeClr val="bg1"/>
                </a:solidFill>
              </a:rPr>
              <a:t>Architecture, Organization, Performance, and Challenges</a:t>
            </a:r>
            <a:endParaRPr lang="en-US" sz="1600" dirty="0">
              <a:solidFill>
                <a:schemeClr val="bg1"/>
              </a:solidFill>
            </a:endParaRPr>
          </a:p>
          <a:p>
            <a:r>
              <a:rPr lang="en-US" sz="900" b="1" dirty="0">
                <a:solidFill>
                  <a:schemeClr val="bg1"/>
                </a:solidFill>
              </a:rPr>
              <a:t> </a:t>
            </a:r>
            <a:endParaRPr lang="en-US" sz="900" dirty="0">
              <a:solidFill>
                <a:schemeClr val="bg1"/>
              </a:solidFill>
            </a:endParaRPr>
          </a:p>
          <a:p>
            <a:r>
              <a:rPr lang="en-US" dirty="0">
                <a:solidFill>
                  <a:schemeClr val="bg1"/>
                </a:solidFill>
              </a:rPr>
              <a:t>The instruction sets of today’s processors are remarkably similar to ISAs </a:t>
            </a:r>
            <a:r>
              <a:rPr lang="en-US" dirty="0" smtClean="0">
                <a:solidFill>
                  <a:schemeClr val="bg1"/>
                </a:solidFill>
              </a:rPr>
              <a:t>of the </a:t>
            </a:r>
            <a:r>
              <a:rPr lang="en-US" dirty="0">
                <a:solidFill>
                  <a:schemeClr val="bg1"/>
                </a:solidFill>
              </a:rPr>
              <a:t>1980s. </a:t>
            </a:r>
            <a:r>
              <a:rPr lang="en-US" dirty="0" smtClean="0">
                <a:solidFill>
                  <a:schemeClr val="bg1"/>
                </a:solidFill>
              </a:rPr>
              <a:t>However, </a:t>
            </a:r>
            <a:r>
              <a:rPr lang="en-US" dirty="0">
                <a:solidFill>
                  <a:schemeClr val="bg1"/>
                </a:solidFill>
              </a:rPr>
              <a:t>their organization has changed dramatically. </a:t>
            </a:r>
            <a:r>
              <a:rPr lang="en-US" dirty="0" smtClean="0">
                <a:solidFill>
                  <a:schemeClr val="bg1"/>
                </a:solidFill>
              </a:rPr>
              <a:t>Changes in the </a:t>
            </a:r>
            <a:r>
              <a:rPr lang="en-US" dirty="0">
                <a:solidFill>
                  <a:schemeClr val="bg1"/>
                </a:solidFill>
              </a:rPr>
              <a:t>way we implement </a:t>
            </a:r>
            <a:r>
              <a:rPr lang="en-US" dirty="0" smtClean="0">
                <a:solidFill>
                  <a:schemeClr val="bg1"/>
                </a:solidFill>
              </a:rPr>
              <a:t>processors </a:t>
            </a:r>
            <a:r>
              <a:rPr lang="en-US" dirty="0">
                <a:solidFill>
                  <a:schemeClr val="bg1"/>
                </a:solidFill>
              </a:rPr>
              <a:t>has considerably </a:t>
            </a:r>
            <a:r>
              <a:rPr lang="en-US" dirty="0" smtClean="0">
                <a:solidFill>
                  <a:schemeClr val="bg1"/>
                </a:solidFill>
              </a:rPr>
              <a:t>increased performance</a:t>
            </a:r>
            <a:r>
              <a:rPr lang="en-US" dirty="0">
                <a:solidFill>
                  <a:schemeClr val="bg1"/>
                </a:solidFill>
              </a:rPr>
              <a:t>.  </a:t>
            </a:r>
            <a:endParaRPr lang="en-US" dirty="0" smtClean="0">
              <a:solidFill>
                <a:schemeClr val="bg1"/>
              </a:solidFill>
            </a:endParaRPr>
          </a:p>
          <a:p>
            <a:endParaRPr lang="en-US" sz="1000" dirty="0">
              <a:solidFill>
                <a:schemeClr val="bg1"/>
              </a:solidFill>
            </a:endParaRPr>
          </a:p>
          <a:p>
            <a:r>
              <a:rPr lang="en-US" dirty="0" smtClean="0">
                <a:solidFill>
                  <a:schemeClr val="bg1"/>
                </a:solidFill>
              </a:rPr>
              <a:t>A purist </a:t>
            </a:r>
            <a:r>
              <a:rPr lang="en-US" dirty="0">
                <a:solidFill>
                  <a:schemeClr val="bg1"/>
                </a:solidFill>
              </a:rPr>
              <a:t>could maintain that organization and architecture are </a:t>
            </a:r>
            <a:r>
              <a:rPr lang="en-US" dirty="0" smtClean="0">
                <a:solidFill>
                  <a:schemeClr val="bg1"/>
                </a:solidFill>
              </a:rPr>
              <a:t>independent. However, a particular </a:t>
            </a:r>
            <a:r>
              <a:rPr lang="en-US" dirty="0">
                <a:solidFill>
                  <a:schemeClr val="bg1"/>
                </a:solidFill>
              </a:rPr>
              <a:t>architecture may have a preferred </a:t>
            </a:r>
            <a:r>
              <a:rPr lang="en-US" dirty="0" smtClean="0">
                <a:solidFill>
                  <a:schemeClr val="bg1"/>
                </a:solidFill>
              </a:rPr>
              <a:t>organization. Pipelining </a:t>
            </a:r>
            <a:r>
              <a:rPr lang="en-US" dirty="0">
                <a:solidFill>
                  <a:schemeClr val="bg1"/>
                </a:solidFill>
              </a:rPr>
              <a:t>is easier to implement in RISC than in CISC architectures, although Intel has </a:t>
            </a:r>
            <a:r>
              <a:rPr lang="en-US" dirty="0" smtClean="0">
                <a:solidFill>
                  <a:schemeClr val="bg1"/>
                </a:solidFill>
              </a:rPr>
              <a:t>successfully married CISC with pipelining</a:t>
            </a:r>
            <a:r>
              <a:rPr lang="en-US" dirty="0">
                <a:solidFill>
                  <a:schemeClr val="bg1"/>
                </a:solidFill>
              </a:rPr>
              <a:t>. </a:t>
            </a:r>
          </a:p>
          <a:p>
            <a:endParaRPr lang="en-US" sz="1000" dirty="0" smtClean="0">
              <a:solidFill>
                <a:schemeClr val="bg1"/>
              </a:solidFill>
            </a:endParaRPr>
          </a:p>
          <a:p>
            <a:r>
              <a:rPr lang="en-US" dirty="0" smtClean="0">
                <a:solidFill>
                  <a:schemeClr val="bg1"/>
                </a:solidFill>
              </a:rPr>
              <a:t>Superscalar </a:t>
            </a:r>
            <a:r>
              <a:rPr lang="en-US" dirty="0">
                <a:solidFill>
                  <a:schemeClr val="bg1"/>
                </a:solidFill>
              </a:rPr>
              <a:t>organization extends the performance gains of pipelining by </a:t>
            </a:r>
            <a:r>
              <a:rPr lang="en-US" dirty="0" smtClean="0">
                <a:solidFill>
                  <a:schemeClr val="bg1"/>
                </a:solidFill>
              </a:rPr>
              <a:t>using multiple execution </a:t>
            </a:r>
            <a:r>
              <a:rPr lang="en-US" dirty="0">
                <a:solidFill>
                  <a:schemeClr val="bg1"/>
                </a:solidFill>
              </a:rPr>
              <a:t>units. Pipelining and superscalar technologies are </a:t>
            </a:r>
            <a:r>
              <a:rPr lang="en-US" i="1" dirty="0">
                <a:solidFill>
                  <a:schemeClr val="bg1"/>
                </a:solidFill>
              </a:rPr>
              <a:t>orthogonal</a:t>
            </a:r>
            <a:r>
              <a:rPr lang="en-US" dirty="0">
                <a:solidFill>
                  <a:schemeClr val="bg1"/>
                </a:solidFill>
              </a:rPr>
              <a:t> in the sense that they are independent of each other. </a:t>
            </a:r>
          </a:p>
          <a:p>
            <a:endParaRPr lang="en-US" sz="1000" dirty="0" smtClean="0">
              <a:solidFill>
                <a:schemeClr val="bg1"/>
              </a:solidFill>
            </a:endParaRPr>
          </a:p>
          <a:p>
            <a:r>
              <a:rPr lang="en-US" dirty="0" smtClean="0">
                <a:solidFill>
                  <a:schemeClr val="bg1"/>
                </a:solidFill>
              </a:rPr>
              <a:t>Superscalar </a:t>
            </a:r>
            <a:r>
              <a:rPr lang="en-US" dirty="0">
                <a:solidFill>
                  <a:schemeClr val="bg1"/>
                </a:solidFill>
              </a:rPr>
              <a:t>organization creates new challenges for the systems designer, because of structural hazards – conflicts that occur when different instructions request the same resources. For example, if two additions are computed sequentially, the state of the zero flag can be tested separately after each addition. However, if the additions are performed in parallel, then what meaning is associated with testing the status flag? </a:t>
            </a:r>
          </a:p>
        </p:txBody>
      </p:sp>
    </p:spTree>
    <p:extLst>
      <p:ext uri="{BB962C8B-B14F-4D97-AF65-F5344CB8AC3E}">
        <p14:creationId xmlns:p14="http://schemas.microsoft.com/office/powerpoint/2010/main" val="755033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7410" name="Picture 2" descr="E:\CengageBook\CengageLectureNotesWebsite\Clements 1e JPG_files\ch08\87046-08-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7315200" cy="563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790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3193" y="685800"/>
            <a:ext cx="8305800" cy="3693319"/>
          </a:xfrm>
          <a:prstGeom prst="rect">
            <a:avLst/>
          </a:prstGeom>
        </p:spPr>
        <p:txBody>
          <a:bodyPr wrap="square">
            <a:spAutoFit/>
          </a:bodyPr>
          <a:lstStyle/>
          <a:p>
            <a:r>
              <a:rPr lang="en-US" dirty="0" smtClean="0"/>
              <a:t>To </a:t>
            </a:r>
            <a:r>
              <a:rPr lang="en-US" dirty="0"/>
              <a:t>compare the notions of superscalar with VLIW means comparing organization with architecture. </a:t>
            </a:r>
            <a:endParaRPr lang="en-US" dirty="0" smtClean="0"/>
          </a:p>
          <a:p>
            <a:endParaRPr lang="en-US" dirty="0"/>
          </a:p>
          <a:p>
            <a:r>
              <a:rPr lang="en-US" dirty="0" smtClean="0"/>
              <a:t>However</a:t>
            </a:r>
            <a:r>
              <a:rPr lang="en-US" dirty="0"/>
              <a:t>, there are important differences between these two paradigms. </a:t>
            </a:r>
            <a:endParaRPr lang="en-US" dirty="0" smtClean="0"/>
          </a:p>
          <a:p>
            <a:endParaRPr lang="en-US" dirty="0"/>
          </a:p>
          <a:p>
            <a:r>
              <a:rPr lang="en-US" dirty="0" smtClean="0"/>
              <a:t>VLIW </a:t>
            </a:r>
            <a:r>
              <a:rPr lang="en-US" dirty="0"/>
              <a:t>processors identify parallelism at </a:t>
            </a:r>
            <a:r>
              <a:rPr lang="en-US" i="1" dirty="0"/>
              <a:t>compile time,</a:t>
            </a:r>
            <a:r>
              <a:rPr lang="en-US" dirty="0"/>
              <a:t> because the instructions generated by a compiler are suitable for parallel execution and no dependencies have been detected; that is, the compiler has the time and resources to optimally arrange instructions to exploit the most parallelism. </a:t>
            </a:r>
            <a:endParaRPr lang="en-US" dirty="0" smtClean="0"/>
          </a:p>
          <a:p>
            <a:endParaRPr lang="en-US" dirty="0"/>
          </a:p>
          <a:p>
            <a:r>
              <a:rPr lang="en-US" dirty="0" smtClean="0"/>
              <a:t>A </a:t>
            </a:r>
            <a:r>
              <a:rPr lang="en-US" dirty="0"/>
              <a:t>superscalar processor has to dynamically issue multiple instructions and deal with the problems of control and resource dependencies dynamically in the processor’s hardware at run time.</a:t>
            </a:r>
          </a:p>
        </p:txBody>
      </p:sp>
    </p:spTree>
    <p:extLst>
      <p:ext uri="{BB962C8B-B14F-4D97-AF65-F5344CB8AC3E}">
        <p14:creationId xmlns:p14="http://schemas.microsoft.com/office/powerpoint/2010/main" val="1597144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8434" name="Picture 2" descr="E:\CengageBook\CengageLectureNotesWebsite\Clements 1e JPG_files\ch08\87046-08-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22575"/>
            <a:ext cx="4895850" cy="3578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57200"/>
            <a:ext cx="8610600" cy="2339102"/>
          </a:xfrm>
          <a:prstGeom prst="rect">
            <a:avLst/>
          </a:prstGeom>
        </p:spPr>
        <p:txBody>
          <a:bodyPr wrap="square">
            <a:spAutoFit/>
          </a:bodyPr>
          <a:lstStyle/>
          <a:p>
            <a:r>
              <a:rPr lang="en-GB" dirty="0" smtClean="0"/>
              <a:t>Crusoe – a Failed VLIW Processor</a:t>
            </a:r>
            <a:endParaRPr lang="en-US" dirty="0" smtClean="0"/>
          </a:p>
          <a:p>
            <a:endParaRPr lang="en-US" sz="1000" dirty="0"/>
          </a:p>
          <a:p>
            <a:r>
              <a:rPr lang="en-US" dirty="0" err="1" smtClean="0"/>
              <a:t>Transmeta</a:t>
            </a:r>
            <a:r>
              <a:rPr lang="en-US" dirty="0" smtClean="0"/>
              <a:t>  created a VLIW processor to emulate the IA32 architecture by means of code morphing. </a:t>
            </a:r>
            <a:r>
              <a:rPr lang="en-US" dirty="0"/>
              <a:t>	The </a:t>
            </a:r>
            <a:r>
              <a:rPr lang="en-US" dirty="0" smtClean="0"/>
              <a:t>Crusoe uses </a:t>
            </a:r>
            <a:r>
              <a:rPr lang="en-US" dirty="0"/>
              <a:t>a 128-bit word, called a </a:t>
            </a:r>
            <a:r>
              <a:rPr lang="en-US" i="1" dirty="0"/>
              <a:t>molecule,</a:t>
            </a:r>
            <a:r>
              <a:rPr lang="en-US" dirty="0"/>
              <a:t> that is divided into four 32-bit </a:t>
            </a:r>
            <a:r>
              <a:rPr lang="en-US" i="1" dirty="0"/>
              <a:t>atoms</a:t>
            </a:r>
            <a:r>
              <a:rPr lang="en-US" dirty="0"/>
              <a:t>. The expressions </a:t>
            </a:r>
            <a:r>
              <a:rPr lang="en-US" i="1" dirty="0"/>
              <a:t>molecule </a:t>
            </a:r>
            <a:r>
              <a:rPr lang="en-US" dirty="0"/>
              <a:t>and</a:t>
            </a:r>
            <a:r>
              <a:rPr lang="en-US" i="1" dirty="0"/>
              <a:t> atom</a:t>
            </a:r>
            <a:r>
              <a:rPr lang="en-US" dirty="0"/>
              <a:t> are </a:t>
            </a:r>
            <a:r>
              <a:rPr lang="en-US" dirty="0" err="1"/>
              <a:t>Transmeta’s</a:t>
            </a:r>
            <a:r>
              <a:rPr lang="en-US" dirty="0"/>
              <a:t> own terms. </a:t>
            </a:r>
            <a:endParaRPr lang="en-US" dirty="0" smtClean="0"/>
          </a:p>
          <a:p>
            <a:endParaRPr lang="en-US" sz="1000" dirty="0"/>
          </a:p>
          <a:p>
            <a:r>
              <a:rPr lang="en-US" dirty="0" smtClean="0"/>
              <a:t>Figure </a:t>
            </a:r>
            <a:r>
              <a:rPr lang="en-US" dirty="0"/>
              <a:t>8.18 illustrates the Crusoe’s </a:t>
            </a:r>
            <a:r>
              <a:rPr lang="en-US" i="1" dirty="0"/>
              <a:t>six </a:t>
            </a:r>
            <a:r>
              <a:rPr lang="en-US" dirty="0"/>
              <a:t>instruction formats. Two formats are 128-bit bundles and two are 64-bit bundles. </a:t>
            </a:r>
          </a:p>
        </p:txBody>
      </p:sp>
    </p:spTree>
    <p:extLst>
      <p:ext uri="{BB962C8B-B14F-4D97-AF65-F5344CB8AC3E}">
        <p14:creationId xmlns:p14="http://schemas.microsoft.com/office/powerpoint/2010/main" val="421185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3193" y="685800"/>
            <a:ext cx="8305800" cy="3970318"/>
          </a:xfrm>
          <a:prstGeom prst="rect">
            <a:avLst/>
          </a:prstGeom>
        </p:spPr>
        <p:txBody>
          <a:bodyPr wrap="square">
            <a:spAutoFit/>
          </a:bodyPr>
          <a:lstStyle/>
          <a:p>
            <a:r>
              <a:rPr lang="en-US" dirty="0"/>
              <a:t>Typically, VLIW instruction formats are limited by restrictions on the operations that may be assigned to the three slots. For example, the first two slots might be reserved for integer operations, whereas the third slot may hold only a floating-point operation. Such an arrangement would mean that the sequence</a:t>
            </a:r>
          </a:p>
          <a:p>
            <a:r>
              <a:rPr lang="en-US" dirty="0"/>
              <a:t> </a:t>
            </a:r>
          </a:p>
          <a:p>
            <a:r>
              <a:rPr lang="en-US" dirty="0"/>
              <a:t>ADD  </a:t>
            </a:r>
            <a:r>
              <a:rPr lang="en-US" b="1" dirty="0"/>
              <a:t>r1</a:t>
            </a:r>
            <a:r>
              <a:rPr lang="en-US" dirty="0"/>
              <a:t>,r2,r3</a:t>
            </a:r>
          </a:p>
          <a:p>
            <a:r>
              <a:rPr lang="en-US" dirty="0"/>
              <a:t>ADD  </a:t>
            </a:r>
            <a:r>
              <a:rPr lang="en-US" b="1" dirty="0"/>
              <a:t>r4</a:t>
            </a:r>
            <a:r>
              <a:rPr lang="en-US" dirty="0"/>
              <a:t>,r5,r6</a:t>
            </a:r>
          </a:p>
          <a:p>
            <a:r>
              <a:rPr lang="en-US" dirty="0"/>
              <a:t>SUBF </a:t>
            </a:r>
            <a:r>
              <a:rPr lang="en-US" b="1" dirty="0"/>
              <a:t>r7</a:t>
            </a:r>
            <a:r>
              <a:rPr lang="en-US" dirty="0"/>
              <a:t>,r8,r9   ;floating point subtraction</a:t>
            </a:r>
          </a:p>
          <a:p>
            <a:r>
              <a:rPr lang="en-US" dirty="0"/>
              <a:t> </a:t>
            </a:r>
          </a:p>
          <a:p>
            <a:r>
              <a:rPr lang="en-US" dirty="0"/>
              <a:t>could be fitted in one instruction,</a:t>
            </a:r>
          </a:p>
          <a:p>
            <a:r>
              <a:rPr lang="en-US" dirty="0"/>
              <a:t> </a:t>
            </a:r>
          </a:p>
          <a:p>
            <a:r>
              <a:rPr lang="en-US" dirty="0"/>
              <a:t>ADD  </a:t>
            </a:r>
            <a:r>
              <a:rPr lang="en-US" b="1" dirty="0"/>
              <a:t>r1</a:t>
            </a:r>
            <a:r>
              <a:rPr lang="en-US" dirty="0"/>
              <a:t>,r2,r3: ADD  </a:t>
            </a:r>
            <a:r>
              <a:rPr lang="en-US" b="1" dirty="0"/>
              <a:t>r4</a:t>
            </a:r>
            <a:r>
              <a:rPr lang="en-US" dirty="0"/>
              <a:t>,r5,r6: SUBF </a:t>
            </a:r>
            <a:r>
              <a:rPr lang="en-US" b="1" dirty="0"/>
              <a:t>r7</a:t>
            </a:r>
            <a:r>
              <a:rPr lang="en-US" dirty="0"/>
              <a:t>,r8,r9 </a:t>
            </a:r>
          </a:p>
          <a:p>
            <a:r>
              <a:rPr lang="en-US" dirty="0"/>
              <a:t> </a:t>
            </a:r>
          </a:p>
        </p:txBody>
      </p:sp>
    </p:spTree>
    <p:extLst>
      <p:ext uri="{BB962C8B-B14F-4D97-AF65-F5344CB8AC3E}">
        <p14:creationId xmlns:p14="http://schemas.microsoft.com/office/powerpoint/2010/main" val="1432331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23193" y="685800"/>
            <a:ext cx="8305800" cy="5355312"/>
          </a:xfrm>
          <a:prstGeom prst="rect">
            <a:avLst/>
          </a:prstGeom>
        </p:spPr>
        <p:txBody>
          <a:bodyPr wrap="square">
            <a:spAutoFit/>
          </a:bodyPr>
          <a:lstStyle/>
          <a:p>
            <a:r>
              <a:rPr lang="en-US" dirty="0" smtClean="0"/>
              <a:t>whereas </a:t>
            </a:r>
            <a:r>
              <a:rPr lang="en-US" dirty="0"/>
              <a:t>the sequence</a:t>
            </a:r>
          </a:p>
          <a:p>
            <a:r>
              <a:rPr lang="en-US" dirty="0"/>
              <a:t> </a:t>
            </a:r>
          </a:p>
          <a:p>
            <a:r>
              <a:rPr lang="en-US" dirty="0"/>
              <a:t>ADD  </a:t>
            </a:r>
            <a:r>
              <a:rPr lang="en-US" b="1" dirty="0"/>
              <a:t>r1</a:t>
            </a:r>
            <a:r>
              <a:rPr lang="en-US" dirty="0"/>
              <a:t>,r2,r3</a:t>
            </a:r>
          </a:p>
          <a:p>
            <a:pPr>
              <a:tabLst>
                <a:tab pos="1976438" algn="l"/>
              </a:tabLst>
            </a:pPr>
            <a:r>
              <a:rPr lang="en-US" dirty="0"/>
              <a:t>ADDF </a:t>
            </a:r>
            <a:r>
              <a:rPr lang="en-US" b="1" dirty="0"/>
              <a:t>r4</a:t>
            </a:r>
            <a:r>
              <a:rPr lang="en-US" dirty="0"/>
              <a:t>,r5,r6</a:t>
            </a:r>
          </a:p>
          <a:p>
            <a:pPr>
              <a:tabLst>
                <a:tab pos="1976438" algn="l"/>
              </a:tabLst>
            </a:pPr>
            <a:r>
              <a:rPr lang="en-US" dirty="0"/>
              <a:t>SUBF </a:t>
            </a:r>
            <a:r>
              <a:rPr lang="en-US" b="1" dirty="0"/>
              <a:t>r7</a:t>
            </a:r>
            <a:r>
              <a:rPr lang="en-US" dirty="0"/>
              <a:t>,r8,r9 </a:t>
            </a:r>
            <a:r>
              <a:rPr lang="en-US" dirty="0" smtClean="0"/>
              <a:t>	;</a:t>
            </a:r>
            <a:r>
              <a:rPr lang="en-US" dirty="0"/>
              <a:t>floating point subtraction</a:t>
            </a:r>
          </a:p>
          <a:p>
            <a:pPr>
              <a:tabLst>
                <a:tab pos="1976438" algn="l"/>
              </a:tabLst>
            </a:pPr>
            <a:r>
              <a:rPr lang="en-US" dirty="0"/>
              <a:t> </a:t>
            </a:r>
          </a:p>
          <a:p>
            <a:pPr>
              <a:tabLst>
                <a:tab pos="1976438" algn="l"/>
              </a:tabLst>
            </a:pPr>
            <a:r>
              <a:rPr lang="en-US" dirty="0"/>
              <a:t>would require the two instructions</a:t>
            </a:r>
          </a:p>
          <a:p>
            <a:pPr>
              <a:tabLst>
                <a:tab pos="1976438" algn="l"/>
              </a:tabLst>
            </a:pPr>
            <a:r>
              <a:rPr lang="en-US" dirty="0"/>
              <a:t> </a:t>
            </a:r>
          </a:p>
          <a:p>
            <a:pPr>
              <a:tabLst>
                <a:tab pos="1976438" algn="l"/>
              </a:tabLst>
            </a:pPr>
            <a:r>
              <a:rPr lang="en-US" dirty="0"/>
              <a:t>ADD  </a:t>
            </a:r>
            <a:r>
              <a:rPr lang="en-US" b="1" dirty="0"/>
              <a:t>r1</a:t>
            </a:r>
            <a:r>
              <a:rPr lang="en-US" dirty="0"/>
              <a:t>,r2,r3</a:t>
            </a:r>
          </a:p>
          <a:p>
            <a:pPr>
              <a:tabLst>
                <a:tab pos="1976438" algn="l"/>
              </a:tabLst>
            </a:pPr>
            <a:r>
              <a:rPr lang="en-US" dirty="0" smtClean="0"/>
              <a:t>NOP	;</a:t>
            </a:r>
            <a:r>
              <a:rPr lang="en-US" dirty="0"/>
              <a:t>the second integer slot</a:t>
            </a:r>
          </a:p>
          <a:p>
            <a:pPr>
              <a:tabLst>
                <a:tab pos="1976438" algn="l"/>
              </a:tabLst>
            </a:pPr>
            <a:r>
              <a:rPr lang="en-US" dirty="0"/>
              <a:t>ADDF </a:t>
            </a:r>
            <a:r>
              <a:rPr lang="en-US" b="1" dirty="0"/>
              <a:t>r4</a:t>
            </a:r>
            <a:r>
              <a:rPr lang="en-US" dirty="0"/>
              <a:t>,r5,r6</a:t>
            </a:r>
          </a:p>
          <a:p>
            <a:pPr>
              <a:tabLst>
                <a:tab pos="1976438" algn="l"/>
              </a:tabLst>
            </a:pPr>
            <a:r>
              <a:rPr lang="en-US" dirty="0" smtClean="0"/>
              <a:t>NOP	;</a:t>
            </a:r>
            <a:r>
              <a:rPr lang="en-US" dirty="0"/>
              <a:t>the first integer slot</a:t>
            </a:r>
          </a:p>
          <a:p>
            <a:pPr>
              <a:tabLst>
                <a:tab pos="1976438" algn="l"/>
              </a:tabLst>
            </a:pPr>
            <a:r>
              <a:rPr lang="en-US" dirty="0" smtClean="0"/>
              <a:t>NOP	 </a:t>
            </a:r>
            <a:r>
              <a:rPr lang="en-US" dirty="0"/>
              <a:t>;the second integer slot</a:t>
            </a:r>
          </a:p>
          <a:p>
            <a:pPr>
              <a:tabLst>
                <a:tab pos="1976438" algn="l"/>
              </a:tabLst>
            </a:pPr>
            <a:r>
              <a:rPr lang="en-US" dirty="0"/>
              <a:t>SUBF </a:t>
            </a:r>
            <a:r>
              <a:rPr lang="en-US" b="1" dirty="0"/>
              <a:t>r7</a:t>
            </a:r>
            <a:r>
              <a:rPr lang="en-US" dirty="0"/>
              <a:t>,r8,r9</a:t>
            </a:r>
          </a:p>
          <a:p>
            <a:r>
              <a:rPr lang="en-US" dirty="0"/>
              <a:t> </a:t>
            </a:r>
          </a:p>
          <a:p>
            <a:r>
              <a:rPr lang="en-US" dirty="0"/>
              <a:t>That can be represented as:</a:t>
            </a:r>
          </a:p>
          <a:p>
            <a:r>
              <a:rPr lang="en-US" dirty="0"/>
              <a:t> </a:t>
            </a:r>
          </a:p>
          <a:p>
            <a:pPr>
              <a:tabLst>
                <a:tab pos="1619250" algn="l"/>
                <a:tab pos="2417763" algn="l"/>
              </a:tabLst>
            </a:pPr>
            <a:r>
              <a:rPr lang="en-US" dirty="0"/>
              <a:t>ADD  </a:t>
            </a:r>
            <a:r>
              <a:rPr lang="en-US" b="1" dirty="0"/>
              <a:t>r1</a:t>
            </a:r>
            <a:r>
              <a:rPr lang="en-US" dirty="0"/>
              <a:t>,r2,r3</a:t>
            </a:r>
            <a:r>
              <a:rPr lang="en-US" dirty="0" smtClean="0"/>
              <a:t>:	NOP:	ADDF </a:t>
            </a:r>
            <a:r>
              <a:rPr lang="en-US" b="1" dirty="0"/>
              <a:t>r4</a:t>
            </a:r>
            <a:r>
              <a:rPr lang="en-US" dirty="0"/>
              <a:t>,r5,r6; first long instruction</a:t>
            </a:r>
          </a:p>
          <a:p>
            <a:pPr>
              <a:tabLst>
                <a:tab pos="1619250" algn="l"/>
                <a:tab pos="2417763" algn="l"/>
              </a:tabLst>
            </a:pPr>
            <a:r>
              <a:rPr lang="en-US" dirty="0"/>
              <a:t>NOP:  </a:t>
            </a:r>
            <a:r>
              <a:rPr lang="en-US" dirty="0" smtClean="0"/>
              <a:t>	NOP:	SUBF </a:t>
            </a:r>
            <a:r>
              <a:rPr lang="en-US" b="1" dirty="0"/>
              <a:t>r7</a:t>
            </a:r>
            <a:r>
              <a:rPr lang="en-US" dirty="0"/>
              <a:t>,r8,r9; second long instruction</a:t>
            </a:r>
          </a:p>
        </p:txBody>
      </p:sp>
    </p:spTree>
    <p:extLst>
      <p:ext uri="{BB962C8B-B14F-4D97-AF65-F5344CB8AC3E}">
        <p14:creationId xmlns:p14="http://schemas.microsoft.com/office/powerpoint/2010/main" val="553713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8434" name="Picture 2" descr="E:\CengageBook\CengageLectureNotesWebsite\Clements 1e JPG_files\ch08\87046-08-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1" y="2743200"/>
            <a:ext cx="4895850" cy="3578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09600"/>
            <a:ext cx="8610600" cy="2031325"/>
          </a:xfrm>
          <a:prstGeom prst="rect">
            <a:avLst/>
          </a:prstGeom>
        </p:spPr>
        <p:txBody>
          <a:bodyPr wrap="square">
            <a:spAutoFit/>
          </a:bodyPr>
          <a:lstStyle/>
          <a:p>
            <a:r>
              <a:rPr lang="en-US" dirty="0" smtClean="0"/>
              <a:t>Two </a:t>
            </a:r>
            <a:r>
              <a:rPr lang="en-US" dirty="0"/>
              <a:t>formats are 128-bit bundles and two are 64-bit bundles. By providing both 128-bit and 64-bit bundles, </a:t>
            </a:r>
            <a:r>
              <a:rPr lang="en-US" dirty="0" err="1"/>
              <a:t>Transmeta</a:t>
            </a:r>
            <a:r>
              <a:rPr lang="en-US" dirty="0"/>
              <a:t> ensures that no bundle will have to introduce two NOPs when the compiler can’t find four instructions to execute in parallel</a:t>
            </a:r>
            <a:r>
              <a:rPr lang="en-US" dirty="0" smtClean="0"/>
              <a:t>.</a:t>
            </a:r>
          </a:p>
          <a:p>
            <a:endParaRPr lang="en-GB" dirty="0"/>
          </a:p>
          <a:p>
            <a:r>
              <a:rPr lang="en-GB" dirty="0" smtClean="0"/>
              <a:t>Ultimately, Crusoe was a commercial failure because it failed to deliver the necessary performance.</a:t>
            </a:r>
            <a:endParaRPr lang="en-US" dirty="0"/>
          </a:p>
        </p:txBody>
      </p:sp>
    </p:spTree>
    <p:extLst>
      <p:ext uri="{BB962C8B-B14F-4D97-AF65-F5344CB8AC3E}">
        <p14:creationId xmlns:p14="http://schemas.microsoft.com/office/powerpoint/2010/main" val="1866830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9458" name="Picture 2" descr="E:\CengageBook\CengageLectureNotesWebsite\Clements 1e JPG_files\ch08\87046-08-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5151437" cy="59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20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335846"/>
            <a:ext cx="8077200" cy="3570208"/>
          </a:xfrm>
          <a:prstGeom prst="rect">
            <a:avLst/>
          </a:prstGeom>
        </p:spPr>
        <p:txBody>
          <a:bodyPr wrap="square">
            <a:spAutoFit/>
          </a:bodyPr>
          <a:lstStyle/>
          <a:p>
            <a:endParaRPr lang="en-US" dirty="0" smtClean="0"/>
          </a:p>
          <a:p>
            <a:r>
              <a:rPr lang="en-US" sz="2800" dirty="0" smtClean="0"/>
              <a:t>The IA64 </a:t>
            </a:r>
            <a:r>
              <a:rPr lang="en-US" sz="2800" i="1" dirty="0" smtClean="0"/>
              <a:t>Itanium</a:t>
            </a:r>
            <a:r>
              <a:rPr lang="en-US" sz="2800" dirty="0" smtClean="0"/>
              <a:t> </a:t>
            </a:r>
            <a:r>
              <a:rPr lang="en-US" sz="2800" dirty="0"/>
              <a:t>architecture</a:t>
            </a:r>
          </a:p>
          <a:p>
            <a:endParaRPr lang="en-US" dirty="0" smtClean="0"/>
          </a:p>
          <a:p>
            <a:endParaRPr lang="en-US" dirty="0"/>
          </a:p>
          <a:p>
            <a:r>
              <a:rPr lang="en-US" dirty="0" smtClean="0"/>
              <a:t>We </a:t>
            </a:r>
            <a:r>
              <a:rPr lang="en-US" dirty="0"/>
              <a:t>now introduce the IA64 or </a:t>
            </a:r>
            <a:r>
              <a:rPr lang="en-US" i="1" dirty="0"/>
              <a:t>Itanium</a:t>
            </a:r>
            <a:r>
              <a:rPr lang="en-US" dirty="0"/>
              <a:t> architecture, Intel’s big brother to the IA-32 architecture that encompasses the 80386, 80486 Pentium, and </a:t>
            </a:r>
            <a:r>
              <a:rPr lang="en-US" dirty="0" err="1"/>
              <a:t>iCore</a:t>
            </a:r>
            <a:r>
              <a:rPr lang="en-US" dirty="0"/>
              <a:t> families. </a:t>
            </a:r>
            <a:endParaRPr lang="en-US" dirty="0" smtClean="0"/>
          </a:p>
          <a:p>
            <a:endParaRPr lang="en-US" i="1" dirty="0"/>
          </a:p>
          <a:p>
            <a:r>
              <a:rPr lang="en-US" i="1" dirty="0" smtClean="0"/>
              <a:t>Successor</a:t>
            </a:r>
            <a:r>
              <a:rPr lang="en-US" dirty="0" smtClean="0"/>
              <a:t> </a:t>
            </a:r>
            <a:r>
              <a:rPr lang="en-US" dirty="0"/>
              <a:t>to the IA-32 it may well be, but </a:t>
            </a:r>
            <a:r>
              <a:rPr lang="en-US" i="1" dirty="0"/>
              <a:t>heir</a:t>
            </a:r>
            <a:r>
              <a:rPr lang="en-US" dirty="0"/>
              <a:t> it </a:t>
            </a:r>
            <a:r>
              <a:rPr lang="en-US" dirty="0" err="1"/>
              <a:t>ain’t</a:t>
            </a:r>
            <a:r>
              <a:rPr lang="en-US" dirty="0"/>
              <a:t>. </a:t>
            </a:r>
            <a:endParaRPr lang="en-US" dirty="0" smtClean="0"/>
          </a:p>
          <a:p>
            <a:endParaRPr lang="en-US" dirty="0"/>
          </a:p>
          <a:p>
            <a:r>
              <a:rPr lang="en-US" dirty="0" smtClean="0"/>
              <a:t>The </a:t>
            </a:r>
            <a:r>
              <a:rPr lang="en-US" dirty="0"/>
              <a:t>introduction of the Itanium processor in 2001 represented one of the most significant developments in microprocessor architecture in a decade. </a:t>
            </a:r>
            <a:endParaRPr lang="en-US" dirty="0"/>
          </a:p>
        </p:txBody>
      </p:sp>
    </p:spTree>
    <p:extLst>
      <p:ext uri="{BB962C8B-B14F-4D97-AF65-F5344CB8AC3E}">
        <p14:creationId xmlns:p14="http://schemas.microsoft.com/office/powerpoint/2010/main" val="5944992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88579"/>
            <a:ext cx="8077200" cy="5909310"/>
          </a:xfrm>
          <a:prstGeom prst="rect">
            <a:avLst/>
          </a:prstGeom>
        </p:spPr>
        <p:txBody>
          <a:bodyPr wrap="square">
            <a:spAutoFit/>
          </a:bodyPr>
          <a:lstStyle/>
          <a:p>
            <a:r>
              <a:rPr lang="en-US" dirty="0"/>
              <a:t>Itanium is aimed at the high-performance workstation market. The first version of the Itanium in 2001 proved somewhat disappointing. </a:t>
            </a:r>
            <a:endParaRPr lang="en-US" dirty="0" smtClean="0"/>
          </a:p>
          <a:p>
            <a:endParaRPr lang="en-US" dirty="0"/>
          </a:p>
          <a:p>
            <a:r>
              <a:rPr lang="en-US" dirty="0" smtClean="0"/>
              <a:t>A </a:t>
            </a:r>
            <a:r>
              <a:rPr lang="en-US" dirty="0"/>
              <a:t>second version of the Itanium, codenamed McKinley, was launched in 2002 to better compete with other manufacturers in the RISC workstation market. </a:t>
            </a:r>
            <a:endParaRPr lang="en-US" dirty="0" smtClean="0"/>
          </a:p>
          <a:p>
            <a:endParaRPr lang="en-US" dirty="0"/>
          </a:p>
          <a:p>
            <a:r>
              <a:rPr lang="en-US" dirty="0" smtClean="0"/>
              <a:t>The </a:t>
            </a:r>
            <a:r>
              <a:rPr lang="en-US" dirty="0"/>
              <a:t>McKinley version of Itanium 2 was constructed with 0.18 micron technology. In 2003 Intel launched a second version of the Itanium 2, the Madison, constructed with 0.13 micron technology and a massive 6 MB on-chip cache. By 2006 a dual-core Itanium was available</a:t>
            </a:r>
            <a:r>
              <a:rPr lang="en-US" dirty="0" smtClean="0"/>
              <a:t>.</a:t>
            </a:r>
            <a:endParaRPr lang="en-US" dirty="0"/>
          </a:p>
          <a:p>
            <a:endParaRPr lang="en-GB" dirty="0" smtClean="0"/>
          </a:p>
          <a:p>
            <a:r>
              <a:rPr lang="en-US" dirty="0"/>
              <a:t>In 2010 Intel announced its Itanium 9300 series that included multicore technology </a:t>
            </a:r>
            <a:r>
              <a:rPr lang="en-US" dirty="0" smtClean="0"/>
              <a:t>plus </a:t>
            </a:r>
            <a:r>
              <a:rPr lang="en-US" dirty="0"/>
              <a:t>an enhanced memory interface. In spite of the Itanium’s pedigree, it has not yet grabbed a large share of the market for workstations. </a:t>
            </a:r>
            <a:endParaRPr lang="en-US" dirty="0" smtClean="0"/>
          </a:p>
          <a:p>
            <a:endParaRPr lang="en-US" dirty="0"/>
          </a:p>
          <a:p>
            <a:r>
              <a:rPr lang="en-US" dirty="0" smtClean="0"/>
              <a:t>In </a:t>
            </a:r>
            <a:r>
              <a:rPr lang="en-US" dirty="0"/>
              <a:t>February 2010 Intel announced that 80% of the Global 100 corporations had chosen Itanium-based servers for their most mission-critical applications. In 2011 Intel announced an 8 core version of the IA64.</a:t>
            </a:r>
          </a:p>
          <a:p>
            <a:endParaRPr lang="en-US" dirty="0"/>
          </a:p>
        </p:txBody>
      </p:sp>
    </p:spTree>
    <p:extLst>
      <p:ext uri="{BB962C8B-B14F-4D97-AF65-F5344CB8AC3E}">
        <p14:creationId xmlns:p14="http://schemas.microsoft.com/office/powerpoint/2010/main" val="4192222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59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482" name="Picture 2" descr="E:\CengageBook\CengageLectureNotesWebsite\Clements 1e JPG_files\ch08\87046-08-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02" y="3124200"/>
            <a:ext cx="5140598" cy="34018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35846"/>
            <a:ext cx="8077200" cy="2585323"/>
          </a:xfrm>
          <a:prstGeom prst="rect">
            <a:avLst/>
          </a:prstGeom>
        </p:spPr>
        <p:txBody>
          <a:bodyPr wrap="square">
            <a:spAutoFit/>
          </a:bodyPr>
          <a:lstStyle/>
          <a:p>
            <a:r>
              <a:rPr lang="en-US" dirty="0" smtClean="0"/>
              <a:t>Performance Increase</a:t>
            </a:r>
          </a:p>
          <a:p>
            <a:endParaRPr lang="en-US" dirty="0"/>
          </a:p>
          <a:p>
            <a:r>
              <a:rPr lang="en-US" dirty="0" smtClean="0"/>
              <a:t>Figure </a:t>
            </a:r>
            <a:r>
              <a:rPr lang="en-US" dirty="0"/>
              <a:t>8.20 </a:t>
            </a:r>
            <a:r>
              <a:rPr lang="en-US" dirty="0" smtClean="0"/>
              <a:t>shows </a:t>
            </a:r>
            <a:r>
              <a:rPr lang="en-US" dirty="0"/>
              <a:t>the progression of computing performance over two decades as a function of improvements in semiconductor technology and in architecture and organization. </a:t>
            </a:r>
            <a:endParaRPr lang="en-US" dirty="0" smtClean="0"/>
          </a:p>
          <a:p>
            <a:endParaRPr lang="en-US" dirty="0"/>
          </a:p>
          <a:p>
            <a:r>
              <a:rPr lang="en-US" dirty="0" smtClean="0"/>
              <a:t>The trace </a:t>
            </a:r>
            <a:r>
              <a:rPr lang="en-US" dirty="0"/>
              <a:t>at the bottom demonstrates the expected increase in performance if RISC technology alone had become standard and no future changes made other than by improving manufacturing techniques. </a:t>
            </a:r>
          </a:p>
        </p:txBody>
      </p:sp>
    </p:spTree>
    <p:extLst>
      <p:ext uri="{BB962C8B-B14F-4D97-AF65-F5344CB8AC3E}">
        <p14:creationId xmlns:p14="http://schemas.microsoft.com/office/powerpoint/2010/main" val="3669307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6" name="Picture 2" descr="E:\CengageBook\CengageLectureNotesWebsite\Clements 1e JPG_files\ch08\87046-0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7696200" cy="4643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4290" y="457200"/>
            <a:ext cx="8077200" cy="1200329"/>
          </a:xfrm>
          <a:prstGeom prst="rect">
            <a:avLst/>
          </a:prstGeom>
        </p:spPr>
        <p:txBody>
          <a:bodyPr wrap="square">
            <a:spAutoFit/>
          </a:bodyPr>
          <a:lstStyle/>
          <a:p>
            <a:r>
              <a:rPr lang="en-US" b="1" dirty="0"/>
              <a:t>Superscalar Architecture</a:t>
            </a:r>
            <a:endParaRPr lang="en-US" dirty="0"/>
          </a:p>
          <a:p>
            <a:r>
              <a:rPr lang="en-US" dirty="0"/>
              <a:t> </a:t>
            </a:r>
          </a:p>
          <a:p>
            <a:r>
              <a:rPr lang="en-US" dirty="0" smtClean="0"/>
              <a:t>Let’s first look </a:t>
            </a:r>
            <a:r>
              <a:rPr lang="en-US" dirty="0"/>
              <a:t>at how pipelining can be extended. Figure 8.1a illustrates </a:t>
            </a:r>
            <a:r>
              <a:rPr lang="en-US" i="1" dirty="0"/>
              <a:t>pipelining </a:t>
            </a:r>
            <a:r>
              <a:rPr lang="en-US" dirty="0"/>
              <a:t>where instruction execution is overlapped. </a:t>
            </a:r>
          </a:p>
        </p:txBody>
      </p:sp>
    </p:spTree>
    <p:extLst>
      <p:ext uri="{BB962C8B-B14F-4D97-AF65-F5344CB8AC3E}">
        <p14:creationId xmlns:p14="http://schemas.microsoft.com/office/powerpoint/2010/main" val="813160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1506" name="Picture 2" descr="E:\CengageBook\CengageLectureNotesWebsite\Clements 1e JPG_files\ch08\87046-08-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3886200"/>
            <a:ext cx="8407400" cy="1592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09600"/>
            <a:ext cx="8153400" cy="2585323"/>
          </a:xfrm>
          <a:prstGeom prst="rect">
            <a:avLst/>
          </a:prstGeom>
        </p:spPr>
        <p:txBody>
          <a:bodyPr wrap="square">
            <a:spAutoFit/>
          </a:bodyPr>
          <a:lstStyle/>
          <a:p>
            <a:r>
              <a:rPr lang="en-US" dirty="0"/>
              <a:t>Figure 8.21 describes the format of an IA64 instruction, or, to be more precise, a bundle of three 41-bit instructions. </a:t>
            </a:r>
            <a:endParaRPr lang="en-US" dirty="0" smtClean="0"/>
          </a:p>
          <a:p>
            <a:endParaRPr lang="en-US" dirty="0"/>
          </a:p>
          <a:p>
            <a:r>
              <a:rPr lang="en-US" dirty="0" smtClean="0"/>
              <a:t>Each </a:t>
            </a:r>
            <a:r>
              <a:rPr lang="en-US" dirty="0"/>
              <a:t>of these instructions has an op-code, three register fields and a predicate field that is used to implement predicated execution, rather like ARM. </a:t>
            </a:r>
            <a:endParaRPr lang="en-US" dirty="0" smtClean="0"/>
          </a:p>
          <a:p>
            <a:endParaRPr lang="en-US" dirty="0"/>
          </a:p>
          <a:p>
            <a:r>
              <a:rPr lang="en-US" dirty="0" smtClean="0"/>
              <a:t>As </a:t>
            </a:r>
            <a:r>
              <a:rPr lang="en-US" dirty="0"/>
              <a:t>well as the three instructions, there’s a 5-bit template that tells the processor something about the structure of the three following op-codes. </a:t>
            </a:r>
            <a:endParaRPr lang="en-US" dirty="0" smtClean="0"/>
          </a:p>
        </p:txBody>
      </p:sp>
    </p:spTree>
    <p:extLst>
      <p:ext uri="{BB962C8B-B14F-4D97-AF65-F5344CB8AC3E}">
        <p14:creationId xmlns:p14="http://schemas.microsoft.com/office/powerpoint/2010/main" val="37684058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609600"/>
            <a:ext cx="8153400" cy="3447098"/>
          </a:xfrm>
          <a:prstGeom prst="rect">
            <a:avLst/>
          </a:prstGeom>
        </p:spPr>
        <p:txBody>
          <a:bodyPr wrap="square">
            <a:spAutoFit/>
          </a:bodyPr>
          <a:lstStyle/>
          <a:p>
            <a:r>
              <a:rPr lang="en-US" dirty="0"/>
              <a:t>A feature peculiar to the Itanium VLIW is the use of a symbol to indicate the extent of a region of parallelism. </a:t>
            </a:r>
            <a:endParaRPr lang="en-US" dirty="0" smtClean="0"/>
          </a:p>
          <a:p>
            <a:endParaRPr lang="en-US" dirty="0"/>
          </a:p>
          <a:p>
            <a:r>
              <a:rPr lang="en-US" dirty="0" smtClean="0"/>
              <a:t>The </a:t>
            </a:r>
            <a:r>
              <a:rPr lang="en-US" dirty="0"/>
              <a:t>Itanium uses two semicolons to indicate a </a:t>
            </a:r>
            <a:r>
              <a:rPr lang="en-US" i="1" dirty="0"/>
              <a:t>stop</a:t>
            </a:r>
            <a:r>
              <a:rPr lang="en-US" dirty="0"/>
              <a:t> between regions of parallelism, and the braces “{” and “}” enclose instruction bundles. We will cover stops and bundles later. A simple example of a stop is:</a:t>
            </a:r>
          </a:p>
          <a:p>
            <a:r>
              <a:rPr lang="en-US" dirty="0"/>
              <a:t> </a:t>
            </a:r>
          </a:p>
          <a:p>
            <a:pPr>
              <a:tabLst>
                <a:tab pos="2060575" algn="l"/>
              </a:tabLst>
            </a:pPr>
            <a:r>
              <a:rPr lang="en-US" dirty="0"/>
              <a:t>add </a:t>
            </a:r>
            <a:r>
              <a:rPr lang="en-US" b="1" dirty="0"/>
              <a:t>r1 </a:t>
            </a:r>
            <a:r>
              <a:rPr lang="en-US" dirty="0"/>
              <a:t>= </a:t>
            </a:r>
            <a:r>
              <a:rPr lang="en-US" dirty="0" smtClean="0"/>
              <a:t>r2,r3	//</a:t>
            </a:r>
            <a:r>
              <a:rPr lang="en-US" dirty="0"/>
              <a:t>r1 = r2 + r3</a:t>
            </a:r>
          </a:p>
          <a:p>
            <a:pPr>
              <a:tabLst>
                <a:tab pos="2060575" algn="l"/>
              </a:tabLst>
            </a:pPr>
            <a:r>
              <a:rPr lang="en-US" dirty="0"/>
              <a:t>add </a:t>
            </a:r>
            <a:r>
              <a:rPr lang="en-US" b="1" dirty="0"/>
              <a:t>r4 </a:t>
            </a:r>
            <a:r>
              <a:rPr lang="en-US" dirty="0"/>
              <a:t>= </a:t>
            </a:r>
            <a:r>
              <a:rPr lang="en-US" dirty="0" smtClean="0"/>
              <a:t>r6,r7   </a:t>
            </a:r>
            <a:r>
              <a:rPr lang="en-US" sz="2000" b="1" dirty="0" smtClean="0">
                <a:solidFill>
                  <a:srgbClr val="FF0000"/>
                </a:solidFill>
              </a:rPr>
              <a:t>;;</a:t>
            </a:r>
            <a:r>
              <a:rPr lang="en-US" dirty="0" smtClean="0"/>
              <a:t>	//</a:t>
            </a:r>
            <a:r>
              <a:rPr lang="en-US" dirty="0"/>
              <a:t>r4 = r6 + r7 We need a stop because of the RAW 	</a:t>
            </a:r>
            <a:endParaRPr lang="en-US" dirty="0" smtClean="0"/>
          </a:p>
          <a:p>
            <a:pPr>
              <a:tabLst>
                <a:tab pos="2060575" algn="l"/>
              </a:tabLst>
            </a:pPr>
            <a:r>
              <a:rPr lang="en-US" dirty="0"/>
              <a:t>	</a:t>
            </a:r>
            <a:r>
              <a:rPr lang="en-US" dirty="0" smtClean="0"/>
              <a:t>// hazard in </a:t>
            </a:r>
            <a:r>
              <a:rPr lang="en-US" dirty="0"/>
              <a:t>the next instruction</a:t>
            </a:r>
          </a:p>
          <a:p>
            <a:pPr>
              <a:tabLst>
                <a:tab pos="2060575" algn="l"/>
              </a:tabLst>
            </a:pPr>
            <a:r>
              <a:rPr lang="en-US" dirty="0"/>
              <a:t>add </a:t>
            </a:r>
            <a:r>
              <a:rPr lang="en-US" b="1" dirty="0"/>
              <a:t>r5 </a:t>
            </a:r>
            <a:r>
              <a:rPr lang="en-US" dirty="0"/>
              <a:t>= </a:t>
            </a:r>
            <a:r>
              <a:rPr lang="en-US" dirty="0" smtClean="0"/>
              <a:t>r4,r1	//</a:t>
            </a:r>
            <a:r>
              <a:rPr lang="en-US" dirty="0"/>
              <a:t>r4 = r6 + r7</a:t>
            </a:r>
          </a:p>
          <a:p>
            <a:r>
              <a:rPr lang="en-US" dirty="0"/>
              <a:t> </a:t>
            </a:r>
          </a:p>
        </p:txBody>
      </p:sp>
    </p:spTree>
    <p:extLst>
      <p:ext uri="{BB962C8B-B14F-4D97-AF65-F5344CB8AC3E}">
        <p14:creationId xmlns:p14="http://schemas.microsoft.com/office/powerpoint/2010/main" val="2725798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609600"/>
            <a:ext cx="8153400" cy="3447098"/>
          </a:xfrm>
          <a:prstGeom prst="rect">
            <a:avLst/>
          </a:prstGeom>
        </p:spPr>
        <p:txBody>
          <a:bodyPr wrap="square">
            <a:spAutoFit/>
          </a:bodyPr>
          <a:lstStyle/>
          <a:p>
            <a:r>
              <a:rPr lang="en-US" dirty="0"/>
              <a:t>A feature peculiar to the Itanium VLIW is the use of a symbol to indicate the extent of a region of parallelism. </a:t>
            </a:r>
            <a:endParaRPr lang="en-US" dirty="0" smtClean="0"/>
          </a:p>
          <a:p>
            <a:endParaRPr lang="en-US" dirty="0"/>
          </a:p>
          <a:p>
            <a:r>
              <a:rPr lang="en-US" dirty="0" smtClean="0"/>
              <a:t>The </a:t>
            </a:r>
            <a:r>
              <a:rPr lang="en-US" dirty="0"/>
              <a:t>Itanium uses two semicolons to indicate a </a:t>
            </a:r>
            <a:r>
              <a:rPr lang="en-US" i="1" dirty="0"/>
              <a:t>stop</a:t>
            </a:r>
            <a:r>
              <a:rPr lang="en-US" dirty="0"/>
              <a:t> between regions of parallelism, and the braces “{” and “}” enclose instruction bundles. We will cover stops and bundles later. A simple example of a stop is:</a:t>
            </a:r>
          </a:p>
          <a:p>
            <a:r>
              <a:rPr lang="en-US" dirty="0"/>
              <a:t> </a:t>
            </a:r>
          </a:p>
          <a:p>
            <a:pPr>
              <a:tabLst>
                <a:tab pos="2060575" algn="l"/>
              </a:tabLst>
            </a:pPr>
            <a:r>
              <a:rPr lang="en-US" dirty="0"/>
              <a:t>add </a:t>
            </a:r>
            <a:r>
              <a:rPr lang="en-US" b="1" dirty="0"/>
              <a:t>r1 </a:t>
            </a:r>
            <a:r>
              <a:rPr lang="en-US" dirty="0"/>
              <a:t>= </a:t>
            </a:r>
            <a:r>
              <a:rPr lang="en-US" dirty="0" smtClean="0"/>
              <a:t>r2,r3	//</a:t>
            </a:r>
            <a:r>
              <a:rPr lang="en-US" dirty="0"/>
              <a:t>r1 = r2 + r3</a:t>
            </a:r>
          </a:p>
          <a:p>
            <a:pPr>
              <a:tabLst>
                <a:tab pos="2060575" algn="l"/>
              </a:tabLst>
            </a:pPr>
            <a:r>
              <a:rPr lang="en-US" dirty="0"/>
              <a:t>add </a:t>
            </a:r>
            <a:r>
              <a:rPr lang="en-US" b="1" dirty="0"/>
              <a:t>r4 </a:t>
            </a:r>
            <a:r>
              <a:rPr lang="en-US" dirty="0"/>
              <a:t>= </a:t>
            </a:r>
            <a:r>
              <a:rPr lang="en-US" dirty="0" smtClean="0"/>
              <a:t>r6,r7   </a:t>
            </a:r>
            <a:r>
              <a:rPr lang="en-US" sz="2000" b="1" dirty="0" smtClean="0">
                <a:solidFill>
                  <a:srgbClr val="FF0000"/>
                </a:solidFill>
              </a:rPr>
              <a:t>;;</a:t>
            </a:r>
            <a:r>
              <a:rPr lang="en-US" dirty="0" smtClean="0"/>
              <a:t>	//</a:t>
            </a:r>
            <a:r>
              <a:rPr lang="en-US" dirty="0"/>
              <a:t>r4 = r6 + r7 We need a stop because of the RAW 	</a:t>
            </a:r>
            <a:endParaRPr lang="en-US" dirty="0" smtClean="0"/>
          </a:p>
          <a:p>
            <a:pPr>
              <a:tabLst>
                <a:tab pos="2060575" algn="l"/>
              </a:tabLst>
            </a:pPr>
            <a:r>
              <a:rPr lang="en-US" dirty="0"/>
              <a:t>	</a:t>
            </a:r>
            <a:r>
              <a:rPr lang="en-US" dirty="0" smtClean="0"/>
              <a:t>// hazard in </a:t>
            </a:r>
            <a:r>
              <a:rPr lang="en-US" dirty="0"/>
              <a:t>the next instruction</a:t>
            </a:r>
          </a:p>
          <a:p>
            <a:pPr>
              <a:tabLst>
                <a:tab pos="2060575" algn="l"/>
              </a:tabLst>
            </a:pPr>
            <a:r>
              <a:rPr lang="en-US" dirty="0"/>
              <a:t>add </a:t>
            </a:r>
            <a:r>
              <a:rPr lang="en-US" b="1" dirty="0"/>
              <a:t>r5 </a:t>
            </a:r>
            <a:r>
              <a:rPr lang="en-US" dirty="0"/>
              <a:t>= </a:t>
            </a:r>
            <a:r>
              <a:rPr lang="en-US" dirty="0" smtClean="0"/>
              <a:t>r4,r1	//</a:t>
            </a:r>
            <a:r>
              <a:rPr lang="en-US" dirty="0"/>
              <a:t>r4 = r6 + r7</a:t>
            </a:r>
          </a:p>
          <a:p>
            <a:r>
              <a:rPr lang="en-US" dirty="0"/>
              <a:t> </a:t>
            </a:r>
          </a:p>
        </p:txBody>
      </p:sp>
      <p:sp>
        <p:nvSpPr>
          <p:cNvPr id="6" name="Oval 5"/>
          <p:cNvSpPr/>
          <p:nvPr/>
        </p:nvSpPr>
        <p:spPr>
          <a:xfrm>
            <a:off x="1905000" y="2819400"/>
            <a:ext cx="457200" cy="4572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2362200" y="3276600"/>
            <a:ext cx="2019300" cy="1981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99893" y="4519136"/>
            <a:ext cx="2171700" cy="1477328"/>
          </a:xfrm>
          <a:prstGeom prst="rect">
            <a:avLst/>
          </a:prstGeom>
          <a:solidFill>
            <a:schemeClr val="accent1">
              <a:alpha val="23000"/>
            </a:schemeClr>
          </a:solidFill>
        </p:spPr>
        <p:txBody>
          <a:bodyPr wrap="square" rtlCol="0">
            <a:spAutoFit/>
          </a:bodyPr>
          <a:lstStyle/>
          <a:p>
            <a:r>
              <a:rPr lang="en-GB" dirty="0" smtClean="0">
                <a:solidFill>
                  <a:srgbClr val="FF0000"/>
                </a:solidFill>
              </a:rPr>
              <a:t>The stop ensures that all instructions are completed prior to proceeding.</a:t>
            </a:r>
            <a:endParaRPr lang="en-US" dirty="0">
              <a:solidFill>
                <a:srgbClr val="FF0000"/>
              </a:solidFill>
            </a:endParaRPr>
          </a:p>
        </p:txBody>
      </p:sp>
    </p:spTree>
    <p:extLst>
      <p:ext uri="{BB962C8B-B14F-4D97-AF65-F5344CB8AC3E}">
        <p14:creationId xmlns:p14="http://schemas.microsoft.com/office/powerpoint/2010/main" val="25432793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270641" y="609600"/>
            <a:ext cx="8382000" cy="4524315"/>
          </a:xfrm>
          <a:prstGeom prst="rect">
            <a:avLst/>
          </a:prstGeom>
        </p:spPr>
        <p:txBody>
          <a:bodyPr wrap="square">
            <a:spAutoFit/>
          </a:bodyPr>
          <a:lstStyle/>
          <a:p>
            <a:r>
              <a:rPr lang="en-US" dirty="0"/>
              <a:t>A fragment of IA64 code looks like this:</a:t>
            </a:r>
          </a:p>
          <a:p>
            <a:r>
              <a:rPr lang="en-US" dirty="0"/>
              <a:t> </a:t>
            </a:r>
            <a:endParaRPr lang="en-US" dirty="0" smtClean="0"/>
          </a:p>
          <a:p>
            <a:r>
              <a:rPr lang="en-US" dirty="0" smtClean="0"/>
              <a:t>{</a:t>
            </a:r>
            <a:endParaRPr lang="en-US" dirty="0"/>
          </a:p>
          <a:p>
            <a:pPr>
              <a:tabLst>
                <a:tab pos="2868613" algn="l"/>
              </a:tabLst>
            </a:pPr>
            <a:r>
              <a:rPr lang="en-US" dirty="0"/>
              <a:t>        cmp.ne   </a:t>
            </a:r>
            <a:r>
              <a:rPr lang="en-US" b="1" dirty="0"/>
              <a:t>p1</a:t>
            </a:r>
            <a:r>
              <a:rPr lang="en-US" dirty="0"/>
              <a:t> = </a:t>
            </a:r>
            <a:r>
              <a:rPr lang="en-US" dirty="0" err="1" smtClean="0"/>
              <a:t>rx,ry</a:t>
            </a:r>
            <a:r>
              <a:rPr lang="en-US" dirty="0" smtClean="0"/>
              <a:t>	// </a:t>
            </a:r>
            <a:r>
              <a:rPr lang="en-US" dirty="0"/>
              <a:t>Perform the comparison x == y with result in p1</a:t>
            </a:r>
          </a:p>
          <a:p>
            <a:pPr>
              <a:tabLst>
                <a:tab pos="2868613" algn="l"/>
              </a:tabLst>
            </a:pPr>
            <a:r>
              <a:rPr lang="en-US" dirty="0"/>
              <a:t>   (p1) </a:t>
            </a:r>
            <a:r>
              <a:rPr lang="en-US" dirty="0" err="1"/>
              <a:t>br</a:t>
            </a:r>
            <a:r>
              <a:rPr lang="en-US" dirty="0"/>
              <a:t>  </a:t>
            </a:r>
            <a:r>
              <a:rPr lang="en-US" dirty="0" smtClean="0"/>
              <a:t>      else	// </a:t>
            </a:r>
            <a:r>
              <a:rPr lang="en-US" dirty="0"/>
              <a:t>If true then do the else part</a:t>
            </a:r>
          </a:p>
          <a:p>
            <a:pPr>
              <a:tabLst>
                <a:tab pos="2868613" algn="l"/>
              </a:tabLst>
            </a:pPr>
            <a:r>
              <a:rPr lang="en-US" dirty="0"/>
              <a:t>}</a:t>
            </a:r>
          </a:p>
          <a:p>
            <a:pPr>
              <a:tabLst>
                <a:tab pos="2868613" algn="l"/>
              </a:tabLst>
            </a:pPr>
            <a:r>
              <a:rPr lang="en-US" dirty="0"/>
              <a:t>{.label then</a:t>
            </a:r>
          </a:p>
          <a:p>
            <a:pPr>
              <a:tabLst>
                <a:tab pos="2868613" algn="l"/>
              </a:tabLst>
            </a:pPr>
            <a:r>
              <a:rPr lang="en-US" dirty="0"/>
              <a:t>        add      </a:t>
            </a:r>
            <a:r>
              <a:rPr lang="en-US" b="1" dirty="0" err="1"/>
              <a:t>rp</a:t>
            </a:r>
            <a:r>
              <a:rPr lang="en-US" dirty="0"/>
              <a:t> = </a:t>
            </a:r>
            <a:r>
              <a:rPr lang="en-US" dirty="0" err="1"/>
              <a:t>rz</a:t>
            </a:r>
            <a:r>
              <a:rPr lang="en-US" dirty="0"/>
              <a:t>, </a:t>
            </a:r>
            <a:r>
              <a:rPr lang="en-US" dirty="0" smtClean="0"/>
              <a:t>1	// </a:t>
            </a:r>
            <a:r>
              <a:rPr lang="en-US" dirty="0"/>
              <a:t>z++</a:t>
            </a:r>
          </a:p>
          <a:p>
            <a:pPr>
              <a:tabLst>
                <a:tab pos="2868613" algn="l"/>
              </a:tabLst>
            </a:pPr>
            <a:r>
              <a:rPr lang="en-US" dirty="0"/>
              <a:t>        add      </a:t>
            </a:r>
            <a:r>
              <a:rPr lang="en-US" b="1" dirty="0" err="1"/>
              <a:t>rp</a:t>
            </a:r>
            <a:r>
              <a:rPr lang="en-US" dirty="0"/>
              <a:t> = </a:t>
            </a:r>
            <a:r>
              <a:rPr lang="en-US" dirty="0" err="1"/>
              <a:t>rp</a:t>
            </a:r>
            <a:r>
              <a:rPr lang="en-US" dirty="0"/>
              <a:t>, </a:t>
            </a:r>
            <a:r>
              <a:rPr lang="en-US" dirty="0" err="1" smtClean="0"/>
              <a:t>rq</a:t>
            </a:r>
            <a:r>
              <a:rPr lang="en-US" dirty="0" smtClean="0"/>
              <a:t>	// </a:t>
            </a:r>
            <a:r>
              <a:rPr lang="en-US" dirty="0"/>
              <a:t>p += q</a:t>
            </a:r>
          </a:p>
          <a:p>
            <a:pPr>
              <a:tabLst>
                <a:tab pos="2868613" algn="l"/>
              </a:tabLst>
            </a:pPr>
            <a:r>
              <a:rPr lang="en-US" dirty="0"/>
              <a:t>        </a:t>
            </a:r>
            <a:r>
              <a:rPr lang="en-US" dirty="0" err="1"/>
              <a:t>br</a:t>
            </a:r>
            <a:r>
              <a:rPr lang="en-US" dirty="0"/>
              <a:t>     </a:t>
            </a:r>
            <a:r>
              <a:rPr lang="en-US" dirty="0" smtClean="0"/>
              <a:t>   </a:t>
            </a:r>
            <a:r>
              <a:rPr lang="en-US" dirty="0"/>
              <a:t>exit </a:t>
            </a:r>
            <a:r>
              <a:rPr lang="en-US" dirty="0" smtClean="0"/>
              <a:t>	// </a:t>
            </a:r>
            <a:r>
              <a:rPr lang="en-US" dirty="0"/>
              <a:t>jump over else part</a:t>
            </a:r>
          </a:p>
          <a:p>
            <a:pPr>
              <a:tabLst>
                <a:tab pos="2868613" algn="l"/>
              </a:tabLst>
            </a:pPr>
            <a:r>
              <a:rPr lang="en-US" dirty="0"/>
              <a:t>}</a:t>
            </a:r>
          </a:p>
          <a:p>
            <a:pPr>
              <a:tabLst>
                <a:tab pos="2868613" algn="l"/>
              </a:tabLst>
            </a:pPr>
            <a:r>
              <a:rPr lang="en-US" dirty="0"/>
              <a:t>{</a:t>
            </a:r>
          </a:p>
          <a:p>
            <a:pPr>
              <a:tabLst>
                <a:tab pos="2868613" algn="l"/>
              </a:tabLst>
            </a:pPr>
            <a:r>
              <a:rPr lang="en-US" dirty="0"/>
              <a:t>.label else</a:t>
            </a:r>
          </a:p>
          <a:p>
            <a:pPr>
              <a:tabLst>
                <a:tab pos="2868613" algn="l"/>
              </a:tabLst>
            </a:pPr>
            <a:r>
              <a:rPr lang="en-US" dirty="0"/>
              <a:t>               </a:t>
            </a:r>
            <a:r>
              <a:rPr lang="en-US" dirty="0" smtClean="0"/>
              <a:t>   </a:t>
            </a:r>
            <a:r>
              <a:rPr lang="en-US" dirty="0"/>
              <a:t>add </a:t>
            </a:r>
            <a:r>
              <a:rPr lang="en-US" b="1" dirty="0" err="1"/>
              <a:t>rr</a:t>
            </a:r>
            <a:r>
              <a:rPr lang="en-US" dirty="0"/>
              <a:t> = </a:t>
            </a:r>
            <a:r>
              <a:rPr lang="en-US" dirty="0" err="1"/>
              <a:t>rr</a:t>
            </a:r>
            <a:r>
              <a:rPr lang="en-US" dirty="0"/>
              <a:t>, </a:t>
            </a:r>
            <a:r>
              <a:rPr lang="en-US" dirty="0" smtClean="0"/>
              <a:t>1	// </a:t>
            </a:r>
            <a:r>
              <a:rPr lang="en-US" dirty="0"/>
              <a:t>r++</a:t>
            </a:r>
          </a:p>
          <a:p>
            <a:r>
              <a:rPr lang="en-US" dirty="0"/>
              <a:t>}</a:t>
            </a:r>
          </a:p>
          <a:p>
            <a:endParaRPr lang="en-US" dirty="0"/>
          </a:p>
        </p:txBody>
      </p:sp>
    </p:spTree>
    <p:extLst>
      <p:ext uri="{BB962C8B-B14F-4D97-AF65-F5344CB8AC3E}">
        <p14:creationId xmlns:p14="http://schemas.microsoft.com/office/powerpoint/2010/main" val="3869270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7" name="Rectangle 6"/>
          <p:cNvSpPr/>
          <p:nvPr/>
        </p:nvSpPr>
        <p:spPr>
          <a:xfrm>
            <a:off x="228600" y="533400"/>
            <a:ext cx="8382000" cy="3970318"/>
          </a:xfrm>
          <a:prstGeom prst="rect">
            <a:avLst/>
          </a:prstGeom>
        </p:spPr>
        <p:txBody>
          <a:bodyPr wrap="square">
            <a:spAutoFit/>
          </a:bodyPr>
          <a:lstStyle/>
          <a:p>
            <a:r>
              <a:rPr lang="en-US" dirty="0" smtClean="0"/>
              <a:t>IA64 </a:t>
            </a:r>
            <a:r>
              <a:rPr lang="en-US" dirty="0"/>
              <a:t>instructions can be </a:t>
            </a:r>
            <a:r>
              <a:rPr lang="en-US" i="1" dirty="0"/>
              <a:t>predicated</a:t>
            </a:r>
            <a:r>
              <a:rPr lang="en-US" dirty="0"/>
              <a:t>; that is, they are executed or not executed depending on the contents of a predicate register. </a:t>
            </a:r>
            <a:endParaRPr lang="en-US" dirty="0" smtClean="0"/>
          </a:p>
          <a:p>
            <a:endParaRPr lang="en-US" dirty="0"/>
          </a:p>
          <a:p>
            <a:r>
              <a:rPr lang="en-US" dirty="0" smtClean="0"/>
              <a:t>A </a:t>
            </a:r>
            <a:r>
              <a:rPr lang="en-US" dirty="0"/>
              <a:t>predicate register, p0 to p63, is placed in parentheses in front of the instruction that is predicated; for example, the construct</a:t>
            </a:r>
          </a:p>
          <a:p>
            <a:r>
              <a:rPr lang="en-US" dirty="0"/>
              <a:t> </a:t>
            </a:r>
          </a:p>
          <a:p>
            <a:r>
              <a:rPr lang="en-US" dirty="0"/>
              <a:t>(p1) add </a:t>
            </a:r>
            <a:r>
              <a:rPr lang="en-US" b="1" dirty="0"/>
              <a:t>r1 </a:t>
            </a:r>
            <a:r>
              <a:rPr lang="en-US" dirty="0"/>
              <a:t>= r2,r3</a:t>
            </a:r>
          </a:p>
          <a:p>
            <a:r>
              <a:rPr lang="en-US" dirty="0"/>
              <a:t> </a:t>
            </a:r>
          </a:p>
          <a:p>
            <a:r>
              <a:rPr lang="en-US" dirty="0"/>
              <a:t>means “</a:t>
            </a:r>
            <a:r>
              <a:rPr lang="en-US" i="1" dirty="0"/>
              <a:t>if the contents of predicate register p1 are true then execute add </a:t>
            </a:r>
            <a:r>
              <a:rPr lang="en-US" b="1" i="1" dirty="0"/>
              <a:t>r1</a:t>
            </a:r>
            <a:r>
              <a:rPr lang="en-US" i="1" dirty="0"/>
              <a:t> = r2,r3</a:t>
            </a:r>
            <a:r>
              <a:rPr lang="en-US" dirty="0"/>
              <a:t>”. </a:t>
            </a:r>
            <a:endParaRPr lang="en-US" dirty="0" smtClean="0"/>
          </a:p>
          <a:p>
            <a:endParaRPr lang="en-US" dirty="0"/>
          </a:p>
          <a:p>
            <a:r>
              <a:rPr lang="en-US" dirty="0" smtClean="0"/>
              <a:t>This </a:t>
            </a:r>
            <a:r>
              <a:rPr lang="en-US" dirty="0"/>
              <a:t>is analogous to the ARM processor’s conditional execution mechanism, except that the IA64 has 64 predicate registers. </a:t>
            </a:r>
            <a:endParaRPr lang="en-US" dirty="0" smtClean="0"/>
          </a:p>
          <a:p>
            <a:endParaRPr lang="en-US" dirty="0"/>
          </a:p>
        </p:txBody>
      </p:sp>
    </p:spTree>
    <p:extLst>
      <p:ext uri="{BB962C8B-B14F-4D97-AF65-F5344CB8AC3E}">
        <p14:creationId xmlns:p14="http://schemas.microsoft.com/office/powerpoint/2010/main" val="41185670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2530" name="Picture 2" descr="E:\CengageBook\CengageLectureNotesWebsite\Clements 1e JPG_files\ch08\87046-08-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1"/>
            <a:ext cx="5029200" cy="6051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86400" y="523155"/>
            <a:ext cx="3048000" cy="3416320"/>
          </a:xfrm>
          <a:prstGeom prst="rect">
            <a:avLst/>
          </a:prstGeom>
        </p:spPr>
        <p:txBody>
          <a:bodyPr wrap="square">
            <a:spAutoFit/>
          </a:bodyPr>
          <a:lstStyle/>
          <a:p>
            <a:r>
              <a:rPr lang="en-US" dirty="0"/>
              <a:t>The IA64 has one of the most extensive </a:t>
            </a:r>
            <a:r>
              <a:rPr lang="en-US" i="1" dirty="0"/>
              <a:t>user-visible</a:t>
            </a:r>
            <a:r>
              <a:rPr lang="en-US" dirty="0"/>
              <a:t> register sets of any microprocessor. </a:t>
            </a:r>
            <a:endParaRPr lang="en-US" dirty="0" smtClean="0"/>
          </a:p>
          <a:p>
            <a:endParaRPr lang="en-US" dirty="0" smtClean="0"/>
          </a:p>
          <a:p>
            <a:r>
              <a:rPr lang="en-US" dirty="0" smtClean="0"/>
              <a:t>General </a:t>
            </a:r>
            <a:r>
              <a:rPr lang="en-US" dirty="0"/>
              <a:t>registers, Gr</a:t>
            </a:r>
            <a:r>
              <a:rPr lang="en-US" baseline="-25000" dirty="0"/>
              <a:t>0</a:t>
            </a:r>
            <a:r>
              <a:rPr lang="en-US" dirty="0"/>
              <a:t> to Gr</a:t>
            </a:r>
            <a:r>
              <a:rPr lang="en-US" baseline="-25000" dirty="0"/>
              <a:t>127</a:t>
            </a:r>
            <a:r>
              <a:rPr lang="en-US" dirty="0"/>
              <a:t>, can be written </a:t>
            </a:r>
            <a:r>
              <a:rPr lang="en-US" dirty="0" smtClean="0"/>
              <a:t>as </a:t>
            </a:r>
            <a:r>
              <a:rPr lang="en-US" dirty="0"/>
              <a:t>r0 to r127 and provide 128 64-bit-wide integer registers as you’d expect in almost any architecture. </a:t>
            </a:r>
            <a:endParaRPr lang="en-US" dirty="0" smtClean="0"/>
          </a:p>
          <a:p>
            <a:endParaRPr lang="en-US" dirty="0"/>
          </a:p>
        </p:txBody>
      </p:sp>
    </p:spTree>
    <p:extLst>
      <p:ext uri="{BB962C8B-B14F-4D97-AF65-F5344CB8AC3E}">
        <p14:creationId xmlns:p14="http://schemas.microsoft.com/office/powerpoint/2010/main" val="3468635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3554" name="Picture 2" descr="E:\CengageBook\CengageLectureNotesWebsite\Clements 1e JPG_files\ch08\87046-08-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114800"/>
            <a:ext cx="7533067"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6331" y="419516"/>
            <a:ext cx="8153400" cy="3416320"/>
          </a:xfrm>
          <a:prstGeom prst="rect">
            <a:avLst/>
          </a:prstGeom>
        </p:spPr>
        <p:txBody>
          <a:bodyPr wrap="square">
            <a:spAutoFit/>
          </a:bodyPr>
          <a:lstStyle/>
          <a:p>
            <a:r>
              <a:rPr lang="en-US" b="1" dirty="0"/>
              <a:t>IA64 Instruction Format</a:t>
            </a:r>
            <a:endParaRPr lang="en-US" dirty="0"/>
          </a:p>
          <a:p>
            <a:r>
              <a:rPr lang="en-US" dirty="0"/>
              <a:t> </a:t>
            </a:r>
          </a:p>
          <a:p>
            <a:r>
              <a:rPr lang="en-US" dirty="0"/>
              <a:t>The IA64 instruction is 41 bits </a:t>
            </a:r>
            <a:r>
              <a:rPr lang="en-US" dirty="0" smtClean="0"/>
              <a:t>wide.</a:t>
            </a:r>
          </a:p>
          <a:p>
            <a:endParaRPr lang="en-US" dirty="0"/>
          </a:p>
          <a:p>
            <a:r>
              <a:rPr lang="en-US" dirty="0" smtClean="0"/>
              <a:t>The </a:t>
            </a:r>
            <a:r>
              <a:rPr lang="en-US" dirty="0"/>
              <a:t>most-significant 14 bits provide an op-code that defines the operation to be carried out. </a:t>
            </a:r>
            <a:endParaRPr lang="en-US" dirty="0" smtClean="0"/>
          </a:p>
          <a:p>
            <a:endParaRPr lang="en-US" dirty="0"/>
          </a:p>
          <a:p>
            <a:r>
              <a:rPr lang="en-US" dirty="0" smtClean="0"/>
              <a:t>Three </a:t>
            </a:r>
            <a:r>
              <a:rPr lang="en-US" dirty="0"/>
              <a:t>7-bit operand fields support three-operand, register-to-register instructions with a set of 128 registers. </a:t>
            </a:r>
            <a:endParaRPr lang="en-US" dirty="0" smtClean="0"/>
          </a:p>
          <a:p>
            <a:endParaRPr lang="en-US" dirty="0"/>
          </a:p>
          <a:p>
            <a:r>
              <a:rPr lang="en-US" dirty="0" smtClean="0"/>
              <a:t>The </a:t>
            </a:r>
            <a:r>
              <a:rPr lang="en-US" dirty="0"/>
              <a:t>least-significant six bits of the op-code select one of 64 predicate registers that determines whether this instruction is to be executed or not.</a:t>
            </a:r>
          </a:p>
        </p:txBody>
      </p:sp>
    </p:spTree>
    <p:extLst>
      <p:ext uri="{BB962C8B-B14F-4D97-AF65-F5344CB8AC3E}">
        <p14:creationId xmlns:p14="http://schemas.microsoft.com/office/powerpoint/2010/main" val="13380214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4578" name="Picture 2" descr="E:\CengageBook\CengageLectureNotesWebsite\Clements 1e JPG_files\ch08\87046-08-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72" y="4267200"/>
            <a:ext cx="6708228" cy="21483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57200"/>
            <a:ext cx="8458200" cy="3754874"/>
          </a:xfrm>
          <a:prstGeom prst="rect">
            <a:avLst/>
          </a:prstGeom>
        </p:spPr>
        <p:txBody>
          <a:bodyPr wrap="square">
            <a:spAutoFit/>
          </a:bodyPr>
          <a:lstStyle/>
          <a:p>
            <a:r>
              <a:rPr lang="en-US" dirty="0" smtClean="0"/>
              <a:t>IA 64 Instruction Set</a:t>
            </a:r>
          </a:p>
          <a:p>
            <a:endParaRPr lang="en-US" sz="1000" dirty="0"/>
          </a:p>
          <a:p>
            <a:r>
              <a:rPr lang="en-US" dirty="0" smtClean="0"/>
              <a:t>We don’t cover the IA64 in detail. Here we mention some interesting instructions.</a:t>
            </a:r>
          </a:p>
          <a:p>
            <a:endParaRPr lang="en-US" sz="1000" dirty="0"/>
          </a:p>
          <a:p>
            <a:r>
              <a:rPr lang="en-US" dirty="0" smtClean="0"/>
              <a:t>The </a:t>
            </a:r>
            <a:r>
              <a:rPr lang="en-US" i="1" dirty="0"/>
              <a:t>merge</a:t>
            </a:r>
            <a:r>
              <a:rPr lang="en-US" dirty="0"/>
              <a:t> or </a:t>
            </a:r>
            <a:r>
              <a:rPr lang="en-US" i="1" dirty="0"/>
              <a:t>deposit</a:t>
            </a:r>
            <a:r>
              <a:rPr lang="en-US" dirty="0"/>
              <a:t> instruction, </a:t>
            </a:r>
            <a:r>
              <a:rPr lang="en-US" b="1" dirty="0" err="1">
                <a:solidFill>
                  <a:srgbClr val="FF0000"/>
                </a:solidFill>
              </a:rPr>
              <a:t>dep</a:t>
            </a:r>
            <a:r>
              <a:rPr lang="en-US" dirty="0"/>
              <a:t>, </a:t>
            </a:r>
            <a:r>
              <a:rPr lang="en-US" dirty="0" smtClean="0"/>
              <a:t>takes </a:t>
            </a:r>
            <a:r>
              <a:rPr lang="en-US" dirty="0"/>
              <a:t>a right-justified bit field from the source </a:t>
            </a:r>
            <a:r>
              <a:rPr lang="en-US" dirty="0" smtClean="0"/>
              <a:t>and deposits it in </a:t>
            </a:r>
            <a:r>
              <a:rPr lang="en-US" dirty="0"/>
              <a:t>an arbitrary location in the </a:t>
            </a:r>
            <a:r>
              <a:rPr lang="en-US" dirty="0" smtClean="0"/>
              <a:t>destination. </a:t>
            </a:r>
            <a:r>
              <a:rPr lang="en-US" dirty="0"/>
              <a:t>The format of the merge instruction is</a:t>
            </a:r>
          </a:p>
          <a:p>
            <a:r>
              <a:rPr lang="en-US" sz="1000" dirty="0"/>
              <a:t> </a:t>
            </a:r>
          </a:p>
          <a:p>
            <a:r>
              <a:rPr lang="en-US" dirty="0" err="1"/>
              <a:t>dep</a:t>
            </a:r>
            <a:r>
              <a:rPr lang="en-US" dirty="0"/>
              <a:t> </a:t>
            </a:r>
            <a:r>
              <a:rPr lang="en-US" b="1" dirty="0"/>
              <a:t>r1</a:t>
            </a:r>
            <a:r>
              <a:rPr lang="en-US" dirty="0"/>
              <a:t> = r2,r3,start,length </a:t>
            </a:r>
          </a:p>
          <a:p>
            <a:r>
              <a:rPr lang="en-US" sz="1000" dirty="0"/>
              <a:t> </a:t>
            </a:r>
          </a:p>
          <a:p>
            <a:r>
              <a:rPr lang="en-US" dirty="0"/>
              <a:t>where r1 is the destination, r2 the source, </a:t>
            </a:r>
            <a:r>
              <a:rPr lang="en-US" b="1" dirty="0">
                <a:solidFill>
                  <a:srgbClr val="FF0000"/>
                </a:solidFill>
              </a:rPr>
              <a:t>start</a:t>
            </a:r>
            <a:r>
              <a:rPr lang="en-US" dirty="0"/>
              <a:t> a 6-bit integer that defines the beginning of the bit field in r3 and </a:t>
            </a:r>
            <a:r>
              <a:rPr lang="en-US" b="1" dirty="0">
                <a:solidFill>
                  <a:srgbClr val="FF0000"/>
                </a:solidFill>
              </a:rPr>
              <a:t>length</a:t>
            </a:r>
            <a:r>
              <a:rPr lang="en-US" dirty="0"/>
              <a:t> a 4-bit integer that defines its width. Figure 8.24 demonstrates </a:t>
            </a:r>
            <a:r>
              <a:rPr lang="en-US" dirty="0" smtClean="0"/>
              <a:t> </a:t>
            </a:r>
            <a:r>
              <a:rPr lang="en-US" dirty="0" err="1" smtClean="0"/>
              <a:t>dep</a:t>
            </a:r>
            <a:r>
              <a:rPr lang="en-US" dirty="0"/>
              <a:t> </a:t>
            </a:r>
            <a:r>
              <a:rPr lang="en-US" b="1" dirty="0"/>
              <a:t>r1</a:t>
            </a:r>
            <a:r>
              <a:rPr lang="en-US" dirty="0"/>
              <a:t>=r2,r3,36,16 instruction. This operation can be used to pack data structures. </a:t>
            </a:r>
          </a:p>
        </p:txBody>
      </p:sp>
    </p:spTree>
    <p:extLst>
      <p:ext uri="{BB962C8B-B14F-4D97-AF65-F5344CB8AC3E}">
        <p14:creationId xmlns:p14="http://schemas.microsoft.com/office/powerpoint/2010/main" val="31671583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5602" name="Picture 2" descr="E:\CengageBook\CengageLectureNotesWebsite\Clements 1e JPG_files\ch08\87046-08-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4999"/>
            <a:ext cx="7467600" cy="44830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838200"/>
            <a:ext cx="8153400" cy="923330"/>
          </a:xfrm>
          <a:prstGeom prst="rect">
            <a:avLst/>
          </a:prstGeom>
        </p:spPr>
        <p:txBody>
          <a:bodyPr wrap="square">
            <a:spAutoFit/>
          </a:bodyPr>
          <a:lstStyle/>
          <a:p>
            <a:r>
              <a:rPr lang="en-US" dirty="0"/>
              <a:t>A 16-bit parallel multiplication instruction is provided as part of the Itanium’s multimedia support that you could use as a conventional multiplication instruction, as Figure 8.25 demonstrates.</a:t>
            </a:r>
          </a:p>
        </p:txBody>
      </p:sp>
    </p:spTree>
    <p:extLst>
      <p:ext uri="{BB962C8B-B14F-4D97-AF65-F5344CB8AC3E}">
        <p14:creationId xmlns:p14="http://schemas.microsoft.com/office/powerpoint/2010/main" val="851185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69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6626" name="Picture 2" descr="E:\CengageBook\CengageLectureNotesWebsite\Clements 1e JPG_files\ch08\87046-08-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4364037" cy="36083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406" y="533400"/>
            <a:ext cx="8408194" cy="2031325"/>
          </a:xfrm>
          <a:prstGeom prst="rect">
            <a:avLst/>
          </a:prstGeom>
        </p:spPr>
        <p:txBody>
          <a:bodyPr wrap="square">
            <a:spAutoFit/>
          </a:bodyPr>
          <a:lstStyle/>
          <a:p>
            <a:r>
              <a:rPr lang="en-US" dirty="0"/>
              <a:t>The IA64 provides a user programmable </a:t>
            </a:r>
            <a:r>
              <a:rPr lang="en-US" i="1" dirty="0"/>
              <a:t>multiplex</a:t>
            </a:r>
            <a:r>
              <a:rPr lang="en-US" dirty="0"/>
              <a:t> instruction, mux2, that allows you to specify the order of the words in a register. The format of the instruction is </a:t>
            </a:r>
          </a:p>
          <a:p>
            <a:r>
              <a:rPr lang="en-US" dirty="0"/>
              <a:t> </a:t>
            </a:r>
          </a:p>
          <a:p>
            <a:r>
              <a:rPr lang="en-US" dirty="0"/>
              <a:t>mux2 </a:t>
            </a:r>
            <a:r>
              <a:rPr lang="en-US" b="1" dirty="0"/>
              <a:t>r1</a:t>
            </a:r>
            <a:r>
              <a:rPr lang="en-US" dirty="0"/>
              <a:t> = r2,sequence, </a:t>
            </a:r>
          </a:p>
          <a:p>
            <a:r>
              <a:rPr lang="en-US" dirty="0"/>
              <a:t> </a:t>
            </a:r>
          </a:p>
          <a:p>
            <a:r>
              <a:rPr lang="en-US" dirty="0"/>
              <a:t>where </a:t>
            </a:r>
            <a:r>
              <a:rPr lang="en-US" i="1" dirty="0"/>
              <a:t>sequence</a:t>
            </a:r>
            <a:r>
              <a:rPr lang="en-US" dirty="0"/>
              <a:t> is an integer specifying the order of the words. </a:t>
            </a:r>
          </a:p>
        </p:txBody>
      </p:sp>
    </p:spTree>
    <p:extLst>
      <p:ext uri="{BB962C8B-B14F-4D97-AF65-F5344CB8AC3E}">
        <p14:creationId xmlns:p14="http://schemas.microsoft.com/office/powerpoint/2010/main" val="2242176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1026" name="Picture 2" descr="E:\CengageBook\CengageLectureNotesWebsite\Clements 1e JPG_files\ch08\87046-0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50294"/>
            <a:ext cx="7696200" cy="4643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4290" y="457200"/>
            <a:ext cx="8077200" cy="1477328"/>
          </a:xfrm>
          <a:prstGeom prst="rect">
            <a:avLst/>
          </a:prstGeom>
        </p:spPr>
        <p:txBody>
          <a:bodyPr wrap="square">
            <a:spAutoFit/>
          </a:bodyPr>
          <a:lstStyle/>
          <a:p>
            <a:r>
              <a:rPr lang="en-US" b="1" dirty="0"/>
              <a:t>Superscalar Architecture</a:t>
            </a:r>
            <a:endParaRPr lang="en-US" dirty="0"/>
          </a:p>
          <a:p>
            <a:r>
              <a:rPr lang="en-US" dirty="0"/>
              <a:t> </a:t>
            </a:r>
          </a:p>
          <a:p>
            <a:r>
              <a:rPr lang="en-US" dirty="0" smtClean="0"/>
              <a:t>Figure </a:t>
            </a:r>
            <a:r>
              <a:rPr lang="en-US" dirty="0"/>
              <a:t>8.1b illustrates </a:t>
            </a:r>
            <a:r>
              <a:rPr lang="en-US" i="1" dirty="0" err="1"/>
              <a:t>superpipelining</a:t>
            </a:r>
            <a:r>
              <a:rPr lang="en-US" dirty="0"/>
              <a:t> where some stages are subdivided; for example, the fetch stage </a:t>
            </a:r>
            <a:r>
              <a:rPr lang="en-US" dirty="0" smtClean="0"/>
              <a:t>is split </a:t>
            </a:r>
            <a:r>
              <a:rPr lang="en-US" dirty="0"/>
              <a:t>into I</a:t>
            </a:r>
            <a:r>
              <a:rPr lang="en-US" baseline="-25000" dirty="0"/>
              <a:t>fetch1</a:t>
            </a:r>
            <a:r>
              <a:rPr lang="en-US" dirty="0"/>
              <a:t> and I</a:t>
            </a:r>
            <a:r>
              <a:rPr lang="en-US" baseline="-25000" dirty="0"/>
              <a:t>fetch2</a:t>
            </a:r>
            <a:r>
              <a:rPr lang="en-US" dirty="0"/>
              <a:t>, whereas the decode stage remains a single operation.</a:t>
            </a:r>
          </a:p>
        </p:txBody>
      </p:sp>
    </p:spTree>
    <p:extLst>
      <p:ext uri="{BB962C8B-B14F-4D97-AF65-F5344CB8AC3E}">
        <p14:creationId xmlns:p14="http://schemas.microsoft.com/office/powerpoint/2010/main" val="1157017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90500" y="381000"/>
            <a:ext cx="8115300" cy="5078313"/>
          </a:xfrm>
          <a:prstGeom prst="rect">
            <a:avLst/>
          </a:prstGeom>
        </p:spPr>
        <p:txBody>
          <a:bodyPr wrap="square">
            <a:spAutoFit/>
          </a:bodyPr>
          <a:lstStyle/>
          <a:p>
            <a:r>
              <a:rPr lang="en-US" b="1" dirty="0"/>
              <a:t>Addressing Modes</a:t>
            </a:r>
            <a:endParaRPr lang="en-US" dirty="0"/>
          </a:p>
          <a:p>
            <a:r>
              <a:rPr lang="en-US" dirty="0"/>
              <a:t> </a:t>
            </a:r>
          </a:p>
          <a:p>
            <a:r>
              <a:rPr lang="en-US" dirty="0"/>
              <a:t>The IA64 has a fairly simple memory accessing mechanism and supports only register indirect addressing. You can also apply an optional post-incrementing. The remarkable range of memory access operations supported by ARM processors is entirely absent in the IA64. Typical IA64 memory accesses are:</a:t>
            </a:r>
          </a:p>
          <a:p>
            <a:r>
              <a:rPr lang="en-US" dirty="0"/>
              <a:t> </a:t>
            </a:r>
          </a:p>
          <a:p>
            <a:pPr>
              <a:tabLst>
                <a:tab pos="2060575" algn="l"/>
              </a:tabLst>
            </a:pPr>
            <a:r>
              <a:rPr lang="en-US" dirty="0"/>
              <a:t>    ld8 </a:t>
            </a:r>
            <a:r>
              <a:rPr lang="en-US" b="1" dirty="0"/>
              <a:t>r1</a:t>
            </a:r>
            <a:r>
              <a:rPr lang="en-US" dirty="0"/>
              <a:t>   = [r4] 	//load the 8 bytes pointed at by r4 into r1</a:t>
            </a:r>
          </a:p>
          <a:p>
            <a:pPr>
              <a:tabLst>
                <a:tab pos="2060575" algn="l"/>
              </a:tabLst>
            </a:pPr>
            <a:r>
              <a:rPr lang="en-US" dirty="0"/>
              <a:t>    ld8 </a:t>
            </a:r>
            <a:r>
              <a:rPr lang="en-US" b="1" dirty="0"/>
              <a:t>r1</a:t>
            </a:r>
            <a:r>
              <a:rPr lang="en-US" dirty="0"/>
              <a:t>   = [r4],r2 	//load the 8 bytes pointed at by r4 into r1 and </a:t>
            </a:r>
            <a:endParaRPr lang="en-US" dirty="0" smtClean="0"/>
          </a:p>
          <a:p>
            <a:pPr>
              <a:tabLst>
                <a:tab pos="2060575" algn="l"/>
              </a:tabLst>
            </a:pPr>
            <a:r>
              <a:rPr lang="en-US" dirty="0"/>
              <a:t>	</a:t>
            </a:r>
            <a:r>
              <a:rPr lang="en-US" dirty="0" smtClean="0"/>
              <a:t>//update </a:t>
            </a:r>
            <a:r>
              <a:rPr lang="en-US" dirty="0"/>
              <a:t>r4 by adding r2</a:t>
            </a:r>
          </a:p>
          <a:p>
            <a:pPr>
              <a:tabLst>
                <a:tab pos="2060575" algn="l"/>
              </a:tabLst>
            </a:pPr>
            <a:r>
              <a:rPr lang="en-US" dirty="0"/>
              <a:t>    st8 </a:t>
            </a:r>
            <a:r>
              <a:rPr lang="en-US" b="1" dirty="0"/>
              <a:t>[r2]</a:t>
            </a:r>
            <a:r>
              <a:rPr lang="en-US" dirty="0"/>
              <a:t> = r5	//store the 8 bytes in r5 at the location pointed at by r2</a:t>
            </a:r>
          </a:p>
          <a:p>
            <a:pPr>
              <a:tabLst>
                <a:tab pos="2060575" algn="l"/>
              </a:tabLst>
            </a:pPr>
            <a:r>
              <a:rPr lang="en-US" dirty="0"/>
              <a:t>    st4 </a:t>
            </a:r>
            <a:r>
              <a:rPr lang="en-US" b="1" dirty="0"/>
              <a:t>[r6]</a:t>
            </a:r>
            <a:r>
              <a:rPr lang="en-US" dirty="0"/>
              <a:t> = r9,4	//store the 4 bytes in r9 at the location pointed at by </a:t>
            </a:r>
            <a:r>
              <a:rPr lang="en-US" dirty="0" smtClean="0"/>
              <a:t>r6</a:t>
            </a:r>
          </a:p>
          <a:p>
            <a:pPr>
              <a:tabLst>
                <a:tab pos="2060575" algn="l"/>
              </a:tabLst>
            </a:pPr>
            <a:r>
              <a:rPr lang="en-US" dirty="0"/>
              <a:t>	</a:t>
            </a:r>
            <a:r>
              <a:rPr lang="en-US" dirty="0" smtClean="0"/>
              <a:t>// </a:t>
            </a:r>
            <a:r>
              <a:rPr lang="en-US" dirty="0"/>
              <a:t>and post increment r6 by 4</a:t>
            </a:r>
          </a:p>
          <a:p>
            <a:r>
              <a:rPr lang="en-US" dirty="0"/>
              <a:t> </a:t>
            </a:r>
          </a:p>
          <a:p>
            <a:r>
              <a:rPr lang="en-US" dirty="0"/>
              <a:t>Note that the load and store operations have a size completer that indicates the number of byte loaded or stored (1, 2, 4, or 8); for example ld4, st8. </a:t>
            </a:r>
          </a:p>
        </p:txBody>
      </p:sp>
    </p:spTree>
    <p:extLst>
      <p:ext uri="{BB962C8B-B14F-4D97-AF65-F5344CB8AC3E}">
        <p14:creationId xmlns:p14="http://schemas.microsoft.com/office/powerpoint/2010/main" val="26056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7650" name="Picture 2" descr="E:\CengageBook\CengageLectureNotesWebsite\Clements 1e JPG_files\ch08\87046-08-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343400"/>
            <a:ext cx="674309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 y="381000"/>
            <a:ext cx="8115300" cy="3877985"/>
          </a:xfrm>
          <a:prstGeom prst="rect">
            <a:avLst/>
          </a:prstGeom>
        </p:spPr>
        <p:txBody>
          <a:bodyPr wrap="square">
            <a:spAutoFit/>
          </a:bodyPr>
          <a:lstStyle/>
          <a:p>
            <a:r>
              <a:rPr lang="en-US" b="1" dirty="0"/>
              <a:t>Instructions, Bundles and Breaks</a:t>
            </a:r>
            <a:endParaRPr lang="en-US" b="1" i="1" dirty="0"/>
          </a:p>
          <a:p>
            <a:r>
              <a:rPr lang="en-US" sz="1000" dirty="0"/>
              <a:t> </a:t>
            </a:r>
          </a:p>
          <a:p>
            <a:r>
              <a:rPr lang="en-US" dirty="0"/>
              <a:t>We now return to two concepts that we have already briefly introduced, the </a:t>
            </a:r>
            <a:r>
              <a:rPr lang="en-US" i="1" dirty="0"/>
              <a:t>bundle</a:t>
            </a:r>
            <a:r>
              <a:rPr lang="en-US" dirty="0"/>
              <a:t> and the </a:t>
            </a:r>
            <a:r>
              <a:rPr lang="en-US" i="1" dirty="0"/>
              <a:t>break</a:t>
            </a:r>
            <a:r>
              <a:rPr lang="en-US" dirty="0"/>
              <a:t> that are related to the IA64’s VLIW-like architecture. </a:t>
            </a:r>
            <a:endParaRPr lang="en-US" dirty="0" smtClean="0"/>
          </a:p>
          <a:p>
            <a:endParaRPr lang="en-US" sz="1000" dirty="0"/>
          </a:p>
          <a:p>
            <a:r>
              <a:rPr lang="en-US" dirty="0" smtClean="0"/>
              <a:t>IA64 </a:t>
            </a:r>
            <a:r>
              <a:rPr lang="en-US" dirty="0"/>
              <a:t>bundles are 128 bits long and the processor reads a 16-byte </a:t>
            </a:r>
            <a:r>
              <a:rPr lang="en-US" i="1" dirty="0"/>
              <a:t>instruction bundle</a:t>
            </a:r>
            <a:r>
              <a:rPr lang="en-US" dirty="0"/>
              <a:t> containing three </a:t>
            </a:r>
            <a:r>
              <a:rPr lang="en-US" dirty="0" smtClean="0"/>
              <a:t>op-codes. </a:t>
            </a:r>
          </a:p>
          <a:p>
            <a:endParaRPr lang="en-US" sz="1000" dirty="0"/>
          </a:p>
          <a:p>
            <a:r>
              <a:rPr lang="en-US" dirty="0" smtClean="0"/>
              <a:t>The </a:t>
            </a:r>
            <a:r>
              <a:rPr lang="en-US" dirty="0"/>
              <a:t>three op-codes occupy positions</a:t>
            </a:r>
            <a:r>
              <a:rPr lang="en-US" i="1" dirty="0"/>
              <a:t> </a:t>
            </a:r>
            <a:r>
              <a:rPr lang="en-US" dirty="0"/>
              <a:t>slot 1, slot 2, and slot 3. It’s not always possible to fill each slot with a useful instruction and sometimes you have to pad slots with no operations, NOPs. </a:t>
            </a:r>
            <a:endParaRPr lang="en-US" dirty="0" smtClean="0"/>
          </a:p>
          <a:p>
            <a:endParaRPr lang="en-US" dirty="0"/>
          </a:p>
          <a:p>
            <a:r>
              <a:rPr lang="en-US" dirty="0" smtClean="0"/>
              <a:t>Because </a:t>
            </a:r>
            <a:r>
              <a:rPr lang="en-US" dirty="0"/>
              <a:t>an </a:t>
            </a:r>
            <a:r>
              <a:rPr lang="en-US" dirty="0" smtClean="0"/>
              <a:t>IA64 instruction </a:t>
            </a:r>
            <a:r>
              <a:rPr lang="en-US" dirty="0"/>
              <a:t>is 41 bits long, a bundle has 128 – 3 x 41 = 5 bits left over to provide extra information about the current bundle. </a:t>
            </a:r>
          </a:p>
        </p:txBody>
      </p:sp>
    </p:spTree>
    <p:extLst>
      <p:ext uri="{BB962C8B-B14F-4D97-AF65-F5344CB8AC3E}">
        <p14:creationId xmlns:p14="http://schemas.microsoft.com/office/powerpoint/2010/main" val="33010463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2014 </a:t>
            </a:r>
            <a:r>
              <a:rPr lang="en-US" dirty="0" err="1" smtClean="0"/>
              <a:t>Cengage</a:t>
            </a:r>
            <a:r>
              <a:rPr lang="en-US" dirty="0" smtClean="0"/>
              <a:t>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90500" y="381000"/>
            <a:ext cx="8115300" cy="3416320"/>
          </a:xfrm>
          <a:prstGeom prst="rect">
            <a:avLst/>
          </a:prstGeom>
        </p:spPr>
        <p:txBody>
          <a:bodyPr wrap="square">
            <a:spAutoFit/>
          </a:bodyPr>
          <a:lstStyle/>
          <a:p>
            <a:r>
              <a:rPr lang="en-US" dirty="0"/>
              <a:t>The five low-order bits of an instruction bundle are called its </a:t>
            </a:r>
            <a:r>
              <a:rPr lang="en-US" i="1" dirty="0"/>
              <a:t>template</a:t>
            </a:r>
            <a:r>
              <a:rPr lang="en-US" dirty="0"/>
              <a:t>, because they indicate they indicate the type of the current bundle and map the instruction slots onto the IA64’s processing units. </a:t>
            </a:r>
            <a:endParaRPr lang="en-US" dirty="0" smtClean="0"/>
          </a:p>
          <a:p>
            <a:endParaRPr lang="en-US" dirty="0"/>
          </a:p>
          <a:p>
            <a:r>
              <a:rPr lang="en-US" dirty="0"/>
              <a:t>The IA64 is a highly specific form of a superscalar processor with independent execution units that can deal with individual instructions which permits their parallel execution. Table 8.1 demonstrates the relationship between instruction type and execution unit. The IA64’s execution units are the I-unit that performs integer operations, the F-unit that performs floating-point operations, the M-unit that performs memory related operations (load and store), and the B-unit that performs branch operations</a:t>
            </a: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80172571"/>
              </p:ext>
            </p:extLst>
          </p:nvPr>
        </p:nvGraphicFramePr>
        <p:xfrm>
          <a:off x="476251" y="4038601"/>
          <a:ext cx="7543798" cy="2467758"/>
        </p:xfrm>
        <a:graphic>
          <a:graphicData uri="http://schemas.openxmlformats.org/drawingml/2006/table">
            <a:tbl>
              <a:tblPr firstRow="1" firstCol="1" bandRow="1" bandCol="1">
                <a:tableStyleId>{5C22544A-7EE6-4342-B048-85BDC9FD1C3A}</a:tableStyleId>
              </a:tblPr>
              <a:tblGrid>
                <a:gridCol w="2289171"/>
                <a:gridCol w="2368283"/>
                <a:gridCol w="2886344"/>
              </a:tblGrid>
              <a:tr h="447558">
                <a:tc>
                  <a:txBody>
                    <a:bodyPr/>
                    <a:lstStyle/>
                    <a:p>
                      <a:pPr marL="0" marR="0" algn="just">
                        <a:spcBef>
                          <a:spcPts val="0"/>
                        </a:spcBef>
                        <a:spcAft>
                          <a:spcPts val="0"/>
                        </a:spcAft>
                      </a:pPr>
                      <a:r>
                        <a:rPr lang="en-US" sz="1800" dirty="0">
                          <a:effectLst/>
                        </a:rPr>
                        <a:t>Instruction Type</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Description</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Execution Unit Type</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A</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Integer ALU</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I-unit or M-unit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I</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Non-ALU integer</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I-unit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M</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Memory</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M-unit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F</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Floating-point</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F-unit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a:effectLst/>
                        </a:rPr>
                        <a:t>B</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Branch</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B-unit</a:t>
                      </a:r>
                      <a:endParaRPr lang="en-US" sz="1800">
                        <a:effectLst/>
                        <a:latin typeface="Times New Roman"/>
                        <a:ea typeface="Times New Roman"/>
                      </a:endParaRPr>
                    </a:p>
                  </a:txBody>
                  <a:tcPr marL="68580" marR="68580" marT="0" marB="0"/>
                </a:tc>
              </a:tr>
              <a:tr h="336700">
                <a:tc>
                  <a:txBody>
                    <a:bodyPr/>
                    <a:lstStyle/>
                    <a:p>
                      <a:pPr marL="0" marR="0" algn="just">
                        <a:spcBef>
                          <a:spcPts val="0"/>
                        </a:spcBef>
                        <a:spcAft>
                          <a:spcPts val="0"/>
                        </a:spcAft>
                      </a:pPr>
                      <a:r>
                        <a:rPr lang="en-US" sz="1800" dirty="0">
                          <a:effectLst/>
                        </a:rPr>
                        <a:t>L+X</a:t>
                      </a:r>
                      <a:endParaRPr lang="en-US" sz="18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a:effectLst/>
                        </a:rPr>
                        <a:t>Extended</a:t>
                      </a:r>
                      <a:endParaRPr lang="en-US" sz="1800">
                        <a:effectLst/>
                        <a:latin typeface="Times New Roman"/>
                        <a:ea typeface="Times New Roman"/>
                      </a:endParaRPr>
                    </a:p>
                  </a:txBody>
                  <a:tcPr marL="68580" marR="68580" marT="0" marB="0"/>
                </a:tc>
                <a:tc>
                  <a:txBody>
                    <a:bodyPr/>
                    <a:lstStyle/>
                    <a:p>
                      <a:pPr marL="0" marR="0" algn="just">
                        <a:spcBef>
                          <a:spcPts val="0"/>
                        </a:spcBef>
                        <a:spcAft>
                          <a:spcPts val="0"/>
                        </a:spcAft>
                      </a:pPr>
                      <a:r>
                        <a:rPr lang="en-US" sz="1800" dirty="0">
                          <a:effectLst/>
                        </a:rPr>
                        <a:t>I-unit/B-unit</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727695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90500" y="381000"/>
            <a:ext cx="8115300" cy="1200329"/>
          </a:xfrm>
          <a:prstGeom prst="rect">
            <a:avLst/>
          </a:prstGeom>
        </p:spPr>
        <p:txBody>
          <a:bodyPr wrap="square">
            <a:spAutoFit/>
          </a:bodyPr>
          <a:lstStyle/>
          <a:p>
            <a:r>
              <a:rPr lang="en-US" dirty="0" smtClean="0"/>
              <a:t>Table </a:t>
            </a:r>
            <a:r>
              <a:rPr lang="en-US" dirty="0"/>
              <a:t>8.2 relates the encoding of each bundle’s template to the instruction type in terms of processing units. </a:t>
            </a:r>
            <a:r>
              <a:rPr lang="en-US" dirty="0" smtClean="0"/>
              <a:t> Some </a:t>
            </a:r>
            <a:r>
              <a:rPr lang="en-US" dirty="0"/>
              <a:t>of the instructions are in blue to indicate the presence of a </a:t>
            </a:r>
            <a:r>
              <a:rPr lang="en-US" i="1" dirty="0"/>
              <a:t>stop</a:t>
            </a:r>
            <a:r>
              <a:rPr lang="en-US" dirty="0"/>
              <a:t> or </a:t>
            </a:r>
            <a:r>
              <a:rPr lang="en-US" i="1" dirty="0"/>
              <a:t>break</a:t>
            </a:r>
            <a:r>
              <a:rPr lang="en-US" dirty="0"/>
              <a:t> in the instruction sequence that defines the limit of a region of parallel execution</a:t>
            </a:r>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03530677"/>
              </p:ext>
            </p:extLst>
          </p:nvPr>
        </p:nvGraphicFramePr>
        <p:xfrm>
          <a:off x="457199" y="1752593"/>
          <a:ext cx="5794376" cy="4800607"/>
        </p:xfrm>
        <a:graphic>
          <a:graphicData uri="http://schemas.openxmlformats.org/drawingml/2006/table">
            <a:tbl>
              <a:tblPr firstRow="1" firstCol="1" bandRow="1" bandCol="1">
                <a:tableStyleId>{5C22544A-7EE6-4342-B048-85BDC9FD1C3A}</a:tableStyleId>
              </a:tblPr>
              <a:tblGrid>
                <a:gridCol w="965186"/>
                <a:gridCol w="965838"/>
                <a:gridCol w="965838"/>
                <a:gridCol w="965838"/>
                <a:gridCol w="965838"/>
                <a:gridCol w="965838"/>
              </a:tblGrid>
              <a:tr h="143892">
                <a:tc>
                  <a:txBody>
                    <a:bodyPr/>
                    <a:lstStyle/>
                    <a:p>
                      <a:pPr marL="0" marR="0" algn="just">
                        <a:spcBef>
                          <a:spcPts val="0"/>
                        </a:spcBef>
                        <a:spcAft>
                          <a:spcPts val="0"/>
                        </a:spcAft>
                      </a:pPr>
                      <a:r>
                        <a:rPr lang="en-US" sz="900" dirty="0">
                          <a:effectLst/>
                        </a:rPr>
                        <a:t>Template</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Encoding</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Type</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Slot 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Slot 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Slot 2</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00000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00001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00010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MI_I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3</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00011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MI_I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4</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00100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MLX</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L</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X</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5</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00101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MLX</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L</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X</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6</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00110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7</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00111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8</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01000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9</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01001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01010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M_MI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01011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M_MI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12</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01100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MFF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13</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01101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MFF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14</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01110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MMF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F</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15</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01111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MMF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F</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16</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10000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17</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10001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MIB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I</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18</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10010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MBB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19</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10011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MBB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10100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10101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22</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10110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BBB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23</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10111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BBB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24</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11000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MMB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25</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11001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MMB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26</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11010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27</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11011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28</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11100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MFB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29</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11101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MFB</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M</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F</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B</a:t>
                      </a:r>
                      <a:endParaRPr lang="en-US" sz="1000">
                        <a:effectLst/>
                        <a:latin typeface="Times New Roman"/>
                        <a:ea typeface="Times New Roman"/>
                      </a:endParaRPr>
                    </a:p>
                  </a:txBody>
                  <a:tcPr marL="68580" marR="68580" marT="0" marB="0"/>
                </a:tc>
              </a:tr>
              <a:tr h="143892">
                <a:tc>
                  <a:txBody>
                    <a:bodyPr/>
                    <a:lstStyle/>
                    <a:p>
                      <a:pPr marL="0" marR="0" algn="just">
                        <a:spcBef>
                          <a:spcPts val="0"/>
                        </a:spcBef>
                        <a:spcAft>
                          <a:spcPts val="0"/>
                        </a:spcAft>
                      </a:pPr>
                      <a:r>
                        <a:rPr lang="en-US" sz="900">
                          <a:effectLst/>
                        </a:rPr>
                        <a:t>30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11110</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dirty="0">
                          <a:effectLst/>
                        </a:rPr>
                        <a:t> </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r>
              <a:tr h="196063">
                <a:tc>
                  <a:txBody>
                    <a:bodyPr/>
                    <a:lstStyle/>
                    <a:p>
                      <a:pPr marL="0" marR="0" algn="just">
                        <a:spcBef>
                          <a:spcPts val="0"/>
                        </a:spcBef>
                        <a:spcAft>
                          <a:spcPts val="0"/>
                        </a:spcAft>
                      </a:pPr>
                      <a:r>
                        <a:rPr lang="en-US" sz="900">
                          <a:effectLst/>
                        </a:rPr>
                        <a:t>31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11111</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dirty="0">
                          <a:effectLst/>
                        </a:rPr>
                        <a:t> </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a:effectLst/>
                        </a:rPr>
                        <a:t> </a:t>
                      </a:r>
                      <a:endParaRPr lang="en-US" sz="1000">
                        <a:effectLst/>
                        <a:latin typeface="Times New Roman"/>
                        <a:ea typeface="Times New Roman"/>
                      </a:endParaRPr>
                    </a:p>
                  </a:txBody>
                  <a:tcPr marL="68580" marR="68580" marT="0" marB="0"/>
                </a:tc>
                <a:tc>
                  <a:txBody>
                    <a:bodyPr/>
                    <a:lstStyle/>
                    <a:p>
                      <a:pPr marL="0" marR="0" algn="just">
                        <a:spcBef>
                          <a:spcPts val="0"/>
                        </a:spcBef>
                        <a:spcAft>
                          <a:spcPts val="0"/>
                        </a:spcAft>
                      </a:pPr>
                      <a:r>
                        <a:rPr lang="en-US" sz="900" dirty="0">
                          <a:effectLst/>
                        </a:rPr>
                        <a:t> </a:t>
                      </a:r>
                      <a:endParaRPr lang="en-US" sz="1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413268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8674" name="Picture 2" descr="E:\CengageBook\CengageLectureNotesWebsite\Clements 1e JPG_files\ch08\87046-08-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55850"/>
            <a:ext cx="3886200" cy="4097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3400"/>
            <a:ext cx="8382000" cy="1754326"/>
          </a:xfrm>
          <a:prstGeom prst="rect">
            <a:avLst/>
          </a:prstGeom>
        </p:spPr>
        <p:txBody>
          <a:bodyPr wrap="square">
            <a:spAutoFit/>
          </a:bodyPr>
          <a:lstStyle/>
          <a:p>
            <a:r>
              <a:rPr lang="en-US" dirty="0"/>
              <a:t>A STOP is placed between groups to limit the extent of the parallelism; for example, the instructions in group 1 must be executed before the instructions in group 2. The sequence in which instructions are executed is determined by the compiler, which places the STOPs in the instruction stream. A STOP ensures that a RAW (read after write0 hazard does not take place by ensuring the competition of instructions up to </a:t>
            </a:r>
            <a:r>
              <a:rPr lang="en-US" dirty="0" smtClean="0"/>
              <a:t>the </a:t>
            </a:r>
            <a:r>
              <a:rPr lang="en-US" dirty="0"/>
              <a:t>STOP. </a:t>
            </a:r>
          </a:p>
        </p:txBody>
      </p:sp>
    </p:spTree>
    <p:extLst>
      <p:ext uri="{BB962C8B-B14F-4D97-AF65-F5344CB8AC3E}">
        <p14:creationId xmlns:p14="http://schemas.microsoft.com/office/powerpoint/2010/main" val="34026286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9698" name="Picture 2" descr="E:\CengageBook\CengageLectureNotesWebsite\Clements 1e JPG_files\ch08\87046-08-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4" y="1676400"/>
            <a:ext cx="8351999"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15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0722" name="Picture 2" descr="E:\CengageBook\CengageLectureNotesWebsite\Clements 1e JPG_files\ch08\87046-08-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47" y="1828800"/>
            <a:ext cx="790450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32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1746" name="Picture 2" descr="E:\CengageBook\CengageLectureNotesWebsite\Clements 1e JPG_files\ch08\87046-08-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0828"/>
            <a:ext cx="5651500" cy="595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73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2770" name="Picture 2" descr="E:\CengageBook\CengageLectureNotesWebsite\Clements 1e JPG_files\ch08\87046-08-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5" y="3276600"/>
            <a:ext cx="7371298"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0055" y="778550"/>
            <a:ext cx="8382000" cy="2308324"/>
          </a:xfrm>
          <a:prstGeom prst="rect">
            <a:avLst/>
          </a:prstGeom>
        </p:spPr>
        <p:txBody>
          <a:bodyPr wrap="square">
            <a:spAutoFit/>
          </a:bodyPr>
          <a:lstStyle/>
          <a:p>
            <a:r>
              <a:rPr lang="en-US" dirty="0"/>
              <a:t>Figure 8.32 </a:t>
            </a:r>
            <a:r>
              <a:rPr lang="en-US" dirty="0" smtClean="0"/>
              <a:t>demonstrates </a:t>
            </a:r>
            <a:r>
              <a:rPr lang="en-US" dirty="0"/>
              <a:t>the execution of a code stream consisting of four three-instruction bundles. Remember that the compiler is responsible for ordering the instruction stream into bundles that can be executed by the Itanium. </a:t>
            </a:r>
            <a:endParaRPr lang="en-US" dirty="0" smtClean="0"/>
          </a:p>
          <a:p>
            <a:endParaRPr lang="en-US" dirty="0"/>
          </a:p>
          <a:p>
            <a:r>
              <a:rPr lang="en-US" dirty="0" smtClean="0"/>
              <a:t>The </a:t>
            </a:r>
            <a:r>
              <a:rPr lang="en-US" dirty="0"/>
              <a:t>Itanium can hold two bundles in its </a:t>
            </a:r>
            <a:r>
              <a:rPr lang="en-US" i="1" dirty="0"/>
              <a:t>dispersal window</a:t>
            </a:r>
            <a:r>
              <a:rPr lang="en-US" dirty="0"/>
              <a:t> and issue up to six instructions per cycle using the two M slots, the two I slots, the two F slots, and the three B slots.</a:t>
            </a:r>
          </a:p>
        </p:txBody>
      </p:sp>
    </p:spTree>
    <p:extLst>
      <p:ext uri="{BB962C8B-B14F-4D97-AF65-F5344CB8AC3E}">
        <p14:creationId xmlns:p14="http://schemas.microsoft.com/office/powerpoint/2010/main" val="35052857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79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3794" name="Picture 2" descr="E:\CengageBook\CengageLectureNotesWebsite\Clements 1e JPG_files\ch08\87046-08-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52" y="2648168"/>
            <a:ext cx="7775247" cy="2908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925374"/>
            <a:ext cx="8001000" cy="1477328"/>
          </a:xfrm>
          <a:prstGeom prst="rect">
            <a:avLst/>
          </a:prstGeom>
        </p:spPr>
        <p:txBody>
          <a:bodyPr wrap="square">
            <a:spAutoFit/>
          </a:bodyPr>
          <a:lstStyle/>
          <a:p>
            <a:r>
              <a:rPr lang="en-US" dirty="0"/>
              <a:t>In Figure 8.33 the two bundles that were in the dispersal window have been executed and the following two bundles brought into the dispersal window. Intel uses the term </a:t>
            </a:r>
            <a:r>
              <a:rPr lang="en-US" i="1" dirty="0"/>
              <a:t>rotation</a:t>
            </a:r>
            <a:r>
              <a:rPr lang="en-US" dirty="0"/>
              <a:t> to indicate that a new bundle is brought into the dispersal unit. In this case a double rotation has occurred</a:t>
            </a:r>
            <a:r>
              <a:rPr lang="en-US" dirty="0" smtClean="0"/>
              <a:t>.</a:t>
            </a:r>
            <a:endParaRPr lang="en-US" dirty="0"/>
          </a:p>
        </p:txBody>
      </p:sp>
    </p:spTree>
    <p:extLst>
      <p:ext uri="{BB962C8B-B14F-4D97-AF65-F5344CB8AC3E}">
        <p14:creationId xmlns:p14="http://schemas.microsoft.com/office/powerpoint/2010/main" val="59657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2050" name="Picture 2" descr="E:\CengageBook\CengageLectureNotesWebsite\Clements 1e JPG_files\ch08\87046-08-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41" y="1335861"/>
            <a:ext cx="6096000" cy="51796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581" y="381000"/>
            <a:ext cx="8610600" cy="923330"/>
          </a:xfrm>
          <a:prstGeom prst="rect">
            <a:avLst/>
          </a:prstGeom>
        </p:spPr>
        <p:txBody>
          <a:bodyPr wrap="square">
            <a:spAutoFit/>
          </a:bodyPr>
          <a:lstStyle/>
          <a:p>
            <a:r>
              <a:rPr lang="en-US" dirty="0"/>
              <a:t>Figure 8.1 doesn’t </a:t>
            </a:r>
            <a:r>
              <a:rPr lang="en-US" dirty="0" smtClean="0"/>
              <a:t>tell </a:t>
            </a:r>
            <a:r>
              <a:rPr lang="en-US" dirty="0"/>
              <a:t>you what is happening because it omits </a:t>
            </a:r>
            <a:r>
              <a:rPr lang="en-US" i="1" dirty="0"/>
              <a:t>time</a:t>
            </a:r>
            <a:r>
              <a:rPr lang="en-US" dirty="0"/>
              <a:t>. Figure 8.2 </a:t>
            </a:r>
            <a:r>
              <a:rPr lang="en-US" dirty="0" smtClean="0"/>
              <a:t>demonstrates </a:t>
            </a:r>
            <a:r>
              <a:rPr lang="en-US" dirty="0"/>
              <a:t>the effect of </a:t>
            </a:r>
            <a:r>
              <a:rPr lang="en-US" dirty="0" err="1"/>
              <a:t>superpipelining</a:t>
            </a:r>
            <a:r>
              <a:rPr lang="en-US" dirty="0"/>
              <a:t> by allowing some operations to take place in half a clock cycle. </a:t>
            </a:r>
          </a:p>
        </p:txBody>
      </p:sp>
    </p:spTree>
    <p:extLst>
      <p:ext uri="{BB962C8B-B14F-4D97-AF65-F5344CB8AC3E}">
        <p14:creationId xmlns:p14="http://schemas.microsoft.com/office/powerpoint/2010/main" val="10256252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4818" name="Picture 2" descr="E:\CengageBook\CengageLectureNotesWebsite\Clements 1e JPG_files\ch08\87046-08-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58" y="3405981"/>
            <a:ext cx="7533653" cy="25376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98232"/>
            <a:ext cx="8077200" cy="2585323"/>
          </a:xfrm>
          <a:prstGeom prst="rect">
            <a:avLst/>
          </a:prstGeom>
        </p:spPr>
        <p:txBody>
          <a:bodyPr wrap="square">
            <a:spAutoFit/>
          </a:bodyPr>
          <a:lstStyle/>
          <a:p>
            <a:r>
              <a:rPr lang="en-US" dirty="0"/>
              <a:t>In Figure 8.33 all three instructions in the first bundle, MII, in the dispersal window have been issued to the execution unit. Unfortunately, not all the instructions in the second bundle can be issued because of the lack of integer units. </a:t>
            </a:r>
            <a:endParaRPr lang="en-US" dirty="0" smtClean="0"/>
          </a:p>
          <a:p>
            <a:endParaRPr lang="en-US" dirty="0"/>
          </a:p>
          <a:p>
            <a:r>
              <a:rPr lang="en-US" dirty="0" smtClean="0"/>
              <a:t>In </a:t>
            </a:r>
            <a:r>
              <a:rPr lang="en-US" dirty="0"/>
              <a:t>the next rotation, Figure 8.34, only one new bundle enters the instruction dispersal unit. Instruction issue continues with the I and B instructions of the first bundle and the M, I and B instructions of the second bundle.</a:t>
            </a:r>
          </a:p>
        </p:txBody>
      </p:sp>
    </p:spTree>
    <p:extLst>
      <p:ext uri="{BB962C8B-B14F-4D97-AF65-F5344CB8AC3E}">
        <p14:creationId xmlns:p14="http://schemas.microsoft.com/office/powerpoint/2010/main" val="12715525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33400"/>
            <a:ext cx="8077200" cy="5078313"/>
          </a:xfrm>
          <a:prstGeom prst="rect">
            <a:avLst/>
          </a:prstGeom>
        </p:spPr>
        <p:txBody>
          <a:bodyPr wrap="square">
            <a:spAutoFit/>
          </a:bodyPr>
          <a:lstStyle/>
          <a:p>
            <a:r>
              <a:rPr lang="en-US" dirty="0"/>
              <a:t> </a:t>
            </a:r>
          </a:p>
          <a:p>
            <a:r>
              <a:rPr lang="en-US" dirty="0"/>
              <a:t>The IA64 code is branchless, more compact than the CISC code, and the two predicated instructions can be carried out in parallel in the same cycle. A simple example of the effective uses of predication is provided by </a:t>
            </a:r>
            <a:r>
              <a:rPr lang="en-US" dirty="0" err="1"/>
              <a:t>Geva</a:t>
            </a:r>
            <a:r>
              <a:rPr lang="en-US" dirty="0"/>
              <a:t> and Morris. Consider the code fragment</a:t>
            </a:r>
          </a:p>
          <a:p>
            <a:r>
              <a:rPr lang="en-US" dirty="0"/>
              <a:t> </a:t>
            </a:r>
          </a:p>
          <a:p>
            <a:r>
              <a:rPr lang="en-US" dirty="0"/>
              <a:t>if (x == y) {</a:t>
            </a:r>
          </a:p>
          <a:p>
            <a:r>
              <a:rPr lang="en-US" dirty="0"/>
              <a:t>   z++;</a:t>
            </a:r>
          </a:p>
          <a:p>
            <a:r>
              <a:rPr lang="en-US" dirty="0"/>
              <a:t>   p += q;</a:t>
            </a:r>
          </a:p>
          <a:p>
            <a:r>
              <a:rPr lang="en-US" dirty="0"/>
              <a:t>} else {</a:t>
            </a:r>
          </a:p>
          <a:p>
            <a:r>
              <a:rPr lang="en-US" dirty="0"/>
              <a:t>  r++;</a:t>
            </a:r>
          </a:p>
          <a:p>
            <a:r>
              <a:rPr lang="en-US" dirty="0"/>
              <a:t>}</a:t>
            </a:r>
          </a:p>
          <a:p>
            <a:r>
              <a:rPr lang="en-US" dirty="0"/>
              <a:t> </a:t>
            </a:r>
          </a:p>
          <a:p>
            <a:r>
              <a:rPr lang="en-US" dirty="0"/>
              <a:t>This sequence can be translated into the following IA64 code. </a:t>
            </a:r>
            <a:endParaRPr lang="en-US" dirty="0" smtClean="0"/>
          </a:p>
          <a:p>
            <a:endParaRPr lang="en-US" dirty="0"/>
          </a:p>
          <a:p>
            <a:r>
              <a:rPr lang="en-US" dirty="0" smtClean="0"/>
              <a:t>To </a:t>
            </a:r>
            <a:r>
              <a:rPr lang="en-US" dirty="0"/>
              <a:t>keep things simple we will use register names consisting of “r” plus the variable name; for example </a:t>
            </a:r>
            <a:r>
              <a:rPr lang="en-US" dirty="0" err="1"/>
              <a:t>rx</a:t>
            </a:r>
            <a:r>
              <a:rPr lang="en-US" dirty="0"/>
              <a:t> is the register that holds </a:t>
            </a:r>
            <a:r>
              <a:rPr lang="en-US" i="1" dirty="0"/>
              <a:t>x</a:t>
            </a:r>
            <a:r>
              <a:rPr lang="en-US" dirty="0"/>
              <a:t>.</a:t>
            </a:r>
          </a:p>
          <a:p>
            <a:r>
              <a:rPr lang="en-US" dirty="0"/>
              <a:t> </a:t>
            </a:r>
          </a:p>
        </p:txBody>
      </p:sp>
    </p:spTree>
    <p:extLst>
      <p:ext uri="{BB962C8B-B14F-4D97-AF65-F5344CB8AC3E}">
        <p14:creationId xmlns:p14="http://schemas.microsoft.com/office/powerpoint/2010/main" val="31462194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85800"/>
            <a:ext cx="8077200" cy="4247317"/>
          </a:xfrm>
          <a:prstGeom prst="rect">
            <a:avLst/>
          </a:prstGeom>
        </p:spPr>
        <p:txBody>
          <a:bodyPr wrap="square">
            <a:spAutoFit/>
          </a:bodyPr>
          <a:lstStyle/>
          <a:p>
            <a:r>
              <a:rPr lang="en-US" dirty="0" smtClean="0"/>
              <a:t>This </a:t>
            </a:r>
            <a:r>
              <a:rPr lang="en-US" dirty="0"/>
              <a:t>sequence can be translated into the following IA64 code. </a:t>
            </a:r>
            <a:endParaRPr lang="en-US" dirty="0" smtClean="0"/>
          </a:p>
          <a:p>
            <a:r>
              <a:rPr lang="en-US" dirty="0"/>
              <a:t> </a:t>
            </a:r>
          </a:p>
          <a:p>
            <a:r>
              <a:rPr lang="en-US" dirty="0"/>
              <a:t>{</a:t>
            </a:r>
          </a:p>
          <a:p>
            <a:r>
              <a:rPr lang="en-US" dirty="0"/>
              <a:t>   cmp.ne   </a:t>
            </a:r>
            <a:r>
              <a:rPr lang="en-US" b="1" dirty="0"/>
              <a:t>p1</a:t>
            </a:r>
            <a:r>
              <a:rPr lang="en-US" dirty="0"/>
              <a:t> = </a:t>
            </a:r>
            <a:r>
              <a:rPr lang="en-US" dirty="0" err="1"/>
              <a:t>rx,ry</a:t>
            </a:r>
            <a:r>
              <a:rPr lang="en-US" dirty="0"/>
              <a:t> // Perform the initial compare x == y</a:t>
            </a:r>
          </a:p>
          <a:p>
            <a:r>
              <a:rPr lang="en-US" dirty="0"/>
              <a:t>   (p1) </a:t>
            </a:r>
            <a:r>
              <a:rPr lang="en-US" dirty="0" err="1"/>
              <a:t>br</a:t>
            </a:r>
            <a:r>
              <a:rPr lang="en-US" dirty="0"/>
              <a:t> else        // If true then do the else part</a:t>
            </a:r>
          </a:p>
          <a:p>
            <a:r>
              <a:rPr lang="en-US" dirty="0"/>
              <a:t>}</a:t>
            </a:r>
          </a:p>
          <a:p>
            <a:r>
              <a:rPr lang="en-US" dirty="0"/>
              <a:t>{.label then</a:t>
            </a:r>
          </a:p>
          <a:p>
            <a:r>
              <a:rPr lang="en-US" dirty="0"/>
              <a:t>   add </a:t>
            </a:r>
            <a:r>
              <a:rPr lang="en-US" b="1" dirty="0" err="1"/>
              <a:t>rz</a:t>
            </a:r>
            <a:r>
              <a:rPr lang="en-US" dirty="0"/>
              <a:t> = </a:t>
            </a:r>
            <a:r>
              <a:rPr lang="en-US" dirty="0" err="1"/>
              <a:t>rz</a:t>
            </a:r>
            <a:r>
              <a:rPr lang="en-US" dirty="0"/>
              <a:t>, 1      // z++</a:t>
            </a:r>
          </a:p>
          <a:p>
            <a:r>
              <a:rPr lang="en-US" dirty="0"/>
              <a:t>   add </a:t>
            </a:r>
            <a:r>
              <a:rPr lang="en-US" b="1" dirty="0" err="1"/>
              <a:t>rp</a:t>
            </a:r>
            <a:r>
              <a:rPr lang="en-US" dirty="0"/>
              <a:t> = </a:t>
            </a:r>
            <a:r>
              <a:rPr lang="en-US" dirty="0" err="1"/>
              <a:t>rp</a:t>
            </a:r>
            <a:r>
              <a:rPr lang="en-US" dirty="0"/>
              <a:t>, </a:t>
            </a:r>
            <a:r>
              <a:rPr lang="en-US" dirty="0" err="1"/>
              <a:t>rq</a:t>
            </a:r>
            <a:r>
              <a:rPr lang="en-US" dirty="0"/>
              <a:t>     // p += q</a:t>
            </a:r>
          </a:p>
          <a:p>
            <a:r>
              <a:rPr lang="en-US" dirty="0"/>
              <a:t>   </a:t>
            </a:r>
            <a:r>
              <a:rPr lang="en-US" dirty="0" err="1"/>
              <a:t>br</a:t>
            </a:r>
            <a:r>
              <a:rPr lang="en-US" dirty="0"/>
              <a:t>  exit            // jump over else part</a:t>
            </a:r>
          </a:p>
          <a:p>
            <a:r>
              <a:rPr lang="en-US" dirty="0"/>
              <a:t>}</a:t>
            </a:r>
          </a:p>
          <a:p>
            <a:r>
              <a:rPr lang="en-US" dirty="0"/>
              <a:t>{</a:t>
            </a:r>
          </a:p>
          <a:p>
            <a:r>
              <a:rPr lang="en-US" dirty="0"/>
              <a:t>.label else</a:t>
            </a:r>
          </a:p>
          <a:p>
            <a:r>
              <a:rPr lang="en-US" dirty="0"/>
              <a:t>   add </a:t>
            </a:r>
            <a:r>
              <a:rPr lang="en-US" b="1" dirty="0" err="1"/>
              <a:t>rr</a:t>
            </a:r>
            <a:r>
              <a:rPr lang="en-US" dirty="0"/>
              <a:t> = </a:t>
            </a:r>
            <a:r>
              <a:rPr lang="en-US" dirty="0" err="1"/>
              <a:t>rr</a:t>
            </a:r>
            <a:r>
              <a:rPr lang="en-US" dirty="0"/>
              <a:t>, 1      // r++</a:t>
            </a:r>
          </a:p>
          <a:p>
            <a:r>
              <a:rPr lang="en-US" dirty="0" smtClean="0"/>
              <a:t>}</a:t>
            </a:r>
            <a:endParaRPr lang="en-US" dirty="0"/>
          </a:p>
        </p:txBody>
      </p:sp>
    </p:spTree>
    <p:extLst>
      <p:ext uri="{BB962C8B-B14F-4D97-AF65-F5344CB8AC3E}">
        <p14:creationId xmlns:p14="http://schemas.microsoft.com/office/powerpoint/2010/main" val="19414747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685800"/>
            <a:ext cx="8077200" cy="6186309"/>
          </a:xfrm>
          <a:prstGeom prst="rect">
            <a:avLst/>
          </a:prstGeom>
        </p:spPr>
        <p:txBody>
          <a:bodyPr wrap="square">
            <a:spAutoFit/>
          </a:bodyPr>
          <a:lstStyle/>
          <a:p>
            <a:r>
              <a:rPr lang="en-US" dirty="0"/>
              <a:t>This is conventional but inefficient code because it is divided into blocks separated by conditional or unconditional branches. If the conditional test is </a:t>
            </a:r>
            <a:r>
              <a:rPr lang="en-US" dirty="0" err="1"/>
              <a:t>mispredicted</a:t>
            </a:r>
            <a:r>
              <a:rPr lang="en-US" dirty="0"/>
              <a:t>, the cost is high. Why? Because the IA64 is a parallel processor and a lost cycle potentially throws away up to three instructions. </a:t>
            </a:r>
            <a:endParaRPr lang="en-US" dirty="0" smtClean="0"/>
          </a:p>
          <a:p>
            <a:endParaRPr lang="en-US" dirty="0"/>
          </a:p>
          <a:p>
            <a:r>
              <a:rPr lang="en-US" dirty="0"/>
              <a:t>The following version of the algorithm makes better use of prediction by setting </a:t>
            </a:r>
            <a:r>
              <a:rPr lang="en-US" i="1" dirty="0"/>
              <a:t>two</a:t>
            </a:r>
            <a:r>
              <a:rPr lang="en-US" dirty="0"/>
              <a:t> predicate registers when the test is performed and then executing three simultaneous operations; two of which are predicated on true and one on false. The second block performs all the computation in a single cycle.</a:t>
            </a:r>
          </a:p>
          <a:p>
            <a:r>
              <a:rPr lang="en-US" dirty="0"/>
              <a:t> </a:t>
            </a:r>
          </a:p>
          <a:p>
            <a:r>
              <a:rPr lang="en-US" dirty="0"/>
              <a:t>{</a:t>
            </a:r>
          </a:p>
          <a:p>
            <a:r>
              <a:rPr lang="en-US" dirty="0"/>
              <a:t>   cmp.ne   </a:t>
            </a:r>
            <a:r>
              <a:rPr lang="en-US" b="1" dirty="0"/>
              <a:t>p1,p2</a:t>
            </a:r>
            <a:r>
              <a:rPr lang="en-US" dirty="0"/>
              <a:t> = </a:t>
            </a:r>
            <a:r>
              <a:rPr lang="en-US" dirty="0" err="1"/>
              <a:t>rx,ry</a:t>
            </a:r>
            <a:r>
              <a:rPr lang="en-US" dirty="0"/>
              <a:t> // Perform the initial compare x == y</a:t>
            </a:r>
          </a:p>
          <a:p>
            <a:r>
              <a:rPr lang="en-US" dirty="0"/>
              <a:t>                          </a:t>
            </a:r>
          </a:p>
          <a:p>
            <a:r>
              <a:rPr lang="en-US" dirty="0"/>
              <a:t>} {                         //This block executes in one cycle</a:t>
            </a:r>
          </a:p>
          <a:p>
            <a:r>
              <a:rPr lang="en-US" dirty="0"/>
              <a:t>   (p1) add </a:t>
            </a:r>
            <a:r>
              <a:rPr lang="en-US" b="1" dirty="0" err="1"/>
              <a:t>rp</a:t>
            </a:r>
            <a:r>
              <a:rPr lang="en-US" dirty="0"/>
              <a:t> = </a:t>
            </a:r>
            <a:r>
              <a:rPr lang="en-US" dirty="0" err="1"/>
              <a:t>rz</a:t>
            </a:r>
            <a:r>
              <a:rPr lang="en-US" dirty="0"/>
              <a:t>, 1      // z++</a:t>
            </a:r>
          </a:p>
          <a:p>
            <a:r>
              <a:rPr lang="en-US" dirty="0"/>
              <a:t>   (p1) add </a:t>
            </a:r>
            <a:r>
              <a:rPr lang="en-US" b="1" dirty="0" err="1"/>
              <a:t>rp</a:t>
            </a:r>
            <a:r>
              <a:rPr lang="en-US" dirty="0"/>
              <a:t> = </a:t>
            </a:r>
            <a:r>
              <a:rPr lang="en-US" dirty="0" err="1"/>
              <a:t>rp</a:t>
            </a:r>
            <a:r>
              <a:rPr lang="en-US" dirty="0"/>
              <a:t>, </a:t>
            </a:r>
            <a:r>
              <a:rPr lang="en-US" dirty="0" err="1"/>
              <a:t>rq</a:t>
            </a:r>
            <a:r>
              <a:rPr lang="en-US" dirty="0"/>
              <a:t>     // p += q</a:t>
            </a:r>
          </a:p>
          <a:p>
            <a:r>
              <a:rPr lang="en-US" dirty="0"/>
              <a:t>   (p2) add </a:t>
            </a:r>
            <a:r>
              <a:rPr lang="en-US" b="1" dirty="0" err="1"/>
              <a:t>rr</a:t>
            </a:r>
            <a:r>
              <a:rPr lang="en-US" dirty="0"/>
              <a:t> = </a:t>
            </a:r>
            <a:r>
              <a:rPr lang="en-US" dirty="0" err="1"/>
              <a:t>rr</a:t>
            </a:r>
            <a:r>
              <a:rPr lang="en-US" dirty="0"/>
              <a:t>, 1      // r++</a:t>
            </a:r>
          </a:p>
          <a:p>
            <a:r>
              <a:rPr lang="en-US" dirty="0"/>
              <a:t>}</a:t>
            </a:r>
          </a:p>
          <a:p>
            <a:r>
              <a:rPr lang="en-US" dirty="0"/>
              <a:t> </a:t>
            </a:r>
          </a:p>
          <a:p>
            <a:endParaRPr lang="en-US" dirty="0"/>
          </a:p>
        </p:txBody>
      </p:sp>
    </p:spTree>
    <p:extLst>
      <p:ext uri="{BB962C8B-B14F-4D97-AF65-F5344CB8AC3E}">
        <p14:creationId xmlns:p14="http://schemas.microsoft.com/office/powerpoint/2010/main" val="11035582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228600" y="533400"/>
            <a:ext cx="8077200" cy="4247317"/>
          </a:xfrm>
          <a:prstGeom prst="rect">
            <a:avLst/>
          </a:prstGeom>
        </p:spPr>
        <p:txBody>
          <a:bodyPr wrap="square">
            <a:spAutoFit/>
          </a:bodyPr>
          <a:lstStyle/>
          <a:p>
            <a:endParaRPr lang="en-US" dirty="0"/>
          </a:p>
          <a:p>
            <a:r>
              <a:rPr lang="en-US" dirty="0"/>
              <a:t>{</a:t>
            </a:r>
          </a:p>
          <a:p>
            <a:r>
              <a:rPr lang="en-US" dirty="0"/>
              <a:t>   cmp.ne   </a:t>
            </a:r>
            <a:r>
              <a:rPr lang="en-US" b="1" dirty="0"/>
              <a:t>p1,p2</a:t>
            </a:r>
            <a:r>
              <a:rPr lang="en-US" dirty="0"/>
              <a:t> = </a:t>
            </a:r>
            <a:r>
              <a:rPr lang="en-US" dirty="0" err="1"/>
              <a:t>rx,ry</a:t>
            </a:r>
            <a:r>
              <a:rPr lang="en-US" dirty="0"/>
              <a:t> // Perform the initial compare x == y</a:t>
            </a:r>
          </a:p>
          <a:p>
            <a:r>
              <a:rPr lang="en-US" dirty="0"/>
              <a:t>                          </a:t>
            </a:r>
          </a:p>
          <a:p>
            <a:r>
              <a:rPr lang="en-US" dirty="0"/>
              <a:t>} {                         //This block executes in one cycle</a:t>
            </a:r>
          </a:p>
          <a:p>
            <a:r>
              <a:rPr lang="en-US" dirty="0"/>
              <a:t>   (p1) add </a:t>
            </a:r>
            <a:r>
              <a:rPr lang="en-US" b="1" dirty="0" err="1"/>
              <a:t>rp</a:t>
            </a:r>
            <a:r>
              <a:rPr lang="en-US" dirty="0"/>
              <a:t> = </a:t>
            </a:r>
            <a:r>
              <a:rPr lang="en-US" dirty="0" err="1"/>
              <a:t>rz</a:t>
            </a:r>
            <a:r>
              <a:rPr lang="en-US" dirty="0"/>
              <a:t>, 1      // z++</a:t>
            </a:r>
          </a:p>
          <a:p>
            <a:r>
              <a:rPr lang="en-US" dirty="0"/>
              <a:t>   (p1) add </a:t>
            </a:r>
            <a:r>
              <a:rPr lang="en-US" b="1" dirty="0" err="1"/>
              <a:t>rp</a:t>
            </a:r>
            <a:r>
              <a:rPr lang="en-US" dirty="0"/>
              <a:t> = </a:t>
            </a:r>
            <a:r>
              <a:rPr lang="en-US" dirty="0" err="1"/>
              <a:t>rp</a:t>
            </a:r>
            <a:r>
              <a:rPr lang="en-US" dirty="0"/>
              <a:t>, </a:t>
            </a:r>
            <a:r>
              <a:rPr lang="en-US" dirty="0" err="1"/>
              <a:t>rq</a:t>
            </a:r>
            <a:r>
              <a:rPr lang="en-US" dirty="0"/>
              <a:t>     // p += q</a:t>
            </a:r>
          </a:p>
          <a:p>
            <a:r>
              <a:rPr lang="en-US" dirty="0"/>
              <a:t>   (p2) add </a:t>
            </a:r>
            <a:r>
              <a:rPr lang="en-US" b="1" dirty="0" err="1"/>
              <a:t>rr</a:t>
            </a:r>
            <a:r>
              <a:rPr lang="en-US" dirty="0"/>
              <a:t> = </a:t>
            </a:r>
            <a:r>
              <a:rPr lang="en-US" dirty="0" err="1"/>
              <a:t>rr</a:t>
            </a:r>
            <a:r>
              <a:rPr lang="en-US" dirty="0"/>
              <a:t>, 1      // r++</a:t>
            </a:r>
          </a:p>
          <a:p>
            <a:r>
              <a:rPr lang="en-US" dirty="0"/>
              <a:t>}</a:t>
            </a:r>
          </a:p>
          <a:p>
            <a:r>
              <a:rPr lang="en-US" dirty="0"/>
              <a:t> </a:t>
            </a:r>
          </a:p>
          <a:p>
            <a:r>
              <a:rPr lang="en-US" dirty="0"/>
              <a:t>The cmp.ne instruction compares the contents of </a:t>
            </a:r>
            <a:r>
              <a:rPr lang="en-US" dirty="0" err="1"/>
              <a:t>rx</a:t>
            </a:r>
            <a:r>
              <a:rPr lang="en-US" dirty="0"/>
              <a:t> and </a:t>
            </a:r>
            <a:r>
              <a:rPr lang="en-US" dirty="0" err="1"/>
              <a:t>ry</a:t>
            </a:r>
            <a:r>
              <a:rPr lang="en-US" dirty="0"/>
              <a:t> and sets predicate registers p1, p2 to 1,0 if the outcome of the test is true and 0,1 if the outcome is false. The next three instructions are executed if the associated predicate register is true. </a:t>
            </a:r>
          </a:p>
          <a:p>
            <a:endParaRPr lang="en-US" dirty="0"/>
          </a:p>
        </p:txBody>
      </p:sp>
    </p:spTree>
    <p:extLst>
      <p:ext uri="{BB962C8B-B14F-4D97-AF65-F5344CB8AC3E}">
        <p14:creationId xmlns:p14="http://schemas.microsoft.com/office/powerpoint/2010/main" val="1626992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5842" name="Picture 2" descr="E:\CengageBook\CengageLectureNotesWebsite\Clements 1e JPG_files\ch08\87046-08-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819400"/>
            <a:ext cx="7798905"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09600"/>
            <a:ext cx="8382000" cy="2031325"/>
          </a:xfrm>
          <a:prstGeom prst="rect">
            <a:avLst/>
          </a:prstGeom>
        </p:spPr>
        <p:txBody>
          <a:bodyPr wrap="square">
            <a:spAutoFit/>
          </a:bodyPr>
          <a:lstStyle/>
          <a:p>
            <a:r>
              <a:rPr lang="en-US" dirty="0"/>
              <a:t>Let’s look at another example of predication from </a:t>
            </a:r>
            <a:r>
              <a:rPr lang="en-US" dirty="0" err="1"/>
              <a:t>Geva</a:t>
            </a:r>
            <a:r>
              <a:rPr lang="en-US" dirty="0"/>
              <a:t> and Morris. </a:t>
            </a:r>
            <a:endParaRPr lang="en-US" dirty="0" smtClean="0"/>
          </a:p>
          <a:p>
            <a:endParaRPr lang="en-US" dirty="0"/>
          </a:p>
          <a:p>
            <a:r>
              <a:rPr lang="en-US" dirty="0" smtClean="0"/>
              <a:t>Figure </a:t>
            </a:r>
            <a:r>
              <a:rPr lang="en-US" dirty="0"/>
              <a:t>8.35 illustrates an if-then-else construct with a second nested if-then-else in the first else path. </a:t>
            </a:r>
            <a:endParaRPr lang="en-US" dirty="0" smtClean="0"/>
          </a:p>
          <a:p>
            <a:endParaRPr lang="en-US" dirty="0"/>
          </a:p>
          <a:p>
            <a:r>
              <a:rPr lang="en-US" dirty="0" smtClean="0"/>
              <a:t>Predication </a:t>
            </a:r>
            <a:r>
              <a:rPr lang="en-US" dirty="0"/>
              <a:t>provides efficient code because compare instructions </a:t>
            </a:r>
            <a:r>
              <a:rPr lang="en-US" i="1" dirty="0"/>
              <a:t>themselves</a:t>
            </a:r>
            <a:r>
              <a:rPr lang="en-US" dirty="0"/>
              <a:t> may be predicated (as we found with ARM code).</a:t>
            </a:r>
          </a:p>
        </p:txBody>
      </p:sp>
    </p:spTree>
    <p:extLst>
      <p:ext uri="{BB962C8B-B14F-4D97-AF65-F5344CB8AC3E}">
        <p14:creationId xmlns:p14="http://schemas.microsoft.com/office/powerpoint/2010/main" val="8702703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82000" cy="3139321"/>
          </a:xfrm>
          <a:prstGeom prst="rect">
            <a:avLst/>
          </a:prstGeom>
        </p:spPr>
        <p:txBody>
          <a:bodyPr wrap="square">
            <a:spAutoFit/>
          </a:bodyPr>
          <a:lstStyle/>
          <a:p>
            <a:r>
              <a:rPr lang="en-US" dirty="0"/>
              <a:t>The construct of Figure 8.35 can be written as.</a:t>
            </a:r>
          </a:p>
          <a:p>
            <a:r>
              <a:rPr lang="en-US" dirty="0"/>
              <a:t> </a:t>
            </a:r>
          </a:p>
          <a:p>
            <a:r>
              <a:rPr lang="en-US" dirty="0"/>
              <a:t>{</a:t>
            </a:r>
          </a:p>
          <a:p>
            <a:r>
              <a:rPr lang="en-US" dirty="0"/>
              <a:t>         cmp.gt </a:t>
            </a:r>
            <a:r>
              <a:rPr lang="en-US" b="1" dirty="0"/>
              <a:t>p1, p2</a:t>
            </a:r>
            <a:r>
              <a:rPr lang="en-US" dirty="0"/>
              <a:t> = </a:t>
            </a:r>
            <a:r>
              <a:rPr lang="en-US" dirty="0" err="1"/>
              <a:t>ra</a:t>
            </a:r>
            <a:r>
              <a:rPr lang="en-US" dirty="0"/>
              <a:t>, </a:t>
            </a:r>
            <a:r>
              <a:rPr lang="en-US" dirty="0" err="1"/>
              <a:t>rb</a:t>
            </a:r>
            <a:r>
              <a:rPr lang="en-US" dirty="0"/>
              <a:t>      // block 1</a:t>
            </a:r>
          </a:p>
          <a:p>
            <a:r>
              <a:rPr lang="en-US" dirty="0"/>
              <a:t>} {</a:t>
            </a:r>
          </a:p>
          <a:p>
            <a:r>
              <a:rPr lang="en-US" dirty="0"/>
              <a:t>   (p1)  add    </a:t>
            </a:r>
            <a:r>
              <a:rPr lang="en-US" b="1" dirty="0" err="1"/>
              <a:t>rc</a:t>
            </a:r>
            <a:r>
              <a:rPr lang="en-US" dirty="0"/>
              <a:t> = rc,1            // block 2</a:t>
            </a:r>
          </a:p>
          <a:p>
            <a:r>
              <a:rPr lang="en-US" dirty="0"/>
              <a:t>   (p2)  add    </a:t>
            </a:r>
            <a:r>
              <a:rPr lang="en-US" b="1" dirty="0" err="1"/>
              <a:t>rd</a:t>
            </a:r>
            <a:r>
              <a:rPr lang="en-US" dirty="0"/>
              <a:t> = </a:t>
            </a:r>
            <a:r>
              <a:rPr lang="en-US" dirty="0" err="1"/>
              <a:t>rd</a:t>
            </a:r>
            <a:r>
              <a:rPr lang="en-US" dirty="0"/>
              <a:t>, </a:t>
            </a:r>
            <a:r>
              <a:rPr lang="en-US" dirty="0" err="1"/>
              <a:t>rc</a:t>
            </a:r>
            <a:r>
              <a:rPr lang="en-US" dirty="0"/>
              <a:t>          // block 3</a:t>
            </a:r>
          </a:p>
          <a:p>
            <a:r>
              <a:rPr lang="en-US" dirty="0"/>
              <a:t>   (p2)  </a:t>
            </a:r>
            <a:r>
              <a:rPr lang="en-US" dirty="0" err="1"/>
              <a:t>cmp.eq.</a:t>
            </a:r>
            <a:r>
              <a:rPr lang="en-US" b="1" dirty="0" err="1"/>
              <a:t>unc</a:t>
            </a:r>
            <a:r>
              <a:rPr lang="en-US" dirty="0"/>
              <a:t> </a:t>
            </a:r>
            <a:r>
              <a:rPr lang="en-US" b="1" dirty="0"/>
              <a:t>p3, p4</a:t>
            </a:r>
            <a:r>
              <a:rPr lang="en-US" dirty="0"/>
              <a:t> = re, </a:t>
            </a:r>
            <a:r>
              <a:rPr lang="en-US" dirty="0" err="1"/>
              <a:t>rf</a:t>
            </a:r>
            <a:r>
              <a:rPr lang="en-US" dirty="0"/>
              <a:t>  // block 3</a:t>
            </a:r>
          </a:p>
          <a:p>
            <a:r>
              <a:rPr lang="en-US" dirty="0"/>
              <a:t>}  {</a:t>
            </a:r>
          </a:p>
          <a:p>
            <a:r>
              <a:rPr lang="en-US" dirty="0"/>
              <a:t>   (p3)  add    </a:t>
            </a:r>
            <a:r>
              <a:rPr lang="en-US" b="1" dirty="0" err="1"/>
              <a:t>rg</a:t>
            </a:r>
            <a:r>
              <a:rPr lang="en-US" b="1" dirty="0"/>
              <a:t> </a:t>
            </a:r>
            <a:r>
              <a:rPr lang="en-US" dirty="0"/>
              <a:t>= </a:t>
            </a:r>
            <a:r>
              <a:rPr lang="en-US" dirty="0" err="1"/>
              <a:t>rg</a:t>
            </a:r>
            <a:r>
              <a:rPr lang="en-US" dirty="0"/>
              <a:t>, 1           // block 4</a:t>
            </a:r>
          </a:p>
          <a:p>
            <a:r>
              <a:rPr lang="en-US" dirty="0"/>
              <a:t>   (p4)  add    </a:t>
            </a:r>
            <a:r>
              <a:rPr lang="en-US" b="1" dirty="0" err="1"/>
              <a:t>rh</a:t>
            </a:r>
            <a:r>
              <a:rPr lang="en-US" dirty="0"/>
              <a:t> = </a:t>
            </a:r>
            <a:r>
              <a:rPr lang="en-US" dirty="0" err="1"/>
              <a:t>rh</a:t>
            </a:r>
            <a:r>
              <a:rPr lang="en-US" dirty="0"/>
              <a:t>, -1          // block 5</a:t>
            </a:r>
          </a:p>
        </p:txBody>
      </p:sp>
    </p:spTree>
    <p:extLst>
      <p:ext uri="{BB962C8B-B14F-4D97-AF65-F5344CB8AC3E}">
        <p14:creationId xmlns:p14="http://schemas.microsoft.com/office/powerpoint/2010/main" val="11471335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82000" cy="4801314"/>
          </a:xfrm>
          <a:prstGeom prst="rect">
            <a:avLst/>
          </a:prstGeom>
        </p:spPr>
        <p:txBody>
          <a:bodyPr wrap="square">
            <a:spAutoFit/>
          </a:bodyPr>
          <a:lstStyle/>
          <a:p>
            <a:r>
              <a:rPr lang="en-US" dirty="0"/>
              <a:t>Note how the two components of block 3 are both predicated by p2. The second component of block 3 is the test</a:t>
            </a:r>
          </a:p>
          <a:p>
            <a:r>
              <a:rPr lang="en-US" dirty="0"/>
              <a:t> </a:t>
            </a:r>
          </a:p>
          <a:p>
            <a:r>
              <a:rPr lang="en-US" dirty="0"/>
              <a:t>   (p2)  </a:t>
            </a:r>
            <a:r>
              <a:rPr lang="en-US" dirty="0" err="1"/>
              <a:t>cmp.eq.</a:t>
            </a:r>
            <a:r>
              <a:rPr lang="en-US" b="1" dirty="0" err="1"/>
              <a:t>unc</a:t>
            </a:r>
            <a:r>
              <a:rPr lang="en-US" dirty="0"/>
              <a:t> </a:t>
            </a:r>
            <a:r>
              <a:rPr lang="en-US" b="1" dirty="0"/>
              <a:t>p3, p4</a:t>
            </a:r>
            <a:r>
              <a:rPr lang="en-US" dirty="0"/>
              <a:t> = re, </a:t>
            </a:r>
            <a:r>
              <a:rPr lang="en-US" dirty="0" err="1"/>
              <a:t>rf</a:t>
            </a:r>
            <a:endParaRPr lang="en-US" dirty="0"/>
          </a:p>
          <a:p>
            <a:r>
              <a:rPr lang="en-US" dirty="0"/>
              <a:t> </a:t>
            </a:r>
          </a:p>
          <a:p>
            <a:r>
              <a:rPr lang="en-US" dirty="0"/>
              <a:t>which carries out the test if (e == f) and sets predicate registers p3 and p4. </a:t>
            </a:r>
            <a:endParaRPr lang="en-US" dirty="0" smtClean="0"/>
          </a:p>
          <a:p>
            <a:endParaRPr lang="en-US" dirty="0"/>
          </a:p>
          <a:p>
            <a:r>
              <a:rPr lang="en-US" dirty="0" smtClean="0"/>
              <a:t>However</a:t>
            </a:r>
            <a:r>
              <a:rPr lang="en-US" dirty="0"/>
              <a:t>, the additional completer, </a:t>
            </a:r>
            <a:r>
              <a:rPr lang="en-US" b="1" dirty="0" err="1"/>
              <a:t>unc</a:t>
            </a:r>
            <a:r>
              <a:rPr lang="en-US" dirty="0"/>
              <a:t> (unconditional) overrides the normal behavior of the comparison. </a:t>
            </a:r>
            <a:endParaRPr lang="en-US" dirty="0" smtClean="0"/>
          </a:p>
          <a:p>
            <a:endParaRPr lang="en-US" dirty="0"/>
          </a:p>
          <a:p>
            <a:r>
              <a:rPr lang="en-US" dirty="0" smtClean="0"/>
              <a:t>If </a:t>
            </a:r>
            <a:r>
              <a:rPr lang="en-US" dirty="0"/>
              <a:t>the qualifying predicate is true, the </a:t>
            </a:r>
            <a:r>
              <a:rPr lang="en-US" dirty="0" err="1"/>
              <a:t>cmp.eq.</a:t>
            </a:r>
            <a:r>
              <a:rPr lang="en-US" b="1" dirty="0" err="1"/>
              <a:t>unc</a:t>
            </a:r>
            <a:r>
              <a:rPr lang="en-US" dirty="0"/>
              <a:t> behaves normally and p3, p4 are set to 0,1 or 1,0 depending whether the outcome of the test was false or true, respectively. </a:t>
            </a:r>
            <a:endParaRPr lang="en-US" dirty="0" smtClean="0"/>
          </a:p>
          <a:p>
            <a:endParaRPr lang="en-US" dirty="0"/>
          </a:p>
          <a:p>
            <a:r>
              <a:rPr lang="en-US" dirty="0" smtClean="0"/>
              <a:t>Now</a:t>
            </a:r>
            <a:r>
              <a:rPr lang="en-US" dirty="0"/>
              <a:t>, if the qualifying predicate in p2 is </a:t>
            </a:r>
            <a:r>
              <a:rPr lang="en-US" i="1" dirty="0"/>
              <a:t>false</a:t>
            </a:r>
            <a:r>
              <a:rPr lang="en-US" dirty="0"/>
              <a:t> and the .</a:t>
            </a:r>
            <a:r>
              <a:rPr lang="en-US" dirty="0" err="1"/>
              <a:t>unc</a:t>
            </a:r>
            <a:r>
              <a:rPr lang="en-US" dirty="0"/>
              <a:t> completer is specified, the two predicates are forced to 0. In this case, if (p2) is zero then both (p3) and (p4) are forced to zero. </a:t>
            </a:r>
          </a:p>
        </p:txBody>
      </p:sp>
    </p:spTree>
    <p:extLst>
      <p:ext uri="{BB962C8B-B14F-4D97-AF65-F5344CB8AC3E}">
        <p14:creationId xmlns:p14="http://schemas.microsoft.com/office/powerpoint/2010/main" val="33701564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152400" y="609600"/>
            <a:ext cx="8382000" cy="5355312"/>
          </a:xfrm>
          <a:prstGeom prst="rect">
            <a:avLst/>
          </a:prstGeom>
        </p:spPr>
        <p:txBody>
          <a:bodyPr wrap="square">
            <a:spAutoFit/>
          </a:bodyPr>
          <a:lstStyle/>
          <a:p>
            <a:r>
              <a:rPr lang="en-US" dirty="0"/>
              <a:t> </a:t>
            </a:r>
            <a:r>
              <a:rPr lang="en-US" dirty="0" smtClean="0"/>
              <a:t>The </a:t>
            </a:r>
            <a:r>
              <a:rPr lang="en-US" dirty="0"/>
              <a:t>.</a:t>
            </a:r>
            <a:r>
              <a:rPr lang="en-US" dirty="0" err="1"/>
              <a:t>unc</a:t>
            </a:r>
            <a:r>
              <a:rPr lang="en-US" dirty="0"/>
              <a:t> completer can be used to prevent </a:t>
            </a:r>
            <a:r>
              <a:rPr lang="en-US" i="1" dirty="0"/>
              <a:t>both</a:t>
            </a:r>
            <a:r>
              <a:rPr lang="en-US" dirty="0"/>
              <a:t> paths of a nested conditional being executed; in this case blocks 4 and 5</a:t>
            </a:r>
            <a:r>
              <a:rPr lang="en-US" dirty="0" smtClean="0"/>
              <a:t>.</a:t>
            </a:r>
          </a:p>
          <a:p>
            <a:endParaRPr lang="en-US" dirty="0"/>
          </a:p>
          <a:p>
            <a:r>
              <a:rPr lang="en-US" dirty="0"/>
              <a:t>Predicated execution can be used as an effective way of implementing </a:t>
            </a:r>
            <a:r>
              <a:rPr lang="en-US" dirty="0" err="1"/>
              <a:t>multiway</a:t>
            </a:r>
            <a:r>
              <a:rPr lang="en-US" dirty="0"/>
              <a:t> braches as the following example demonstrates.</a:t>
            </a:r>
          </a:p>
          <a:p>
            <a:r>
              <a:rPr lang="en-US" dirty="0"/>
              <a:t> </a:t>
            </a:r>
          </a:p>
          <a:p>
            <a:r>
              <a:rPr lang="en-US" dirty="0"/>
              <a:t>{ .mii</a:t>
            </a:r>
          </a:p>
          <a:p>
            <a:r>
              <a:rPr lang="en-US" dirty="0"/>
              <a:t>     </a:t>
            </a:r>
            <a:r>
              <a:rPr lang="en-US" dirty="0" err="1"/>
              <a:t>cmp.eq</a:t>
            </a:r>
            <a:r>
              <a:rPr lang="en-US" dirty="0"/>
              <a:t> </a:t>
            </a:r>
            <a:r>
              <a:rPr lang="en-US" b="1" dirty="0"/>
              <a:t>p1</a:t>
            </a:r>
            <a:r>
              <a:rPr lang="en-US" dirty="0"/>
              <a:t>,</a:t>
            </a:r>
            <a:r>
              <a:rPr lang="en-US" b="1" dirty="0"/>
              <a:t>p2</a:t>
            </a:r>
            <a:r>
              <a:rPr lang="en-US" dirty="0"/>
              <a:t> = r1,r2  </a:t>
            </a:r>
          </a:p>
          <a:p>
            <a:r>
              <a:rPr lang="en-US" dirty="0"/>
              <a:t>     cmp.ne </a:t>
            </a:r>
            <a:r>
              <a:rPr lang="en-US" b="1" dirty="0"/>
              <a:t>p3</a:t>
            </a:r>
            <a:r>
              <a:rPr lang="en-US" dirty="0"/>
              <a:t>,</a:t>
            </a:r>
            <a:r>
              <a:rPr lang="en-US" b="1" dirty="0"/>
              <a:t>p4</a:t>
            </a:r>
            <a:r>
              <a:rPr lang="en-US" dirty="0"/>
              <a:t> = 4, r5</a:t>
            </a:r>
          </a:p>
          <a:p>
            <a:r>
              <a:rPr lang="en-US" dirty="0"/>
              <a:t>     </a:t>
            </a:r>
            <a:r>
              <a:rPr lang="en-US" dirty="0" err="1"/>
              <a:t>cmp.lt</a:t>
            </a:r>
            <a:r>
              <a:rPr lang="en-US" dirty="0"/>
              <a:t> </a:t>
            </a:r>
            <a:r>
              <a:rPr lang="en-US" b="1" dirty="0"/>
              <a:t>p5</a:t>
            </a:r>
            <a:r>
              <a:rPr lang="en-US" dirty="0"/>
              <a:t>,</a:t>
            </a:r>
            <a:r>
              <a:rPr lang="en-US" b="1" dirty="0"/>
              <a:t>p6</a:t>
            </a:r>
            <a:r>
              <a:rPr lang="en-US" dirty="0"/>
              <a:t> = r8,r9</a:t>
            </a:r>
          </a:p>
          <a:p>
            <a:r>
              <a:rPr lang="en-US" dirty="0"/>
              <a:t>}</a:t>
            </a:r>
          </a:p>
          <a:p>
            <a:r>
              <a:rPr lang="en-US" dirty="0"/>
              <a:t>{.</a:t>
            </a:r>
            <a:r>
              <a:rPr lang="en-US" dirty="0" err="1"/>
              <a:t>bbb</a:t>
            </a:r>
            <a:endParaRPr lang="en-US" dirty="0"/>
          </a:p>
          <a:p>
            <a:r>
              <a:rPr lang="en-US" dirty="0"/>
              <a:t>(p1) </a:t>
            </a:r>
            <a:r>
              <a:rPr lang="en-US" dirty="0" err="1"/>
              <a:t>br.cond</a:t>
            </a:r>
            <a:r>
              <a:rPr lang="en-US" dirty="0"/>
              <a:t> label1</a:t>
            </a:r>
          </a:p>
          <a:p>
            <a:r>
              <a:rPr lang="en-US" dirty="0"/>
              <a:t>(p3) </a:t>
            </a:r>
            <a:r>
              <a:rPr lang="en-US" dirty="0" err="1"/>
              <a:t>br.cond</a:t>
            </a:r>
            <a:r>
              <a:rPr lang="en-US" dirty="0"/>
              <a:t> label2</a:t>
            </a:r>
          </a:p>
          <a:p>
            <a:r>
              <a:rPr lang="en-US" dirty="0"/>
              <a:t>(p5) </a:t>
            </a:r>
            <a:r>
              <a:rPr lang="en-US" dirty="0" err="1"/>
              <a:t>br.cond</a:t>
            </a:r>
            <a:r>
              <a:rPr lang="en-US" dirty="0"/>
              <a:t> label3</a:t>
            </a:r>
          </a:p>
          <a:p>
            <a:r>
              <a:rPr lang="en-US" dirty="0"/>
              <a:t>}</a:t>
            </a:r>
          </a:p>
          <a:p>
            <a:r>
              <a:rPr lang="en-US" dirty="0"/>
              <a:t> </a:t>
            </a:r>
          </a:p>
          <a:p>
            <a:r>
              <a:rPr lang="en-US" dirty="0"/>
              <a:t>In this example three comparisons are performed in the first cycle and a branch made in the second cycle if any of the conditions is satisfied</a:t>
            </a:r>
            <a:r>
              <a:rPr lang="en-US" dirty="0" smtClean="0"/>
              <a:t>.</a:t>
            </a:r>
            <a:endParaRPr lang="en-US" dirty="0"/>
          </a:p>
        </p:txBody>
      </p:sp>
    </p:spTree>
    <p:extLst>
      <p:ext uri="{BB962C8B-B14F-4D97-AF65-F5344CB8AC3E}">
        <p14:creationId xmlns:p14="http://schemas.microsoft.com/office/powerpoint/2010/main" val="3764387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89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04800" y="533400"/>
            <a:ext cx="8305800" cy="5632311"/>
          </a:xfrm>
          <a:prstGeom prst="rect">
            <a:avLst/>
          </a:prstGeom>
        </p:spPr>
        <p:txBody>
          <a:bodyPr wrap="square">
            <a:spAutoFit/>
          </a:bodyPr>
          <a:lstStyle/>
          <a:p>
            <a:r>
              <a:rPr lang="en-US" b="1" dirty="0"/>
              <a:t>Control Speculation</a:t>
            </a:r>
            <a:endParaRPr lang="en-US" dirty="0"/>
          </a:p>
          <a:p>
            <a:r>
              <a:rPr lang="en-US" dirty="0"/>
              <a:t> </a:t>
            </a:r>
          </a:p>
          <a:p>
            <a:r>
              <a:rPr lang="en-US" dirty="0"/>
              <a:t>The load instruction is a nuisance because it has a latency that can be fairly </a:t>
            </a:r>
            <a:r>
              <a:rPr lang="en-US" dirty="0" smtClean="0"/>
              <a:t>short </a:t>
            </a:r>
            <a:r>
              <a:rPr lang="en-US" dirty="0"/>
              <a:t>if the data is in the highest level of the cache, or very long if the data is well down the memory hierarchy</a:t>
            </a:r>
            <a:r>
              <a:rPr lang="en-US" dirty="0" smtClean="0"/>
              <a:t>.</a:t>
            </a:r>
          </a:p>
          <a:p>
            <a:endParaRPr lang="en-US" dirty="0"/>
          </a:p>
          <a:p>
            <a:r>
              <a:rPr lang="en-US" dirty="0" smtClean="0"/>
              <a:t> </a:t>
            </a:r>
            <a:r>
              <a:rPr lang="en-US" dirty="0"/>
              <a:t>To add insult to injury, many of the loads take place at the beginning of a block of code where they do most damage, because data has to be read before it can be used</a:t>
            </a:r>
            <a:r>
              <a:rPr lang="en-US" dirty="0" smtClean="0"/>
              <a:t>.</a:t>
            </a:r>
          </a:p>
          <a:p>
            <a:endParaRPr lang="en-US" dirty="0"/>
          </a:p>
          <a:p>
            <a:r>
              <a:rPr lang="en-US" dirty="0"/>
              <a:t>Figure 8.36(a) illustrates the situation in which a branch is made to a block of code that includes a load instruction. At best, the load is fetched from high-level cache. At worst, the data is not even in main store and a page-fault occurs, forcing the operating system to get the data from disk</a:t>
            </a:r>
            <a:r>
              <a:rPr lang="en-US" dirty="0" smtClean="0"/>
              <a:t>.</a:t>
            </a:r>
          </a:p>
          <a:p>
            <a:endParaRPr lang="en-US" dirty="0"/>
          </a:p>
          <a:p>
            <a:r>
              <a:rPr lang="en-US" dirty="0"/>
              <a:t>You could move the load instruction up to an earlier point in the program, called </a:t>
            </a:r>
            <a:r>
              <a:rPr lang="en-US" i="1" dirty="0"/>
              <a:t>hoisting</a:t>
            </a:r>
            <a:r>
              <a:rPr lang="en-US" dirty="0"/>
              <a:t> the instruction. Hoisting sometimes allows you to avoid some of the load latency, but you pay a horrendous price if you read a location, generate a page fault and then find that you never really wanted the data because you don’t branch to the block that uses it. </a:t>
            </a:r>
          </a:p>
        </p:txBody>
      </p:sp>
    </p:spTree>
    <p:extLst>
      <p:ext uri="{BB962C8B-B14F-4D97-AF65-F5344CB8AC3E}">
        <p14:creationId xmlns:p14="http://schemas.microsoft.com/office/powerpoint/2010/main" val="495791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6" name="Rectangle 5"/>
          <p:cNvSpPr/>
          <p:nvPr/>
        </p:nvSpPr>
        <p:spPr>
          <a:xfrm>
            <a:off x="152400" y="533400"/>
            <a:ext cx="8610600" cy="5324535"/>
          </a:xfrm>
          <a:prstGeom prst="rect">
            <a:avLst/>
          </a:prstGeom>
        </p:spPr>
        <p:txBody>
          <a:bodyPr wrap="square">
            <a:spAutoFit/>
          </a:bodyPr>
          <a:lstStyle/>
          <a:p>
            <a:r>
              <a:rPr lang="en-US" sz="2000" dirty="0" err="1"/>
              <a:t>Superpipelining</a:t>
            </a:r>
            <a:r>
              <a:rPr lang="en-US" sz="2000" dirty="0"/>
              <a:t> reduces the </a:t>
            </a:r>
            <a:r>
              <a:rPr lang="en-US" sz="2000" i="1" dirty="0"/>
              <a:t>granularity</a:t>
            </a:r>
            <a:r>
              <a:rPr lang="en-US" sz="2000" dirty="0"/>
              <a:t> of the processes in the pipeline by reducing the size of the smallest task that a stage can handle. </a:t>
            </a:r>
            <a:endParaRPr lang="en-US" sz="2000" dirty="0" smtClean="0"/>
          </a:p>
          <a:p>
            <a:endParaRPr lang="en-US" sz="2000" dirty="0"/>
          </a:p>
          <a:p>
            <a:r>
              <a:rPr lang="en-US" sz="2000" dirty="0" smtClean="0"/>
              <a:t>Average </a:t>
            </a:r>
            <a:r>
              <a:rPr lang="en-US" sz="2000" dirty="0"/>
              <a:t>instruction throughput is increased at the cost of a higher clock rate. </a:t>
            </a:r>
            <a:endParaRPr lang="en-US" sz="2000" dirty="0" smtClean="0"/>
          </a:p>
          <a:p>
            <a:endParaRPr lang="en-US" sz="2000" dirty="0"/>
          </a:p>
          <a:p>
            <a:r>
              <a:rPr lang="en-US" sz="2000" dirty="0" smtClean="0"/>
              <a:t>However</a:t>
            </a:r>
            <a:r>
              <a:rPr lang="en-US" sz="2000" dirty="0"/>
              <a:t>, the branch penalty is increased because of the larger number of stages that have to be flushed on a </a:t>
            </a:r>
            <a:r>
              <a:rPr lang="en-US" sz="2000" dirty="0" err="1"/>
              <a:t>mispredicted</a:t>
            </a:r>
            <a:r>
              <a:rPr lang="en-US" sz="2000" dirty="0"/>
              <a:t> branch. </a:t>
            </a:r>
            <a:endParaRPr lang="en-US" sz="2000" dirty="0" smtClean="0"/>
          </a:p>
          <a:p>
            <a:endParaRPr lang="en-US" sz="2000" dirty="0"/>
          </a:p>
          <a:p>
            <a:r>
              <a:rPr lang="en-US" sz="2000" dirty="0" smtClean="0"/>
              <a:t>At </a:t>
            </a:r>
            <a:r>
              <a:rPr lang="en-US" sz="2000" dirty="0"/>
              <a:t>best, </a:t>
            </a:r>
            <a:r>
              <a:rPr lang="en-US" sz="2000" dirty="0" err="1"/>
              <a:t>superepipelining</a:t>
            </a:r>
            <a:r>
              <a:rPr lang="en-US" sz="2000" dirty="0"/>
              <a:t> </a:t>
            </a:r>
            <a:r>
              <a:rPr lang="en-US" sz="2000" dirty="0" smtClean="0"/>
              <a:t>offers </a:t>
            </a:r>
            <a:r>
              <a:rPr lang="en-US" sz="2000" dirty="0"/>
              <a:t>only a modest increase in performance. </a:t>
            </a:r>
            <a:endParaRPr lang="en-US" sz="2000" dirty="0" smtClean="0"/>
          </a:p>
          <a:p>
            <a:endParaRPr lang="en-US" sz="2000" dirty="0"/>
          </a:p>
          <a:p>
            <a:r>
              <a:rPr lang="en-US" sz="2000" dirty="0" smtClean="0"/>
              <a:t>Moreover</a:t>
            </a:r>
            <a:r>
              <a:rPr lang="en-US" sz="2000" dirty="0"/>
              <a:t>, increasing the number of pipelined states requires a greater </a:t>
            </a:r>
            <a:r>
              <a:rPr lang="en-US" sz="2000" i="1" dirty="0" err="1"/>
              <a:t>interstage</a:t>
            </a:r>
            <a:r>
              <a:rPr lang="en-US" sz="2000" i="1" dirty="0"/>
              <a:t> delay</a:t>
            </a:r>
            <a:r>
              <a:rPr lang="en-US" sz="2000" dirty="0"/>
              <a:t> because the extra registers have their own setup and hold times. </a:t>
            </a:r>
            <a:endParaRPr lang="en-US" sz="2000" dirty="0" smtClean="0"/>
          </a:p>
          <a:p>
            <a:endParaRPr lang="en-US" sz="2000" dirty="0"/>
          </a:p>
          <a:p>
            <a:r>
              <a:rPr lang="en-US" sz="2000" dirty="0" smtClean="0"/>
              <a:t>A </a:t>
            </a:r>
            <a:r>
              <a:rPr lang="en-US" sz="2000" dirty="0"/>
              <a:t>more radical approach to pipelining is required to break the one instruction per cycle barrier.</a:t>
            </a:r>
          </a:p>
        </p:txBody>
      </p:sp>
    </p:spTree>
    <p:extLst>
      <p:ext uri="{BB962C8B-B14F-4D97-AF65-F5344CB8AC3E}">
        <p14:creationId xmlns:p14="http://schemas.microsoft.com/office/powerpoint/2010/main" val="16261164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90</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6866" name="Picture 2" descr="E:\CengageBook\CengageLectureNotesWebsite\Clements 1e JPG_files\ch08\87046-08-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7542213" cy="485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3669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91</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685800"/>
            <a:ext cx="8077200" cy="5078313"/>
          </a:xfrm>
          <a:prstGeom prst="rect">
            <a:avLst/>
          </a:prstGeom>
        </p:spPr>
        <p:txBody>
          <a:bodyPr wrap="square">
            <a:spAutoFit/>
          </a:bodyPr>
          <a:lstStyle/>
          <a:p>
            <a:r>
              <a:rPr lang="en-US" dirty="0"/>
              <a:t>Figure 8.36(b) shows how the Itanium provides </a:t>
            </a:r>
            <a:r>
              <a:rPr lang="en-US" i="1" dirty="0"/>
              <a:t>control speculation</a:t>
            </a:r>
            <a:r>
              <a:rPr lang="en-US" dirty="0"/>
              <a:t> by using the </a:t>
            </a:r>
            <a:r>
              <a:rPr lang="en-US" dirty="0" err="1"/>
              <a:t>ld.</a:t>
            </a:r>
            <a:r>
              <a:rPr lang="en-US" b="1" dirty="0" err="1"/>
              <a:t>s</a:t>
            </a:r>
            <a:r>
              <a:rPr lang="en-US" dirty="0"/>
              <a:t> instruction to perform a load before the data is needed and then a </a:t>
            </a:r>
            <a:r>
              <a:rPr lang="en-US" b="1" dirty="0" err="1"/>
              <a:t>chk.s</a:t>
            </a:r>
            <a:r>
              <a:rPr lang="en-US" dirty="0"/>
              <a:t> instruction immediately before the data is required.</a:t>
            </a:r>
          </a:p>
          <a:p>
            <a:endParaRPr lang="en-US" dirty="0" smtClean="0"/>
          </a:p>
          <a:p>
            <a:r>
              <a:rPr lang="en-US" dirty="0" smtClean="0"/>
              <a:t>Consider </a:t>
            </a:r>
            <a:r>
              <a:rPr lang="en-US" dirty="0"/>
              <a:t>the effect of an ld2.s </a:t>
            </a:r>
            <a:r>
              <a:rPr lang="en-US" b="1" dirty="0"/>
              <a:t>r1</a:t>
            </a:r>
            <a:r>
              <a:rPr lang="en-US" dirty="0"/>
              <a:t> = [r9] instruction. This does what you would expect; it loads register r1 with the contents of the memory location pointed at by r9. </a:t>
            </a:r>
            <a:endParaRPr lang="en-US" dirty="0" smtClean="0"/>
          </a:p>
          <a:p>
            <a:endParaRPr lang="en-US" dirty="0"/>
          </a:p>
          <a:p>
            <a:r>
              <a:rPr lang="en-US" dirty="0" smtClean="0"/>
              <a:t>The </a:t>
            </a:r>
            <a:r>
              <a:rPr lang="en-US" dirty="0"/>
              <a:t>notion of speculation means that the load is not yet needed, it is </a:t>
            </a:r>
            <a:r>
              <a:rPr lang="en-US" i="1" dirty="0"/>
              <a:t>opportunistic</a:t>
            </a:r>
            <a:r>
              <a:rPr lang="en-US" dirty="0"/>
              <a:t> The load may or may not be carried out at a later point in the program. </a:t>
            </a:r>
            <a:endParaRPr lang="en-US" dirty="0" smtClean="0"/>
          </a:p>
          <a:p>
            <a:endParaRPr lang="en-US" dirty="0"/>
          </a:p>
          <a:p>
            <a:r>
              <a:rPr lang="en-US" dirty="0" smtClean="0"/>
              <a:t>Because </a:t>
            </a:r>
            <a:r>
              <a:rPr lang="en-US" dirty="0"/>
              <a:t>the load is speculative, exceptions that the load might have generated are </a:t>
            </a:r>
            <a:r>
              <a:rPr lang="en-US" i="1" dirty="0"/>
              <a:t>deferred</a:t>
            </a:r>
            <a:r>
              <a:rPr lang="en-US" dirty="0"/>
              <a:t>. There’s no point in dealing with exceptions for an instruction whose execution may not be necessary. </a:t>
            </a:r>
            <a:endParaRPr lang="en-US" dirty="0" smtClean="0"/>
          </a:p>
          <a:p>
            <a:endParaRPr lang="en-US" dirty="0"/>
          </a:p>
          <a:p>
            <a:r>
              <a:rPr lang="en-US" dirty="0" smtClean="0"/>
              <a:t>When </a:t>
            </a:r>
            <a:r>
              <a:rPr lang="en-US" dirty="0"/>
              <a:t>an exception is deferred, the destination register’s </a:t>
            </a:r>
            <a:r>
              <a:rPr lang="en-US" i="1" dirty="0"/>
              <a:t>not-a-thing bit</a:t>
            </a:r>
            <a:r>
              <a:rPr lang="en-US" dirty="0"/>
              <a:t>, </a:t>
            </a:r>
            <a:r>
              <a:rPr lang="en-US" dirty="0" err="1"/>
              <a:t>NaT</a:t>
            </a:r>
            <a:r>
              <a:rPr lang="en-US" dirty="0"/>
              <a:t>, is set</a:t>
            </a:r>
            <a:r>
              <a:rPr lang="en-US" dirty="0" smtClean="0"/>
              <a:t>.</a:t>
            </a:r>
            <a:endParaRPr lang="en-US" dirty="0"/>
          </a:p>
        </p:txBody>
      </p:sp>
    </p:spTree>
    <p:extLst>
      <p:ext uri="{BB962C8B-B14F-4D97-AF65-F5344CB8AC3E}">
        <p14:creationId xmlns:p14="http://schemas.microsoft.com/office/powerpoint/2010/main" val="6722067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92</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533400"/>
            <a:ext cx="8077200" cy="5909310"/>
          </a:xfrm>
          <a:prstGeom prst="rect">
            <a:avLst/>
          </a:prstGeom>
        </p:spPr>
        <p:txBody>
          <a:bodyPr wrap="square">
            <a:spAutoFit/>
          </a:bodyPr>
          <a:lstStyle/>
          <a:p>
            <a:r>
              <a:rPr lang="en-US" dirty="0"/>
              <a:t>At a later point in the program, the load that was speculatively executed may be needed if we branch to the region of code where it is used. We can’t just go ahead and use the value that was loaded speculatively. We have to check whether the earlier speculative load was </a:t>
            </a:r>
            <a:r>
              <a:rPr lang="en-US" i="1" dirty="0"/>
              <a:t>successful</a:t>
            </a:r>
            <a:r>
              <a:rPr lang="en-US" dirty="0"/>
              <a:t>. We use the </a:t>
            </a:r>
            <a:r>
              <a:rPr lang="en-US" i="1" dirty="0"/>
              <a:t>load instruction with a check</a:t>
            </a:r>
            <a:r>
              <a:rPr lang="en-US" dirty="0"/>
              <a:t>, </a:t>
            </a:r>
            <a:r>
              <a:rPr lang="en-US" dirty="0" err="1"/>
              <a:t>chk.s</a:t>
            </a:r>
            <a:r>
              <a:rPr lang="en-US" dirty="0"/>
              <a:t>, to determine whether the load was successful. One parameter required by the check instruction is the address of the code that deals with a failed speculative load. Consider the following fragment of code.</a:t>
            </a:r>
          </a:p>
          <a:p>
            <a:r>
              <a:rPr lang="en-US" dirty="0"/>
              <a:t> </a:t>
            </a:r>
          </a:p>
          <a:p>
            <a:r>
              <a:rPr lang="en-US" dirty="0">
                <a:latin typeface="Courier New" pitchFamily="49" charset="0"/>
                <a:cs typeface="Courier New" pitchFamily="49" charset="0"/>
              </a:rPr>
              <a:t>        </a:t>
            </a:r>
            <a:r>
              <a:rPr lang="en-US" b="1" dirty="0" smtClean="0">
                <a:latin typeface="Courier New" pitchFamily="49" charset="0"/>
                <a:cs typeface="Courier New" pitchFamily="49" charset="0"/>
              </a:rPr>
              <a:t>ld8.s</a:t>
            </a:r>
            <a:r>
              <a:rPr lang="en-US" dirty="0" smtClean="0">
                <a:latin typeface="Courier New" pitchFamily="49" charset="0"/>
                <a:cs typeface="Courier New" pitchFamily="49" charset="0"/>
              </a:rPr>
              <a:t>   </a:t>
            </a:r>
            <a:r>
              <a:rPr lang="en-US" b="1" dirty="0">
                <a:latin typeface="Courier New" pitchFamily="49" charset="0"/>
                <a:cs typeface="Courier New" pitchFamily="49" charset="0"/>
              </a:rPr>
              <a:t>r7</a:t>
            </a:r>
            <a:r>
              <a:rPr lang="en-US" dirty="0">
                <a:latin typeface="Courier New" pitchFamily="49" charset="0"/>
                <a:cs typeface="Courier New" pitchFamily="49" charset="0"/>
              </a:rPr>
              <a:t> = [r8]     //</a:t>
            </a:r>
            <a:r>
              <a:rPr lang="en-US" dirty="0">
                <a:latin typeface="Arial Narrow" pitchFamily="34" charset="0"/>
                <a:cs typeface="Courier New" pitchFamily="49" charset="0"/>
              </a:rPr>
              <a:t>read the pointer speculatively</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a:t>
            </a:r>
            <a:r>
              <a:rPr lang="en-US" dirty="0">
                <a:latin typeface="Arial Narrow" pitchFamily="34" charset="0"/>
                <a:cs typeface="Courier New" pitchFamily="49" charset="0"/>
              </a:rPr>
              <a:t>more code</a:t>
            </a:r>
          </a:p>
          <a:p>
            <a:r>
              <a:rPr lang="en-US" dirty="0">
                <a:latin typeface="Courier New" pitchFamily="49" charset="0"/>
                <a:cs typeface="Courier New" pitchFamily="49" charset="0"/>
              </a:rPr>
              <a:t>        </a:t>
            </a:r>
            <a:r>
              <a:rPr lang="en-US" dirty="0" err="1" smtClean="0">
                <a:latin typeface="Courier New" pitchFamily="49" charset="0"/>
                <a:cs typeface="Courier New" pitchFamily="49" charset="0"/>
              </a:rPr>
              <a:t>cmp.eq</a:t>
            </a:r>
            <a:r>
              <a:rPr lang="en-US" dirty="0" smtClean="0">
                <a:latin typeface="Courier New" pitchFamily="49" charset="0"/>
                <a:cs typeface="Courier New" pitchFamily="49" charset="0"/>
              </a:rPr>
              <a:t>  </a:t>
            </a:r>
            <a:r>
              <a:rPr lang="en-US" b="1" dirty="0">
                <a:latin typeface="Courier New" pitchFamily="49" charset="0"/>
                <a:cs typeface="Courier New" pitchFamily="49" charset="0"/>
              </a:rPr>
              <a:t>p1</a:t>
            </a:r>
            <a:r>
              <a:rPr lang="en-US" dirty="0">
                <a:latin typeface="Courier New" pitchFamily="49" charset="0"/>
                <a:cs typeface="Courier New" pitchFamily="49" charset="0"/>
              </a:rPr>
              <a:t> = r9,r0    //</a:t>
            </a:r>
            <a:r>
              <a:rPr lang="en-US" dirty="0">
                <a:latin typeface="Arial Narrow" pitchFamily="34" charset="0"/>
                <a:cs typeface="Courier New" pitchFamily="49" charset="0"/>
              </a:rPr>
              <a:t>is r9 == 0?</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a:t>
            </a:r>
            <a:r>
              <a:rPr lang="en-US" dirty="0">
                <a:latin typeface="Courier New" pitchFamily="49" charset="0"/>
                <a:cs typeface="Courier New" pitchFamily="49" charset="0"/>
              </a:rPr>
              <a:t>p1) </a:t>
            </a:r>
            <a:r>
              <a:rPr lang="en-US" dirty="0" err="1">
                <a:latin typeface="Courier New" pitchFamily="49" charset="0"/>
                <a:cs typeface="Courier New" pitchFamily="49" charset="0"/>
              </a:rPr>
              <a:t>br.xyz</a:t>
            </a:r>
            <a:r>
              <a:rPr lang="en-US" dirty="0">
                <a:latin typeface="Courier New" pitchFamily="49" charset="0"/>
                <a:cs typeface="Courier New" pitchFamily="49" charset="0"/>
              </a:rPr>
              <a:t>                //</a:t>
            </a:r>
            <a:r>
              <a:rPr lang="en-US" dirty="0">
                <a:latin typeface="Arial Narrow" pitchFamily="34" charset="0"/>
                <a:cs typeface="Courier New" pitchFamily="49" charset="0"/>
              </a:rPr>
              <a:t>this is the branch that guards the load</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endParaRPr lang="en-US" dirty="0">
              <a:latin typeface="Courier New" pitchFamily="49" charset="0"/>
              <a:cs typeface="Courier New" pitchFamily="49" charset="0"/>
            </a:endParaRPr>
          </a:p>
          <a:p>
            <a:r>
              <a:rPr lang="en-US" dirty="0">
                <a:latin typeface="Courier New" pitchFamily="49" charset="0"/>
                <a:cs typeface="Courier New" pitchFamily="49" charset="0"/>
              </a:rPr>
              <a:t>xyz:    </a:t>
            </a:r>
            <a:r>
              <a:rPr lang="en-US" b="1" dirty="0" err="1" smtClean="0">
                <a:latin typeface="Courier New" pitchFamily="49" charset="0"/>
                <a:cs typeface="Courier New" pitchFamily="49" charset="0"/>
              </a:rPr>
              <a:t>chk.s</a:t>
            </a:r>
            <a:r>
              <a:rPr lang="en-US" dirty="0" smtClean="0">
                <a:latin typeface="Courier New" pitchFamily="49" charset="0"/>
                <a:cs typeface="Courier New" pitchFamily="49" charset="0"/>
              </a:rPr>
              <a:t>   </a:t>
            </a:r>
            <a:r>
              <a:rPr lang="en-US" dirty="0">
                <a:latin typeface="Courier New" pitchFamily="49" charset="0"/>
                <a:cs typeface="Courier New" pitchFamily="49" charset="0"/>
              </a:rPr>
              <a:t>r7,Error      //</a:t>
            </a:r>
            <a:r>
              <a:rPr lang="en-US" dirty="0">
                <a:latin typeface="Arial Narrow" pitchFamily="34" charset="0"/>
                <a:cs typeface="Courier New" pitchFamily="49" charset="0"/>
              </a:rPr>
              <a:t>verify the load</a:t>
            </a:r>
          </a:p>
          <a:p>
            <a:r>
              <a:rPr lang="en-US" dirty="0">
                <a:latin typeface="Courier New" pitchFamily="49" charset="0"/>
                <a:cs typeface="Courier New" pitchFamily="49" charset="0"/>
              </a:rPr>
              <a:t>xyz1:   </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a:latin typeface="Courier New" pitchFamily="49" charset="0"/>
                <a:cs typeface="Courier New" pitchFamily="49" charset="0"/>
              </a:rPr>
              <a:t>.</a:t>
            </a:r>
          </a:p>
          <a:p>
            <a:r>
              <a:rPr lang="en-US" dirty="0">
                <a:latin typeface="Courier New" pitchFamily="49" charset="0"/>
                <a:cs typeface="Courier New" pitchFamily="49" charset="0"/>
              </a:rPr>
              <a:t>Error:  </a:t>
            </a:r>
            <a:r>
              <a:rPr lang="en-US" dirty="0" smtClean="0">
                <a:latin typeface="Courier New" pitchFamily="49" charset="0"/>
                <a:cs typeface="Courier New" pitchFamily="49" charset="0"/>
              </a:rPr>
              <a:t>ld8     </a:t>
            </a:r>
            <a:r>
              <a:rPr lang="en-US" b="1" dirty="0">
                <a:latin typeface="Courier New" pitchFamily="49" charset="0"/>
                <a:cs typeface="Courier New" pitchFamily="49" charset="0"/>
              </a:rPr>
              <a:t>r7</a:t>
            </a:r>
            <a:r>
              <a:rPr lang="en-US" dirty="0">
                <a:latin typeface="Courier New" pitchFamily="49" charset="0"/>
                <a:cs typeface="Courier New" pitchFamily="49" charset="0"/>
              </a:rPr>
              <a:t> = [r8]     //</a:t>
            </a:r>
            <a:r>
              <a:rPr lang="en-US" dirty="0">
                <a:latin typeface="Arial Narrow" pitchFamily="34" charset="0"/>
                <a:cs typeface="Courier New" pitchFamily="49" charset="0"/>
              </a:rPr>
              <a:t>try again</a:t>
            </a:r>
          </a:p>
          <a:p>
            <a:r>
              <a:rPr lang="en-US" dirty="0">
                <a:latin typeface="Courier New" pitchFamily="49" charset="0"/>
                <a:cs typeface="Courier New" pitchFamily="49" charset="0"/>
              </a:rPr>
              <a:t>        </a:t>
            </a:r>
            <a:r>
              <a:rPr lang="en-US" dirty="0" err="1" smtClean="0">
                <a:latin typeface="Courier New" pitchFamily="49" charset="0"/>
                <a:cs typeface="Courier New" pitchFamily="49" charset="0"/>
              </a:rPr>
              <a:t>br</a:t>
            </a:r>
            <a:r>
              <a:rPr lang="en-US" dirty="0" smtClean="0">
                <a:latin typeface="Courier New" pitchFamily="49" charset="0"/>
                <a:cs typeface="Courier New" pitchFamily="49" charset="0"/>
              </a:rPr>
              <a:t>      </a:t>
            </a:r>
            <a:r>
              <a:rPr lang="en-US" dirty="0">
                <a:latin typeface="Courier New" pitchFamily="49" charset="0"/>
                <a:cs typeface="Courier New" pitchFamily="49" charset="0"/>
              </a:rPr>
              <a:t>xyz1          //</a:t>
            </a:r>
            <a:r>
              <a:rPr lang="en-US" dirty="0">
                <a:latin typeface="Arial Narrow" pitchFamily="34" charset="0"/>
                <a:cs typeface="Courier New" pitchFamily="49" charset="0"/>
              </a:rPr>
              <a:t>and return</a:t>
            </a:r>
          </a:p>
          <a:p>
            <a:r>
              <a:rPr lang="en-US" dirty="0"/>
              <a:t> </a:t>
            </a:r>
          </a:p>
        </p:txBody>
      </p:sp>
    </p:spTree>
    <p:extLst>
      <p:ext uri="{BB962C8B-B14F-4D97-AF65-F5344CB8AC3E}">
        <p14:creationId xmlns:p14="http://schemas.microsoft.com/office/powerpoint/2010/main" val="22104009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93</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533400"/>
            <a:ext cx="8077200" cy="5632311"/>
          </a:xfrm>
          <a:prstGeom prst="rect">
            <a:avLst/>
          </a:prstGeom>
        </p:spPr>
        <p:txBody>
          <a:bodyPr wrap="square">
            <a:spAutoFit/>
          </a:bodyPr>
          <a:lstStyle/>
          <a:p>
            <a:r>
              <a:rPr lang="en-US" dirty="0"/>
              <a:t>We read a pointer if the contents of register r9 are zero. </a:t>
            </a:r>
            <a:endParaRPr lang="en-US" dirty="0" smtClean="0"/>
          </a:p>
          <a:p>
            <a:endParaRPr lang="en-US" dirty="0"/>
          </a:p>
          <a:p>
            <a:r>
              <a:rPr lang="en-US" dirty="0" smtClean="0"/>
              <a:t>However</a:t>
            </a:r>
            <a:r>
              <a:rPr lang="en-US" dirty="0"/>
              <a:t>, ld8.s </a:t>
            </a:r>
            <a:r>
              <a:rPr lang="en-US" b="1" dirty="0"/>
              <a:t>r7</a:t>
            </a:r>
            <a:r>
              <a:rPr lang="en-US" dirty="0"/>
              <a:t> = [r8] reads the pointer speculatively </a:t>
            </a:r>
            <a:r>
              <a:rPr lang="en-US" i="1" dirty="0"/>
              <a:t>before</a:t>
            </a:r>
            <a:r>
              <a:rPr lang="en-US" dirty="0"/>
              <a:t> it is needed. If the load is successful, all is well. If the load is unsuccessful due to a page fault, the register’s </a:t>
            </a:r>
            <a:r>
              <a:rPr lang="en-US" dirty="0" err="1"/>
              <a:t>NaT</a:t>
            </a:r>
            <a:r>
              <a:rPr lang="en-US" dirty="0"/>
              <a:t> bit is set and processing continues</a:t>
            </a:r>
            <a:r>
              <a:rPr lang="en-US" dirty="0" smtClean="0"/>
              <a:t>.</a:t>
            </a:r>
          </a:p>
          <a:p>
            <a:endParaRPr lang="en-US" dirty="0"/>
          </a:p>
          <a:p>
            <a:r>
              <a:rPr lang="en-US" dirty="0"/>
              <a:t>If the branch is taken, the speculative load is checked by </a:t>
            </a:r>
            <a:r>
              <a:rPr lang="en-US" dirty="0" err="1"/>
              <a:t>chk.s</a:t>
            </a:r>
            <a:r>
              <a:rPr lang="en-US" dirty="0"/>
              <a:t> r7,Error. </a:t>
            </a:r>
            <a:endParaRPr lang="en-US" dirty="0" smtClean="0"/>
          </a:p>
          <a:p>
            <a:endParaRPr lang="en-US" dirty="0"/>
          </a:p>
          <a:p>
            <a:r>
              <a:rPr lang="en-US" dirty="0" smtClean="0"/>
              <a:t>If </a:t>
            </a:r>
            <a:r>
              <a:rPr lang="en-US" dirty="0"/>
              <a:t>the load was successful, the value in r7 is used. If the load was not successful and the </a:t>
            </a:r>
            <a:r>
              <a:rPr lang="en-US" dirty="0" err="1"/>
              <a:t>NaT</a:t>
            </a:r>
            <a:r>
              <a:rPr lang="en-US" dirty="0"/>
              <a:t> bit in r7 is set, a branch is made to Error where the code needed to perform the recovery lies. </a:t>
            </a:r>
            <a:endParaRPr lang="en-US" dirty="0" smtClean="0"/>
          </a:p>
          <a:p>
            <a:endParaRPr lang="en-US" dirty="0"/>
          </a:p>
          <a:p>
            <a:r>
              <a:rPr lang="en-US" dirty="0" smtClean="0"/>
              <a:t>What </a:t>
            </a:r>
            <a:r>
              <a:rPr lang="en-US" dirty="0"/>
              <a:t>has this arrangement gained? If a page fault does not occur, the load latency required by the load is hidden because the load took place before it was needed. </a:t>
            </a:r>
            <a:endParaRPr lang="en-US" dirty="0" smtClean="0"/>
          </a:p>
          <a:p>
            <a:endParaRPr lang="en-US" dirty="0"/>
          </a:p>
          <a:p>
            <a:r>
              <a:rPr lang="en-US" dirty="0" smtClean="0"/>
              <a:t>The </a:t>
            </a:r>
            <a:r>
              <a:rPr lang="en-US" dirty="0"/>
              <a:t>only downside is that we’ve added extra instructions for the error checking and we’ve tied up register r7 from the time of the speculative load.</a:t>
            </a:r>
          </a:p>
          <a:p>
            <a:r>
              <a:rPr lang="en-US" dirty="0"/>
              <a:t> </a:t>
            </a:r>
          </a:p>
        </p:txBody>
      </p:sp>
    </p:spTree>
    <p:extLst>
      <p:ext uri="{BB962C8B-B14F-4D97-AF65-F5344CB8AC3E}">
        <p14:creationId xmlns:p14="http://schemas.microsoft.com/office/powerpoint/2010/main" val="32900342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94</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533400"/>
            <a:ext cx="8077200" cy="5355312"/>
          </a:xfrm>
          <a:prstGeom prst="rect">
            <a:avLst/>
          </a:prstGeom>
        </p:spPr>
        <p:txBody>
          <a:bodyPr wrap="square">
            <a:spAutoFit/>
          </a:bodyPr>
          <a:lstStyle/>
          <a:p>
            <a:r>
              <a:rPr lang="en-US" b="1" dirty="0"/>
              <a:t>The Advanced Load</a:t>
            </a:r>
          </a:p>
          <a:p>
            <a:r>
              <a:rPr lang="en-US" dirty="0"/>
              <a:t> </a:t>
            </a:r>
          </a:p>
          <a:p>
            <a:r>
              <a:rPr lang="en-US" dirty="0"/>
              <a:t>An </a:t>
            </a:r>
            <a:r>
              <a:rPr lang="en-US" i="1" dirty="0"/>
              <a:t>advanced load</a:t>
            </a:r>
            <a:r>
              <a:rPr lang="en-US" dirty="0"/>
              <a:t> also performs a load operation before the operand is needed. This operation is indicated by appending the completer </a:t>
            </a:r>
            <a:r>
              <a:rPr lang="en-US" b="1" dirty="0"/>
              <a:t>.a</a:t>
            </a:r>
            <a:r>
              <a:rPr lang="en-US" dirty="0"/>
              <a:t> to a load instruction. Consider the following fragment of code.</a:t>
            </a:r>
          </a:p>
          <a:p>
            <a:r>
              <a:rPr lang="en-US" dirty="0"/>
              <a:t> </a:t>
            </a:r>
          </a:p>
          <a:p>
            <a:r>
              <a:rPr lang="en-US" dirty="0"/>
              <a:t>           </a:t>
            </a:r>
            <a:r>
              <a:rPr lang="en-US" b="1" dirty="0"/>
              <a:t>ld4.a</a:t>
            </a:r>
            <a:r>
              <a:rPr lang="en-US" dirty="0"/>
              <a:t>   </a:t>
            </a:r>
            <a:r>
              <a:rPr lang="en-US" b="1" dirty="0"/>
              <a:t>r7</a:t>
            </a:r>
            <a:r>
              <a:rPr lang="en-US" dirty="0"/>
              <a:t> = [r8]     //read the 32-bit word here</a:t>
            </a:r>
          </a:p>
          <a:p>
            <a:r>
              <a:rPr lang="en-US" dirty="0"/>
              <a:t>           add     </a:t>
            </a:r>
            <a:r>
              <a:rPr lang="en-US" b="1" dirty="0"/>
              <a:t>r4</a:t>
            </a:r>
            <a:r>
              <a:rPr lang="en-US" dirty="0"/>
              <a:t> = r4,1  ;; //increment r4</a:t>
            </a:r>
          </a:p>
          <a:p>
            <a:r>
              <a:rPr lang="en-US" dirty="0"/>
              <a:t>           st4     </a:t>
            </a:r>
            <a:r>
              <a:rPr lang="en-US" b="1" dirty="0"/>
              <a:t>[r9]</a:t>
            </a:r>
            <a:r>
              <a:rPr lang="en-US" dirty="0"/>
              <a:t> = r4     //store the new r4</a:t>
            </a:r>
          </a:p>
          <a:p>
            <a:r>
              <a:rPr lang="en-US" dirty="0"/>
              <a:t>           </a:t>
            </a:r>
            <a:r>
              <a:rPr lang="en-US" b="1" dirty="0"/>
              <a:t>ld4.c</a:t>
            </a:r>
            <a:r>
              <a:rPr lang="en-US" dirty="0"/>
              <a:t>   </a:t>
            </a:r>
            <a:r>
              <a:rPr lang="en-US" b="1" dirty="0"/>
              <a:t>r7</a:t>
            </a:r>
            <a:r>
              <a:rPr lang="en-US" dirty="0"/>
              <a:t> = [r8]  ;; //test the load – was it ok?</a:t>
            </a:r>
          </a:p>
          <a:p>
            <a:r>
              <a:rPr lang="en-US" dirty="0"/>
              <a:t>           add     </a:t>
            </a:r>
            <a:r>
              <a:rPr lang="en-US" b="1" dirty="0"/>
              <a:t>r6</a:t>
            </a:r>
            <a:r>
              <a:rPr lang="en-US" dirty="0"/>
              <a:t> = r7,8     //use the data we’ve read</a:t>
            </a:r>
          </a:p>
          <a:p>
            <a:endParaRPr lang="en-US" dirty="0" smtClean="0"/>
          </a:p>
          <a:p>
            <a:r>
              <a:rPr lang="en-US" dirty="0"/>
              <a:t>In this example, the </a:t>
            </a:r>
            <a:r>
              <a:rPr lang="en-US" b="1" dirty="0"/>
              <a:t>ld4.a</a:t>
            </a:r>
            <a:r>
              <a:rPr lang="en-US" dirty="0"/>
              <a:t> </a:t>
            </a:r>
            <a:r>
              <a:rPr lang="en-US" b="1" dirty="0"/>
              <a:t>r7</a:t>
            </a:r>
            <a:r>
              <a:rPr lang="en-US" dirty="0"/>
              <a:t> = [r8] instruction performs the initial advanced load. Later, the </a:t>
            </a:r>
            <a:r>
              <a:rPr lang="en-US" b="1" dirty="0"/>
              <a:t>ld4.c</a:t>
            </a:r>
            <a:r>
              <a:rPr lang="en-US" dirty="0"/>
              <a:t> </a:t>
            </a:r>
            <a:r>
              <a:rPr lang="en-US" b="1" dirty="0"/>
              <a:t>r7</a:t>
            </a:r>
            <a:r>
              <a:rPr lang="en-US" dirty="0"/>
              <a:t> = [r8] instruction checks or verifies whether the advanced load was successful. </a:t>
            </a:r>
            <a:endParaRPr lang="en-US" dirty="0" smtClean="0"/>
          </a:p>
          <a:p>
            <a:endParaRPr lang="en-US" dirty="0"/>
          </a:p>
          <a:p>
            <a:r>
              <a:rPr lang="en-US" dirty="0" smtClean="0"/>
              <a:t>If </a:t>
            </a:r>
            <a:r>
              <a:rPr lang="en-US" dirty="0"/>
              <a:t>the advanced load was successful, the operation continues. If the operation failed, the load must now be repeated.</a:t>
            </a:r>
          </a:p>
          <a:p>
            <a:r>
              <a:rPr lang="en-US" dirty="0"/>
              <a:t> </a:t>
            </a:r>
          </a:p>
        </p:txBody>
      </p:sp>
    </p:spTree>
    <p:extLst>
      <p:ext uri="{BB962C8B-B14F-4D97-AF65-F5344CB8AC3E}">
        <p14:creationId xmlns:p14="http://schemas.microsoft.com/office/powerpoint/2010/main" val="4943642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95</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533400"/>
            <a:ext cx="8077200" cy="5909310"/>
          </a:xfrm>
          <a:prstGeom prst="rect">
            <a:avLst/>
          </a:prstGeom>
        </p:spPr>
        <p:txBody>
          <a:bodyPr wrap="square">
            <a:spAutoFit/>
          </a:bodyPr>
          <a:lstStyle/>
          <a:p>
            <a:r>
              <a:rPr lang="en-US" dirty="0" smtClean="0"/>
              <a:t>How does </a:t>
            </a:r>
            <a:r>
              <a:rPr lang="en-US" dirty="0"/>
              <a:t>an advanced load differ from a speculative load? The advanced load deals with the problem of </a:t>
            </a:r>
            <a:r>
              <a:rPr lang="en-US" i="1" dirty="0" smtClean="0"/>
              <a:t>disambiguation</a:t>
            </a:r>
            <a:r>
              <a:rPr lang="en-US" dirty="0" smtClean="0"/>
              <a:t>. </a:t>
            </a:r>
            <a:r>
              <a:rPr lang="en-US" dirty="0"/>
              <a:t>Disambiguation means </a:t>
            </a:r>
            <a:r>
              <a:rPr lang="en-US" i="1" dirty="0"/>
              <a:t>removing</a:t>
            </a:r>
            <a:r>
              <a:rPr lang="en-US" dirty="0"/>
              <a:t> the ambiguity surrounding two addresses. Let’s look at an example from </a:t>
            </a:r>
            <a:r>
              <a:rPr lang="en-US" dirty="0" err="1"/>
              <a:t>Geva</a:t>
            </a:r>
            <a:r>
              <a:rPr lang="en-US" dirty="0"/>
              <a:t> and Morris where a simple test is performed on an element pointed at by *a and a flag updated if the test is true.</a:t>
            </a:r>
          </a:p>
          <a:p>
            <a:r>
              <a:rPr lang="en-US" dirty="0"/>
              <a:t> </a:t>
            </a:r>
          </a:p>
          <a:p>
            <a:pPr>
              <a:tabLst>
                <a:tab pos="1976438" algn="l"/>
              </a:tabLst>
            </a:pPr>
            <a:r>
              <a:rPr lang="en-US" dirty="0">
                <a:latin typeface="Arial Narrow" pitchFamily="34" charset="0"/>
              </a:rPr>
              <a:t>unsigned char flag</a:t>
            </a:r>
            <a:r>
              <a:rPr lang="en-US" dirty="0" smtClean="0">
                <a:latin typeface="Arial Narrow" pitchFamily="34" charset="0"/>
              </a:rPr>
              <a:t>;	//</a:t>
            </a:r>
            <a:r>
              <a:rPr lang="en-US" dirty="0">
                <a:latin typeface="Arial Narrow" pitchFamily="34" charset="0"/>
              </a:rPr>
              <a:t>a global variable declared in the program</a:t>
            </a:r>
          </a:p>
          <a:p>
            <a:pPr>
              <a:tabLst>
                <a:tab pos="1976438" algn="l"/>
              </a:tabLst>
            </a:pPr>
            <a:r>
              <a:rPr lang="en-US" dirty="0">
                <a:latin typeface="Arial Narrow" pitchFamily="34" charset="0"/>
              </a:rPr>
              <a:t>.</a:t>
            </a:r>
          </a:p>
          <a:p>
            <a:pPr>
              <a:tabLst>
                <a:tab pos="1976438" algn="l"/>
              </a:tabLst>
            </a:pPr>
            <a:r>
              <a:rPr lang="en-US" dirty="0">
                <a:latin typeface="Arial Narrow" pitchFamily="34" charset="0"/>
              </a:rPr>
              <a:t>.</a:t>
            </a:r>
          </a:p>
          <a:p>
            <a:pPr>
              <a:tabLst>
                <a:tab pos="1976438" algn="l"/>
              </a:tabLst>
            </a:pPr>
            <a:r>
              <a:rPr lang="en-US" dirty="0" err="1">
                <a:latin typeface="Arial Narrow" pitchFamily="34" charset="0"/>
              </a:rPr>
              <a:t>int</a:t>
            </a:r>
            <a:r>
              <a:rPr lang="en-US" dirty="0">
                <a:latin typeface="Arial Narrow" pitchFamily="34" charset="0"/>
              </a:rPr>
              <a:t> test (</a:t>
            </a:r>
            <a:r>
              <a:rPr lang="en-US" dirty="0" err="1">
                <a:latin typeface="Arial Narrow" pitchFamily="34" charset="0"/>
              </a:rPr>
              <a:t>int</a:t>
            </a:r>
            <a:r>
              <a:rPr lang="en-US" dirty="0">
                <a:latin typeface="Arial Narrow" pitchFamily="34" charset="0"/>
              </a:rPr>
              <a:t> *a, *b</a:t>
            </a:r>
            <a:r>
              <a:rPr lang="en-US" dirty="0" smtClean="0">
                <a:latin typeface="Arial Narrow" pitchFamily="34" charset="0"/>
              </a:rPr>
              <a:t>)	//</a:t>
            </a:r>
            <a:r>
              <a:rPr lang="en-US" dirty="0">
                <a:latin typeface="Arial Narrow" pitchFamily="34" charset="0"/>
              </a:rPr>
              <a:t>a function with two pointers as parameters</a:t>
            </a:r>
          </a:p>
          <a:p>
            <a:pPr>
              <a:tabLst>
                <a:tab pos="1976438" algn="l"/>
              </a:tabLst>
            </a:pPr>
            <a:r>
              <a:rPr lang="en-US" dirty="0">
                <a:latin typeface="Arial Narrow" pitchFamily="34" charset="0"/>
              </a:rPr>
              <a:t>{</a:t>
            </a:r>
          </a:p>
          <a:p>
            <a:pPr>
              <a:tabLst>
                <a:tab pos="1976438" algn="l"/>
              </a:tabLst>
            </a:pPr>
            <a:r>
              <a:rPr lang="en-US" dirty="0">
                <a:latin typeface="Arial Narrow" pitchFamily="34" charset="0"/>
              </a:rPr>
              <a:t>   if (*a) </a:t>
            </a:r>
            <a:r>
              <a:rPr lang="en-US" dirty="0" smtClean="0">
                <a:latin typeface="Arial Narrow" pitchFamily="34" charset="0"/>
              </a:rPr>
              <a:t>	//</a:t>
            </a:r>
            <a:r>
              <a:rPr lang="en-US" dirty="0">
                <a:latin typeface="Arial Narrow" pitchFamily="34" charset="0"/>
              </a:rPr>
              <a:t>test the value pointed at by *a</a:t>
            </a:r>
          </a:p>
          <a:p>
            <a:pPr>
              <a:tabLst>
                <a:tab pos="1976438" algn="l"/>
              </a:tabLst>
            </a:pPr>
            <a:r>
              <a:rPr lang="en-US" dirty="0">
                <a:latin typeface="Arial Narrow" pitchFamily="34" charset="0"/>
              </a:rPr>
              <a:t>       flag += </a:t>
            </a:r>
            <a:r>
              <a:rPr lang="en-US" dirty="0" smtClean="0">
                <a:latin typeface="Arial Narrow" pitchFamily="34" charset="0"/>
              </a:rPr>
              <a:t>1	//</a:t>
            </a:r>
            <a:r>
              <a:rPr lang="en-US" dirty="0">
                <a:latin typeface="Arial Narrow" pitchFamily="34" charset="0"/>
              </a:rPr>
              <a:t>if it’s not zero then increment global variable flag</a:t>
            </a:r>
          </a:p>
          <a:p>
            <a:pPr>
              <a:tabLst>
                <a:tab pos="1976438" algn="l"/>
              </a:tabLst>
            </a:pPr>
            <a:r>
              <a:rPr lang="en-US" dirty="0">
                <a:latin typeface="Arial Narrow" pitchFamily="34" charset="0"/>
              </a:rPr>
              <a:t>   return (*b – 1</a:t>
            </a:r>
            <a:r>
              <a:rPr lang="en-US" dirty="0" smtClean="0">
                <a:latin typeface="Arial Narrow" pitchFamily="34" charset="0"/>
              </a:rPr>
              <a:t>);	//</a:t>
            </a:r>
            <a:r>
              <a:rPr lang="en-US" dirty="0">
                <a:latin typeface="Arial Narrow" pitchFamily="34" charset="0"/>
              </a:rPr>
              <a:t>decrement the variable pointed at by *b</a:t>
            </a:r>
          </a:p>
          <a:p>
            <a:r>
              <a:rPr lang="en-US" dirty="0">
                <a:latin typeface="Arial Narrow" pitchFamily="34" charset="0"/>
              </a:rPr>
              <a:t>}</a:t>
            </a:r>
          </a:p>
          <a:p>
            <a:r>
              <a:rPr lang="en-US" dirty="0"/>
              <a:t> </a:t>
            </a:r>
          </a:p>
          <a:p>
            <a:r>
              <a:rPr lang="en-US" dirty="0"/>
              <a:t>In this fragment of code, three values have to be loaded from memory: flag, *a, and *b. </a:t>
            </a:r>
            <a:r>
              <a:rPr lang="en-US" dirty="0" err="1"/>
              <a:t>Geva</a:t>
            </a:r>
            <a:r>
              <a:rPr lang="en-US" dirty="0"/>
              <a:t> and Morris assume that these variables are cached and a load requires six cycles. Figure 8.37 illustrates how the code might be structured conventionally (i.e., without hoisting). The code takes 16 cycles</a:t>
            </a:r>
            <a:r>
              <a:rPr lang="en-US" dirty="0" smtClean="0"/>
              <a:t>.</a:t>
            </a:r>
            <a:endParaRPr lang="en-US" dirty="0"/>
          </a:p>
        </p:txBody>
      </p:sp>
    </p:spTree>
    <p:extLst>
      <p:ext uri="{BB962C8B-B14F-4D97-AF65-F5344CB8AC3E}">
        <p14:creationId xmlns:p14="http://schemas.microsoft.com/office/powerpoint/2010/main" val="29464963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96</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7890" name="Picture 2" descr="E:\CengageBook\CengageLectureNotesWebsite\Clements 1e JPG_files\ch08\87046-08-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462182" cy="377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2343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97</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sp>
        <p:nvSpPr>
          <p:cNvPr id="4" name="Rectangle 3"/>
          <p:cNvSpPr/>
          <p:nvPr/>
        </p:nvSpPr>
        <p:spPr>
          <a:xfrm>
            <a:off x="381000" y="533400"/>
            <a:ext cx="8077200" cy="4801314"/>
          </a:xfrm>
          <a:prstGeom prst="rect">
            <a:avLst/>
          </a:prstGeom>
        </p:spPr>
        <p:txBody>
          <a:bodyPr wrap="square">
            <a:spAutoFit/>
          </a:bodyPr>
          <a:lstStyle/>
          <a:p>
            <a:r>
              <a:rPr lang="en-US" dirty="0" smtClean="0"/>
              <a:t>We </a:t>
            </a:r>
            <a:r>
              <a:rPr lang="en-US" dirty="0"/>
              <a:t>can load flag and *a at the same time. However, we can’t load *b until </a:t>
            </a:r>
            <a:r>
              <a:rPr lang="en-US" i="1" dirty="0"/>
              <a:t>after</a:t>
            </a:r>
            <a:r>
              <a:rPr lang="en-US" dirty="0"/>
              <a:t> the flag has been stored. Why? Because *b and flag might be the </a:t>
            </a:r>
            <a:r>
              <a:rPr lang="en-US" i="1" dirty="0"/>
              <a:t>same</a:t>
            </a:r>
            <a:r>
              <a:rPr lang="en-US" dirty="0"/>
              <a:t> location. Clearly, if we were to load *b before storing the updated flag, the semantics of the program would be altered</a:t>
            </a:r>
            <a:r>
              <a:rPr lang="en-US" dirty="0" smtClean="0"/>
              <a:t>.</a:t>
            </a:r>
          </a:p>
          <a:p>
            <a:endParaRPr lang="en-US" dirty="0"/>
          </a:p>
          <a:p>
            <a:r>
              <a:rPr lang="en-US" dirty="0"/>
              <a:t>Now, you and I know that *b and flag are not the same variables and no problem exists. We can perform these two memory accesses in parallel without changing the program’s semantics. </a:t>
            </a:r>
            <a:endParaRPr lang="en-US" dirty="0" smtClean="0"/>
          </a:p>
          <a:p>
            <a:endParaRPr lang="en-US" dirty="0"/>
          </a:p>
          <a:p>
            <a:r>
              <a:rPr lang="en-US" dirty="0" smtClean="0"/>
              <a:t>Unfortunately</a:t>
            </a:r>
            <a:r>
              <a:rPr lang="en-US" dirty="0"/>
              <a:t>, the Itanium has not taken a course in C; nor has it read the source code and decided that flag is an unsigned char and *b a pointer to an integer variable. </a:t>
            </a:r>
            <a:endParaRPr lang="en-US" dirty="0" smtClean="0"/>
          </a:p>
          <a:p>
            <a:endParaRPr lang="en-US" dirty="0" smtClean="0"/>
          </a:p>
          <a:p>
            <a:r>
              <a:rPr lang="en-US" dirty="0" smtClean="0"/>
              <a:t>Since </a:t>
            </a:r>
            <a:r>
              <a:rPr lang="en-US" dirty="0"/>
              <a:t>the Itanium accesses memory via pointer-based addressing, it cannot know whether or not two pointers are pointing at the same variable. Consequently, it has to be cautious.</a:t>
            </a:r>
          </a:p>
          <a:p>
            <a:r>
              <a:rPr lang="en-US" dirty="0"/>
              <a:t> </a:t>
            </a:r>
          </a:p>
        </p:txBody>
      </p:sp>
    </p:spTree>
    <p:extLst>
      <p:ext uri="{BB962C8B-B14F-4D97-AF65-F5344CB8AC3E}">
        <p14:creationId xmlns:p14="http://schemas.microsoft.com/office/powerpoint/2010/main" val="11155710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Cengage Learning Engineering. All Rights Reserved. </a:t>
            </a:r>
            <a:endParaRPr lang="en-US" dirty="0"/>
          </a:p>
        </p:txBody>
      </p:sp>
      <p:sp>
        <p:nvSpPr>
          <p:cNvPr id="3" name="Slide Number Placeholder 2"/>
          <p:cNvSpPr>
            <a:spLocks noGrp="1"/>
          </p:cNvSpPr>
          <p:nvPr>
            <p:ph type="sldNum" sz="quarter" idx="12"/>
          </p:nvPr>
        </p:nvSpPr>
        <p:spPr/>
        <p:txBody>
          <a:bodyPr/>
          <a:lstStyle/>
          <a:p>
            <a:fld id="{03BC3BBC-D9F7-4F61-AC3E-87B7C7E0C76B}" type="slidenum">
              <a:rPr lang="en-US" smtClean="0"/>
              <a:pPr/>
              <a:t>98</a:t>
            </a:fld>
            <a:endParaRPr lang="en-US"/>
          </a:p>
        </p:txBody>
      </p:sp>
      <p:sp>
        <p:nvSpPr>
          <p:cNvPr id="5" name="TextBox 4"/>
          <p:cNvSpPr txBox="1"/>
          <p:nvPr/>
        </p:nvSpPr>
        <p:spPr>
          <a:xfrm>
            <a:off x="304800" y="0"/>
            <a:ext cx="8458200" cy="307777"/>
          </a:xfrm>
          <a:prstGeom prst="rect">
            <a:avLst/>
          </a:prstGeom>
          <a:noFill/>
        </p:spPr>
        <p:txBody>
          <a:bodyPr wrap="square" rtlCol="0">
            <a:spAutoFit/>
          </a:bodyPr>
          <a:lstStyle/>
          <a:p>
            <a:pPr algn="ctr"/>
            <a:r>
              <a:rPr lang="en-US" sz="1400" dirty="0" smtClean="0"/>
              <a:t>Computer Organization and Architecture: Themes and Variations, 1</a:t>
            </a:r>
            <a:r>
              <a:rPr lang="en-US" sz="1400" baseline="30000" dirty="0" smtClean="0"/>
              <a:t>st</a:t>
            </a:r>
            <a:r>
              <a:rPr lang="en-US" sz="1400" dirty="0" smtClean="0"/>
              <a:t> Edition 	Clements</a:t>
            </a:r>
            <a:endParaRPr lang="en-US" sz="1400" dirty="0"/>
          </a:p>
        </p:txBody>
      </p:sp>
      <p:pic>
        <p:nvPicPr>
          <p:cNvPr id="38914" name="Picture 2" descr="E:\CengageBook\CengageLectureNotesWebsite\Clements 1e JPG_files\ch08\87046-08-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727636" cy="474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14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28818</TotalTime>
  <Words>6703</Words>
  <Application>Microsoft Office PowerPoint</Application>
  <PresentationFormat>On-screen Show (4:3)</PresentationFormat>
  <Paragraphs>1204</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Oriel</vt:lpstr>
      <vt:lpstr>Chapter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altit</dc:creator>
  <cp:lastModifiedBy>Alan</cp:lastModifiedBy>
  <cp:revision>258</cp:revision>
  <dcterms:created xsi:type="dcterms:W3CDTF">2012-09-07T16:32:26Z</dcterms:created>
  <dcterms:modified xsi:type="dcterms:W3CDTF">2013-01-21T18:11:18Z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659910850</vt:i4>
  </property>
  <property fmtid="{D5CDD505-2E9C-101B-9397-08002B2CF9AE}" pid="3" name="_NewReviewCycle">
    <vt:lpwstr/>
  </property>
  <property fmtid="{D5CDD505-2E9C-101B-9397-08002B2CF9AE}" pid="4" name="_EmailSubject">
    <vt:lpwstr>Lecture notes</vt:lpwstr>
  </property>
  <property fmtid="{D5CDD505-2E9C-101B-9397-08002B2CF9AE}" pid="5" name="_AuthorEmail">
    <vt:lpwstr>swati.meherishi@cengage.com</vt:lpwstr>
  </property>
  <property fmtid="{D5CDD505-2E9C-101B-9397-08002B2CF9AE}" pid="6" name="_AuthorEmailDisplayName">
    <vt:lpwstr>Meherishi, Swati</vt:lpwstr>
  </property>
</Properties>
</file>